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7" r:id="rId2"/>
    <p:sldId id="292" r:id="rId3"/>
    <p:sldId id="324" r:id="rId4"/>
    <p:sldId id="338" r:id="rId5"/>
    <p:sldId id="339" r:id="rId6"/>
    <p:sldId id="333" r:id="rId7"/>
    <p:sldId id="334" r:id="rId8"/>
    <p:sldId id="337" r:id="rId9"/>
    <p:sldId id="340" r:id="rId10"/>
    <p:sldId id="341" r:id="rId11"/>
    <p:sldId id="342" r:id="rId12"/>
    <p:sldId id="343" r:id="rId13"/>
    <p:sldId id="356" r:id="rId14"/>
    <p:sldId id="315" r:id="rId15"/>
    <p:sldId id="316" r:id="rId16"/>
    <p:sldId id="280" r:id="rId17"/>
    <p:sldId id="317" r:id="rId18"/>
    <p:sldId id="281" r:id="rId19"/>
    <p:sldId id="344" r:id="rId20"/>
    <p:sldId id="353" r:id="rId21"/>
    <p:sldId id="312" r:id="rId22"/>
    <p:sldId id="313" r:id="rId23"/>
    <p:sldId id="345" r:id="rId24"/>
    <p:sldId id="355" r:id="rId25"/>
    <p:sldId id="283" r:id="rId26"/>
    <p:sldId id="347" r:id="rId27"/>
    <p:sldId id="286" r:id="rId28"/>
    <p:sldId id="348" r:id="rId29"/>
    <p:sldId id="349" r:id="rId30"/>
    <p:sldId id="314" r:id="rId31"/>
    <p:sldId id="354" r:id="rId32"/>
    <p:sldId id="287" r:id="rId33"/>
    <p:sldId id="288" r:id="rId34"/>
    <p:sldId id="289" r:id="rId35"/>
    <p:sldId id="257" r:id="rId36"/>
    <p:sldId id="321" r:id="rId37"/>
    <p:sldId id="318" r:id="rId38"/>
    <p:sldId id="258" r:id="rId39"/>
    <p:sldId id="319" r:id="rId40"/>
    <p:sldId id="260" r:id="rId41"/>
    <p:sldId id="259" r:id="rId42"/>
    <p:sldId id="268" r:id="rId43"/>
    <p:sldId id="351" r:id="rId44"/>
    <p:sldId id="350" r:id="rId45"/>
    <p:sldId id="269" r:id="rId46"/>
    <p:sldId id="296" r:id="rId47"/>
    <p:sldId id="310" r:id="rId48"/>
    <p:sldId id="311" r:id="rId49"/>
    <p:sldId id="320" r:id="rId50"/>
    <p:sldId id="29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ABB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3" autoAdjust="0"/>
    <p:restoredTop sz="86358" autoAdjust="0"/>
  </p:normalViewPr>
  <p:slideViewPr>
    <p:cSldViewPr>
      <p:cViewPr>
        <p:scale>
          <a:sx n="80" d="100"/>
          <a:sy n="80" d="100"/>
        </p:scale>
        <p:origin x="-1460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8" y="116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мяса всех видов на убой в живом весе, тыс. тонн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3.05</c:v>
                </c:pt>
                <c:pt idx="1">
                  <c:v>4.3</c:v>
                </c:pt>
                <c:pt idx="2">
                  <c:v>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валовый объем производства молока, тыс. тонн</c:v>
                </c:pt>
              </c:strCache>
            </c:strRef>
          </c:tx>
          <c:dLbls>
            <c:dLbl>
              <c:idx val="0"/>
              <c:layout>
                <c:manualLayout>
                  <c:x val="2.8145171167702591E-2"/>
                  <c:y val="-1.403016330447244E-2"/>
                </c:manualLayout>
              </c:layout>
              <c:showVal val="1"/>
            </c:dLbl>
            <c:dLbl>
              <c:idx val="1"/>
              <c:layout>
                <c:manualLayout>
                  <c:x val="3.1897860656730219E-2"/>
                  <c:y val="-1.1224130643578295E-2"/>
                </c:manualLayout>
              </c:layout>
              <c:showVal val="1"/>
            </c:dLbl>
            <c:dLbl>
              <c:idx val="2"/>
              <c:layout>
                <c:manualLayout>
                  <c:x val="2.6268826423189399E-2"/>
                  <c:y val="-1.122413064357829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7.71</c:v>
                </c:pt>
                <c:pt idx="1">
                  <c:v>7.74</c:v>
                </c:pt>
                <c:pt idx="2">
                  <c:v>7.8</c:v>
                </c:pt>
              </c:numCache>
            </c:numRef>
          </c:val>
        </c:ser>
        <c:shape val="box"/>
        <c:axId val="112007040"/>
        <c:axId val="112008576"/>
        <c:axId val="0"/>
      </c:bar3DChart>
      <c:catAx>
        <c:axId val="112007040"/>
        <c:scaling>
          <c:orientation val="minMax"/>
        </c:scaling>
        <c:axPos val="b"/>
        <c:numFmt formatCode="General" sourceLinked="1"/>
        <c:tickLblPos val="nextTo"/>
        <c:crossAx val="112008576"/>
        <c:crosses val="autoZero"/>
        <c:auto val="1"/>
        <c:lblAlgn val="ctr"/>
        <c:lblOffset val="100"/>
      </c:catAx>
      <c:valAx>
        <c:axId val="112008576"/>
        <c:scaling>
          <c:orientation val="minMax"/>
        </c:scaling>
        <c:axPos val="l"/>
        <c:majorGridlines/>
        <c:numFmt formatCode="General" sourceLinked="1"/>
        <c:tickLblPos val="nextTo"/>
        <c:crossAx val="112007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plotArea>
      <c:layout>
        <c:manualLayout>
          <c:layoutTarget val="inner"/>
          <c:xMode val="edge"/>
          <c:yMode val="edge"/>
          <c:x val="0.12384314308889628"/>
          <c:y val="0.14690288011634559"/>
          <c:w val="0.69334976852590002"/>
          <c:h val="0.682275352228914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24951</c:v>
                </c:pt>
                <c:pt idx="1">
                  <c:v>26088</c:v>
                </c:pt>
                <c:pt idx="2">
                  <c:v>27278</c:v>
                </c:pt>
                <c:pt idx="3">
                  <c:v>30386</c:v>
                </c:pt>
              </c:numCache>
            </c:numRef>
          </c:val>
        </c:ser>
        <c:marker val="1"/>
        <c:axId val="134444160"/>
        <c:axId val="134445696"/>
      </c:lineChart>
      <c:catAx>
        <c:axId val="134444160"/>
        <c:scaling>
          <c:orientation val="minMax"/>
        </c:scaling>
        <c:axPos val="b"/>
        <c:numFmt formatCode="General" sourceLinked="1"/>
        <c:tickLblPos val="nextTo"/>
        <c:crossAx val="134445696"/>
        <c:crosses val="autoZero"/>
        <c:auto val="1"/>
        <c:lblAlgn val="ctr"/>
        <c:lblOffset val="100"/>
      </c:catAx>
      <c:valAx>
        <c:axId val="134445696"/>
        <c:scaling>
          <c:orientation val="minMax"/>
        </c:scaling>
        <c:axPos val="l"/>
        <c:majorGridlines/>
        <c:numFmt formatCode="General" sourceLinked="1"/>
        <c:tickLblPos val="nextTo"/>
        <c:crossAx val="134444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614747375328167"/>
          <c:y val="3.7460875984252198E-2"/>
          <c:w val="0.65170144356956206"/>
          <c:h val="0.473400344488188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131890,9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ru-RU" smtClean="0"/>
                      <a:t>708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132736,5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19420,1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субвенция</c:v>
                </c:pt>
                <c:pt idx="1">
                  <c:v>дотация</c:v>
                </c:pt>
                <c:pt idx="2">
                  <c:v>субсидии</c:v>
                </c:pt>
                <c:pt idx="3">
                  <c:v>иные межбюджетные тьрансферты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131890.9</c:v>
                </c:pt>
                <c:pt idx="1">
                  <c:v>40708</c:v>
                </c:pt>
                <c:pt idx="2">
                  <c:v>132736.5</c:v>
                </c:pt>
                <c:pt idx="3">
                  <c:v>19420.099999999988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6.4583333333333562E-2"/>
                  <c:y val="4.746947308884894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136739,1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916666666666672E-2"/>
                  <c:y val="-4.0083930068375894E-3"/>
                </c:manualLayout>
              </c:layout>
              <c:showVal val="1"/>
            </c:dLbl>
            <c:dLbl>
              <c:idx val="2"/>
              <c:layout>
                <c:manualLayout>
                  <c:x val="2.291666666666659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1666666666666664E-2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13241,0</a:t>
                    </a:r>
                    <a:endParaRPr lang="en-US" dirty="0"/>
                  </a:p>
                </c:rich>
              </c:tx>
              <c:showVal val="1"/>
            </c:dLbl>
            <c:delete val="1"/>
            <c:numFmt formatCode="General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субвенция</c:v>
                </c:pt>
                <c:pt idx="1">
                  <c:v>дотация</c:v>
                </c:pt>
                <c:pt idx="2">
                  <c:v>субсидии</c:v>
                </c:pt>
                <c:pt idx="3">
                  <c:v>иные межбюджетные тьрансферты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136739.1</c:v>
                </c:pt>
                <c:pt idx="1">
                  <c:v>48580</c:v>
                </c:pt>
                <c:pt idx="2">
                  <c:v>91888.9</c:v>
                </c:pt>
                <c:pt idx="3">
                  <c:v>13241</c:v>
                </c:pt>
              </c:numCache>
            </c:numRef>
          </c:val>
        </c:ser>
        <c:axId val="113715072"/>
        <c:axId val="113716608"/>
      </c:barChart>
      <c:catAx>
        <c:axId val="113715072"/>
        <c:scaling>
          <c:orientation val="minMax"/>
        </c:scaling>
        <c:axPos val="b"/>
        <c:tickLblPos val="nextTo"/>
        <c:crossAx val="113716608"/>
        <c:crosses val="autoZero"/>
        <c:auto val="1"/>
        <c:lblAlgn val="ctr"/>
        <c:lblOffset val="100"/>
      </c:catAx>
      <c:valAx>
        <c:axId val="113716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3715072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7.8181735903701824E-2"/>
          <c:w val="1"/>
          <c:h val="0.878140103176758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Уд.вес численности</c:v>
                </c:pt>
              </c:strCache>
            </c:strRef>
          </c:tx>
          <c:spPr>
            <a:solidFill>
              <a:schemeClr val="accent1"/>
            </a:solidFill>
            <a:ln w="12060">
              <a:solidFill>
                <a:schemeClr val="tx1"/>
              </a:solidFill>
              <a:prstDash val="solid"/>
            </a:ln>
          </c:spPr>
          <c:explosion val="42"/>
          <c:dPt>
            <c:idx val="0"/>
            <c:spPr>
              <a:solidFill>
                <a:srgbClr val="FFFF00"/>
              </a:solidFill>
              <a:ln w="1206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06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0000"/>
              </a:solidFill>
              <a:ln w="1206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06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06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8080119547100405E-2"/>
                  <c:y val="2.9184541587474452E-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91,5%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</c:dLbl>
            <c:dLbl>
              <c:idx val="1"/>
              <c:delete val="1"/>
            </c:dLbl>
            <c:dLbl>
              <c:idx val="2"/>
              <c:layout>
                <c:manualLayout>
                  <c:x val="-4.1700442554169777E-2"/>
                  <c:y val="-2.390659788216129E-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Налог на </a:t>
                    </a:r>
                    <a:r>
                      <a:rPr lang="ru-RU" dirty="0" smtClean="0"/>
                      <a:t>имущество </a:t>
                    </a:r>
                    <a:r>
                      <a:rPr lang="ru-RU" dirty="0"/>
                      <a:t>физических лиц
</a:t>
                    </a:r>
                    <a:r>
                      <a:rPr lang="ru-RU" dirty="0" smtClean="0"/>
                      <a:t>2,8%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0021805850910973"/>
                  <c:y val="-6.1757806136301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15691721988728322"/>
                  <c:y val="-0.17630668345140849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Единый налог </a:t>
                    </a:r>
                    <a:r>
                      <a:rPr lang="ru-RU" dirty="0"/>
                      <a:t>на </a:t>
                    </a:r>
                    <a:r>
                      <a:rPr lang="ru-RU" dirty="0" smtClean="0"/>
                      <a:t>вмененный</a:t>
                    </a:r>
                    <a:r>
                      <a:rPr lang="ru-RU" baseline="0" dirty="0" smtClean="0"/>
                      <a:t> доход  1,0%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</c:dLbl>
            <c:dLbl>
              <c:idx val="5"/>
              <c:delete val="1"/>
            </c:dLbl>
            <c:dLbl>
              <c:idx val="6"/>
              <c:layout>
                <c:manualLayout>
                  <c:x val="0.13116331699595637"/>
                  <c:y val="-0.29841116020372088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Единый налог на вмененный доход
1%</a:t>
                    </a:r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0.19679403974390294"/>
                  <c:y val="-0.22727944116703977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Прочие налоги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</c:dLbl>
            <c:dLbl>
              <c:idx val="8"/>
              <c:layout>
                <c:manualLayout>
                  <c:xMode val="edge"/>
                  <c:yMode val="edge"/>
                  <c:x val="0.41846921797006348"/>
                  <c:y val="0.15272727272727857"/>
                </c:manualLayout>
              </c:layout>
              <c:dLblPos val="bestFit"/>
              <c:showCatName val="1"/>
              <c:showPercent val="1"/>
            </c:dLbl>
            <c:dLbl>
              <c:idx val="13"/>
              <c:layout>
                <c:manualLayout>
                  <c:xMode val="edge"/>
                  <c:yMode val="edge"/>
                  <c:x val="0.49916805324460251"/>
                  <c:y val="2.3636363636363816E-2"/>
                </c:manualLayout>
              </c:layout>
              <c:dLblPos val="bestFit"/>
              <c:showCatName val="1"/>
              <c:showPercent val="1"/>
            </c:dLbl>
            <c:dLbl>
              <c:idx val="14"/>
              <c:layout>
                <c:manualLayout>
                  <c:xMode val="edge"/>
                  <c:yMode val="edge"/>
                  <c:x val="0.62728785357739125"/>
                  <c:y val="3.2727272727274534E-2"/>
                </c:manualLayout>
              </c:layout>
              <c:dLblPos val="bestFit"/>
              <c:showCatName val="1"/>
              <c:showPercent val="1"/>
            </c:dLbl>
            <c:dLbl>
              <c:idx val="15"/>
              <c:layout>
                <c:manualLayout>
                  <c:xMode val="edge"/>
                  <c:yMode val="edge"/>
                  <c:x val="0.60399334442595654"/>
                  <c:y val="0.14909090909090941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4121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  <c:pt idx="4">
                  <c:v>Прочие налоги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91.5</c:v>
                </c:pt>
                <c:pt idx="1">
                  <c:v>4.4000000000000004</c:v>
                </c:pt>
                <c:pt idx="2">
                  <c:v>2.8</c:v>
                </c:pt>
                <c:pt idx="3">
                  <c:v>1</c:v>
                </c:pt>
                <c:pt idx="4">
                  <c:v>0.30000000000000032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4121">
          <a:noFill/>
        </a:ln>
      </c:spPr>
    </c:plotArea>
    <c:plotVisOnly val="1"/>
    <c:dispBlanksAs val="zero"/>
  </c:chart>
  <c:spPr>
    <a:noFill/>
    <a:ln w="3015">
      <a:solidFill>
        <a:schemeClr val="tx1"/>
      </a:solidFill>
      <a:prstDash val="solid"/>
    </a:ln>
  </c:spPr>
  <c:txPr>
    <a:bodyPr/>
    <a:lstStyle/>
    <a:p>
      <a:pPr>
        <a:defRPr sz="18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 зерна, тыс. тонн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180.8</c:v>
                </c:pt>
                <c:pt idx="1">
                  <c:v>156.4</c:v>
                </c:pt>
                <c:pt idx="2">
                  <c:v>163.80000000000001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прозводства подсолнечника, тыс. тонн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23.4</c:v>
                </c:pt>
                <c:pt idx="2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производства свеклы, тыс. тонн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112097536"/>
        <c:axId val="112103424"/>
        <c:axId val="0"/>
      </c:bar3DChart>
      <c:catAx>
        <c:axId val="112097536"/>
        <c:scaling>
          <c:orientation val="minMax"/>
        </c:scaling>
        <c:axPos val="b"/>
        <c:numFmt formatCode="General" sourceLinked="1"/>
        <c:tickLblPos val="nextTo"/>
        <c:crossAx val="112103424"/>
        <c:crosses val="autoZero"/>
        <c:auto val="1"/>
        <c:lblAlgn val="ctr"/>
        <c:lblOffset val="100"/>
      </c:catAx>
      <c:valAx>
        <c:axId val="112103424"/>
        <c:scaling>
          <c:orientation val="minMax"/>
        </c:scaling>
        <c:axPos val="l"/>
        <c:majorGridlines/>
        <c:numFmt formatCode="General" sourceLinked="1"/>
        <c:tickLblPos val="nextTo"/>
        <c:crossAx val="112097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0.96000000000000063</c:v>
                </c:pt>
              </c:numCache>
            </c:numRef>
          </c:val>
        </c:ser>
        <c:axId val="132204032"/>
        <c:axId val="132205568"/>
      </c:barChart>
      <c:catAx>
        <c:axId val="132204032"/>
        <c:scaling>
          <c:orientation val="minMax"/>
        </c:scaling>
        <c:axPos val="b"/>
        <c:tickLblPos val="nextTo"/>
        <c:crossAx val="132205568"/>
        <c:crosses val="autoZero"/>
        <c:auto val="1"/>
        <c:lblAlgn val="ctr"/>
        <c:lblOffset val="100"/>
      </c:catAx>
      <c:valAx>
        <c:axId val="132205568"/>
        <c:scaling>
          <c:orientation val="minMax"/>
        </c:scaling>
        <c:axPos val="l"/>
        <c:majorGridlines/>
        <c:numFmt formatCode="General" sourceLinked="1"/>
        <c:tickLblPos val="nextTo"/>
        <c:crossAx val="132204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739775628275545E-2"/>
          <c:y val="3.0831228624715629E-2"/>
          <c:w val="0.6637022409696417"/>
          <c:h val="0.843173265004600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38.94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43.59</c:v>
                </c:pt>
              </c:numCache>
            </c:numRef>
          </c:val>
        </c:ser>
        <c:shape val="cone"/>
        <c:axId val="133563904"/>
        <c:axId val="133630976"/>
        <c:axId val="133535488"/>
      </c:bar3DChart>
      <c:catAx>
        <c:axId val="133563904"/>
        <c:scaling>
          <c:orientation val="minMax"/>
        </c:scaling>
        <c:axPos val="b"/>
        <c:numFmt formatCode="General" sourceLinked="1"/>
        <c:tickLblPos val="nextTo"/>
        <c:crossAx val="133630976"/>
        <c:crosses val="autoZero"/>
        <c:auto val="1"/>
        <c:lblAlgn val="ctr"/>
        <c:lblOffset val="100"/>
      </c:catAx>
      <c:valAx>
        <c:axId val="133630976"/>
        <c:scaling>
          <c:orientation val="minMax"/>
        </c:scaling>
        <c:axPos val="l"/>
        <c:majorGridlines/>
        <c:numFmt formatCode="General" sourceLinked="1"/>
        <c:tickLblPos val="nextTo"/>
        <c:crossAx val="133563904"/>
        <c:crosses val="autoZero"/>
        <c:crossBetween val="between"/>
      </c:valAx>
      <c:serAx>
        <c:axId val="133535488"/>
        <c:scaling>
          <c:orientation val="minMax"/>
        </c:scaling>
        <c:axPos val="b"/>
        <c:tickLblPos val="nextTo"/>
        <c:crossAx val="133630976"/>
        <c:crosses val="autoZero"/>
      </c:serAx>
    </c:plotArea>
    <c:legend>
      <c:legendPos val="r"/>
      <c:layout>
        <c:manualLayout>
          <c:xMode val="edge"/>
          <c:yMode val="edge"/>
          <c:x val="0.77431032406295675"/>
          <c:y val="0.38317701669235932"/>
          <c:w val="9.2301135541429144E-2"/>
          <c:h val="0.2336459666152816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overlap val="100"/>
        <c:axId val="133661056"/>
        <c:axId val="133662592"/>
      </c:barChart>
      <c:catAx>
        <c:axId val="133661056"/>
        <c:scaling>
          <c:orientation val="minMax"/>
        </c:scaling>
        <c:axPos val="b"/>
        <c:numFmt formatCode="General" sourceLinked="1"/>
        <c:tickLblPos val="nextTo"/>
        <c:crossAx val="133662592"/>
        <c:crosses val="autoZero"/>
        <c:auto val="1"/>
        <c:lblAlgn val="ctr"/>
        <c:lblOffset val="100"/>
      </c:catAx>
      <c:valAx>
        <c:axId val="133662592"/>
        <c:scaling>
          <c:orientation val="minMax"/>
        </c:scaling>
        <c:axPos val="l"/>
        <c:majorGridlines/>
        <c:numFmt formatCode="General" sourceLinked="1"/>
        <c:tickLblPos val="nextTo"/>
        <c:crossAx val="133661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2778059269607156"/>
          <c:y val="0.15812704569768821"/>
          <c:w val="0.68360017881634449"/>
          <c:h val="0.682275282028447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"/>
                  <c:y val="3.3672399370564841E-2"/>
                </c:manualLayout>
              </c:layout>
              <c:showVal val="1"/>
            </c:dLbl>
            <c:dLbl>
              <c:idx val="2"/>
              <c:layout>
                <c:manualLayout>
                  <c:x val="5.569737351068001E-3"/>
                  <c:y val="6.4538765460249115E-2"/>
                </c:manualLayout>
              </c:layout>
              <c:showVal val="1"/>
            </c:dLbl>
            <c:dLbl>
              <c:idx val="3"/>
              <c:layout>
                <c:manualLayout>
                  <c:x val="-5.569737351068001E-3"/>
                  <c:y val="-3.3672399370564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24022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20161</c:v>
                </c:pt>
                <c:pt idx="1">
                  <c:v>20167</c:v>
                </c:pt>
                <c:pt idx="2">
                  <c:v>22743</c:v>
                </c:pt>
                <c:pt idx="3">
                  <c:v>24022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0"/>
                  <c:y val="-4.2090489913418537E-2"/>
                </c:manualLayout>
              </c:layout>
              <c:showVal val="1"/>
            </c:dLbl>
            <c:dLbl>
              <c:idx val="2"/>
              <c:layout>
                <c:manualLayout>
                  <c:x val="-1.8369688682954861E-3"/>
                  <c:y val="-6.453875120057331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14278</c:v>
                </c:pt>
                <c:pt idx="1">
                  <c:v>15813</c:v>
                </c:pt>
                <c:pt idx="2">
                  <c:v>16972</c:v>
                </c:pt>
                <c:pt idx="3">
                  <c:v>20095</c:v>
                </c:pt>
              </c:numCache>
            </c:numRef>
          </c:val>
        </c:ser>
        <c:marker val="1"/>
        <c:axId val="134222592"/>
        <c:axId val="134224128"/>
      </c:lineChart>
      <c:catAx>
        <c:axId val="134222592"/>
        <c:scaling>
          <c:orientation val="minMax"/>
        </c:scaling>
        <c:axPos val="b"/>
        <c:numFmt formatCode="General" sourceLinked="1"/>
        <c:tickLblPos val="nextTo"/>
        <c:crossAx val="134224128"/>
        <c:crosses val="autoZero"/>
        <c:auto val="1"/>
        <c:lblAlgn val="ctr"/>
        <c:lblOffset val="100"/>
      </c:catAx>
      <c:valAx>
        <c:axId val="134224128"/>
        <c:scaling>
          <c:orientation val="minMax"/>
        </c:scaling>
        <c:axPos val="l"/>
        <c:majorGridlines/>
        <c:numFmt formatCode="General" sourceLinked="1"/>
        <c:tickLblPos val="nextTo"/>
        <c:crossAx val="134222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>
        <c:manualLayout>
          <c:layoutTarget val="inner"/>
          <c:xMode val="edge"/>
          <c:yMode val="edge"/>
          <c:x val="0.13488648068917891"/>
          <c:y val="0.1469028801163432"/>
          <c:w val="0.66600516189763359"/>
          <c:h val="0.6822753522289091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5.8794708476237138E-3"/>
                  <c:y val="-5.0508587896100833E-2"/>
                </c:manualLayout>
              </c:layout>
              <c:showVal val="1"/>
            </c:dLbl>
            <c:dLbl>
              <c:idx val="2"/>
              <c:layout>
                <c:manualLayout>
                  <c:x val="-5.8794708476237138E-3"/>
                  <c:y val="-5.0508587896100833E-2"/>
                </c:manualLayout>
              </c:layout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14619</c:v>
                </c:pt>
                <c:pt idx="1">
                  <c:v>15040</c:v>
                </c:pt>
                <c:pt idx="2">
                  <c:v>17062</c:v>
                </c:pt>
                <c:pt idx="3">
                  <c:v>18108</c:v>
                </c:pt>
              </c:numCache>
            </c:numRef>
          </c:val>
          <c:bubble3D val="1"/>
        </c:ser>
        <c:marker val="1"/>
        <c:axId val="134079232"/>
        <c:axId val="134077440"/>
      </c:lineChart>
      <c:valAx>
        <c:axId val="134077440"/>
        <c:scaling>
          <c:orientation val="minMax"/>
        </c:scaling>
        <c:axPos val="l"/>
        <c:majorGridlines/>
        <c:numFmt formatCode="General" sourceLinked="1"/>
        <c:tickLblPos val="nextTo"/>
        <c:crossAx val="134079232"/>
        <c:crosses val="autoZero"/>
        <c:crossBetween val="between"/>
      </c:valAx>
      <c:catAx>
        <c:axId val="134079232"/>
        <c:scaling>
          <c:orientation val="minMax"/>
        </c:scaling>
        <c:axPos val="b"/>
        <c:majorGridlines/>
        <c:numFmt formatCode="General" sourceLinked="1"/>
        <c:tickLblPos val="nextTo"/>
        <c:crossAx val="134077440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2384314308889627"/>
          <c:y val="0.14690288011634553"/>
          <c:w val="0.69334976852590002"/>
          <c:h val="0.68227535222891422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Lbls>
            <c:dLbl>
              <c:idx val="0"/>
              <c:layout>
                <c:manualLayout>
                  <c:x val="3.5987404408457124E-3"/>
                  <c:y val="6.7834367347491334E-2"/>
                </c:manualLayout>
              </c:layout>
              <c:showVal val="1"/>
            </c:dLbl>
            <c:dLbl>
              <c:idx val="1"/>
              <c:layout>
                <c:manualLayout>
                  <c:x val="7.1974808816914083E-3"/>
                  <c:y val="-4.5222911564994049E-2"/>
                </c:manualLayout>
              </c:layout>
              <c:showVal val="1"/>
            </c:dLbl>
            <c:dLbl>
              <c:idx val="2"/>
              <c:layout>
                <c:manualLayout>
                  <c:x val="-1.7993702204228566E-3"/>
                  <c:y val="3.6178329251995281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13806</c:v>
                </c:pt>
                <c:pt idx="1">
                  <c:v>15401</c:v>
                </c:pt>
                <c:pt idx="2">
                  <c:v>20301</c:v>
                </c:pt>
                <c:pt idx="3">
                  <c:v>24507</c:v>
                </c:pt>
              </c:numCache>
            </c:numRef>
          </c:val>
        </c:ser>
        <c:axId val="134104576"/>
        <c:axId val="134106112"/>
        <c:axId val="134316032"/>
      </c:line3DChart>
      <c:catAx>
        <c:axId val="134104576"/>
        <c:scaling>
          <c:orientation val="minMax"/>
        </c:scaling>
        <c:axPos val="b"/>
        <c:numFmt formatCode="General" sourceLinked="1"/>
        <c:tickLblPos val="nextTo"/>
        <c:crossAx val="134106112"/>
        <c:crosses val="autoZero"/>
        <c:auto val="1"/>
        <c:lblAlgn val="ctr"/>
        <c:lblOffset val="100"/>
      </c:catAx>
      <c:valAx>
        <c:axId val="134106112"/>
        <c:scaling>
          <c:orientation val="minMax"/>
        </c:scaling>
        <c:axPos val="l"/>
        <c:majorGridlines/>
        <c:numFmt formatCode="General" sourceLinked="1"/>
        <c:tickLblPos val="nextTo"/>
        <c:crossAx val="134104576"/>
        <c:crosses val="autoZero"/>
        <c:crossBetween val="between"/>
      </c:valAx>
      <c:serAx>
        <c:axId val="134316032"/>
        <c:scaling>
          <c:orientation val="minMax"/>
        </c:scaling>
        <c:axPos val="b"/>
        <c:tickLblPos val="nextTo"/>
        <c:crossAx val="13410611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0.27432</cdr:x>
      <cdr:y>0.4226</cdr:y>
    </cdr:from>
    <cdr:to>
      <cdr:x>0.2826</cdr:x>
      <cdr:y>0.43563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6484" y="2334642"/>
          <a:ext cx="7200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0.18327</cdr:x>
      <cdr:y>0.25315</cdr:y>
    </cdr:from>
    <cdr:to>
      <cdr:x>0.23294</cdr:x>
      <cdr:y>0.31832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4396" y="139853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0.12416</cdr:x>
      <cdr:y>0.19551</cdr:y>
    </cdr:from>
    <cdr:to>
      <cdr:x>0.27315</cdr:x>
      <cdr:y>0.33889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1080120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Налог на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доходы</a:t>
          </a:r>
        </a:p>
        <a:p xmlns:a="http://schemas.openxmlformats.org/drawingml/2006/main"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 </a:t>
          </a:r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физических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лиц</a:t>
          </a:r>
        </a:p>
        <a:p xmlns:a="http://schemas.openxmlformats.org/drawingml/2006/main"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         4,4%</a:t>
          </a:r>
          <a:endParaRPr lang="ru-RU" sz="1011" b="1" dirty="0">
            <a:solidFill>
              <a:schemeClr val="tx1"/>
            </a:solidFill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0.43042</cdr:x>
      <cdr:y>0.10427</cdr:y>
    </cdr:from>
    <cdr:to>
      <cdr:x>0.7284</cdr:x>
      <cdr:y>0.23462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3744438" y="576065"/>
          <a:ext cx="2592277" cy="720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11" b="1" dirty="0">
            <a:solidFill>
              <a:schemeClr val="tx1"/>
            </a:solidFill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DEA446-8C64-4EE5-93F2-19886559665D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5BEF38-D9EC-422B-B262-5334F39CF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C09BC-AC84-4D62-A71E-62BE9F074B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C0B1-043A-452D-B894-81FF1AD9F5C2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0178-E240-4452-A37E-553EB171C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1C9A-534E-4821-B6D3-B51A12F008FA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5CBC-5F0C-4E94-9C2D-1F98A4CD8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782F-AC81-4F15-B0CE-F4FD6911A009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776E-78CF-4411-95E8-986A019A3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B207-CB13-4BD9-AF64-A16F0B0B0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8C46-2112-442F-A278-174C844B7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383304-45AC-4407-87C9-5A41529C14C7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0C477-AF75-4F4A-B045-45A89C3788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32B97-FDFC-47CE-8DB2-351BE8D1DF55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F5003F-1881-49AC-A0C9-1EFB61D6FCD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EB19-CF40-440A-A7EE-9E2D6A78EE0F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088D-C55C-4A3C-900A-2C7DE212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152C-B264-488E-AE0D-3EC03E881B75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6F78-D4AA-41B3-8F31-27A41B219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3B99-EA3F-4C89-B206-2659BDABF255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794C-89F1-43B9-963E-5A9DC7E4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EF44-CFA8-42A1-A01D-38DC05574CF3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031C-242A-4734-B0AE-FFBC7FD88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192D-4B33-446C-9500-3593007D572D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030B-5F7E-40FA-926A-AE7BD27FF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F15E-F91D-4F84-A6DE-78236ECC0238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086B-CA37-449F-9A3F-F2C94ED1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87EB-CDF1-42A0-BB55-E098B396B463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FFD9-C166-4380-A444-5BF4B1CD2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042D-6CFF-4F63-9492-A7F2B4743607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E32B-6677-48AB-B9DD-786CE76F2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2C1A6-50FD-4882-B8FD-ECA2192CB0C2}" type="datetimeFigureOut">
              <a:rPr lang="ru-RU"/>
              <a:pPr>
                <a:defRPr/>
              </a:pPr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BC253-3CC6-49FF-B6AF-A9D73235F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1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9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_____Microsoft_Office_Excel_97-200312.xls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188" y="1844675"/>
            <a:ext cx="7988300" cy="1758950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250825" y="2997200"/>
            <a:ext cx="84978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к проекту решения Совета народных  депутатов  Нижнедевицкого муниципального  района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«О бюджете Нижнедевицкого  муниципального района на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2020 и на плановый период 2021-2022 годов»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Среднемесячная номинальная начисленная заработная плата работников муниципальных учреждений физической культуры и спорта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403350" y="1600200"/>
          <a:ext cx="6913563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4929" name="Picture 1" descr="C:\Users\dohod2\Desktop\X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388843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Среднемесячная номинальная  начисленная заработная плата работников муниципальных дошкольных образовательных учреждений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331913" y="1600200"/>
          <a:ext cx="64801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Среднемесячная номинальная начисленная заработная плата работников культуры и искусства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258888" y="1412776"/>
          <a:ext cx="7058025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882" name="Picture 2" descr="http://900igr.net/up/datai/157100/0018-029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626469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Среднемесячная  заработная плата  работников крупных и средних предприятий муниципального района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187624" y="1916832"/>
          <a:ext cx="7058025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539750" y="0"/>
            <a:ext cx="8604250" cy="9858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79500"/>
            <a:ext cx="852487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Бюджет </a:t>
            </a:r>
            <a:r>
              <a:rPr lang="ru-RU" sz="2400"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31747" name="object 11"/>
          <p:cNvSpPr>
            <a:spLocks noChangeArrowheads="1"/>
          </p:cNvSpPr>
          <p:nvPr/>
        </p:nvSpPr>
        <p:spPr bwMode="auto">
          <a:xfrm>
            <a:off x="2730500" y="1677988"/>
            <a:ext cx="3770313" cy="1071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2588" y="1828800"/>
            <a:ext cx="3302000" cy="1066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b="1">
                <a:latin typeface="Calibri" pitchFamily="34" charset="0"/>
              </a:rPr>
              <a:t>Консолидированный бюджет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Нижнедевицкого муниципального района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4876800"/>
            <a:ext cx="1719263" cy="9906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 муниципального района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200" y="4876800"/>
            <a:ext cx="1600200" cy="11922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Бюджеты сельских поселений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1751" name="object 15"/>
          <p:cNvSpPr>
            <a:spLocks noChangeArrowheads="1"/>
          </p:cNvSpPr>
          <p:nvPr/>
        </p:nvSpPr>
        <p:spPr bwMode="auto">
          <a:xfrm rot="-1309303">
            <a:off x="2455863" y="2916238"/>
            <a:ext cx="639762" cy="6238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6"/>
          <p:cNvSpPr>
            <a:spLocks noChangeArrowheads="1"/>
          </p:cNvSpPr>
          <p:nvPr/>
        </p:nvSpPr>
        <p:spPr bwMode="auto">
          <a:xfrm rot="1455261">
            <a:off x="6116638" y="2847975"/>
            <a:ext cx="636587" cy="6064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28800" y="3657600"/>
            <a:ext cx="1828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19800" y="3733800"/>
            <a:ext cx="1676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3"/>
          <p:cNvSpPr>
            <a:spLocks noChangeArrowheads="1"/>
          </p:cNvSpPr>
          <p:nvPr/>
        </p:nvSpPr>
        <p:spPr bwMode="auto">
          <a:xfrm>
            <a:off x="192088" y="2660650"/>
            <a:ext cx="2278062" cy="3238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0" name="object 4"/>
          <p:cNvSpPr>
            <a:spLocks noChangeArrowheads="1"/>
          </p:cNvSpPr>
          <p:nvPr/>
        </p:nvSpPr>
        <p:spPr bwMode="auto">
          <a:xfrm>
            <a:off x="201613" y="2198688"/>
            <a:ext cx="2255837" cy="122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1" name="object 5"/>
          <p:cNvSpPr>
            <a:spLocks noChangeArrowheads="1"/>
          </p:cNvSpPr>
          <p:nvPr/>
        </p:nvSpPr>
        <p:spPr bwMode="auto">
          <a:xfrm>
            <a:off x="860425" y="2217738"/>
            <a:ext cx="938213" cy="11366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763" y="2349500"/>
            <a:ext cx="1633537" cy="28797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4000"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ts val="50"/>
              </a:spcBef>
            </a:pPr>
            <a:endParaRPr lang="ru-RU" sz="120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>
                <a:latin typeface="Calibri" pitchFamily="34" charset="0"/>
              </a:rPr>
              <a:t>Бюджетном послании Президента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2773" name="object 7"/>
          <p:cNvSpPr>
            <a:spLocks noChangeArrowheads="1"/>
          </p:cNvSpPr>
          <p:nvPr/>
        </p:nvSpPr>
        <p:spPr bwMode="auto">
          <a:xfrm>
            <a:off x="1119188" y="2217738"/>
            <a:ext cx="793750" cy="11366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object 8"/>
          <p:cNvSpPr>
            <a:spLocks noChangeArrowheads="1"/>
          </p:cNvSpPr>
          <p:nvPr/>
        </p:nvSpPr>
        <p:spPr bwMode="auto">
          <a:xfrm>
            <a:off x="203200" y="1319213"/>
            <a:ext cx="8737600" cy="13541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1371600"/>
            <a:ext cx="8686800" cy="5365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Составление проекта бюджета муниципального</a:t>
            </a:r>
          </a:p>
          <a:p>
            <a:pPr marL="12700"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 района основывается на:</a:t>
            </a:r>
            <a:endParaRPr lang="ru-RU" sz="2800">
              <a:latin typeface="Calibri" pitchFamily="34" charset="0"/>
            </a:endParaRPr>
          </a:p>
          <a:p>
            <a:pPr marL="12700"/>
            <a:endParaRPr lang="ru-RU" sz="2800">
              <a:latin typeface="Calibri" pitchFamily="34" charset="0"/>
            </a:endParaRPr>
          </a:p>
        </p:txBody>
      </p:sp>
      <p:sp>
        <p:nvSpPr>
          <p:cNvPr id="32776" name="object 13"/>
          <p:cNvSpPr>
            <a:spLocks noChangeArrowheads="1"/>
          </p:cNvSpPr>
          <p:nvPr/>
        </p:nvSpPr>
        <p:spPr bwMode="auto">
          <a:xfrm>
            <a:off x="5676900" y="1798638"/>
            <a:ext cx="561975" cy="8016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7" name="object 14"/>
          <p:cNvSpPr>
            <a:spLocks noChangeArrowheads="1"/>
          </p:cNvSpPr>
          <p:nvPr/>
        </p:nvSpPr>
        <p:spPr bwMode="auto">
          <a:xfrm>
            <a:off x="2362200" y="2452688"/>
            <a:ext cx="2395538" cy="36544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8" name="object 15"/>
          <p:cNvSpPr>
            <a:spLocks noChangeArrowheads="1"/>
          </p:cNvSpPr>
          <p:nvPr/>
        </p:nvSpPr>
        <p:spPr bwMode="auto">
          <a:xfrm>
            <a:off x="2395538" y="2198688"/>
            <a:ext cx="2257425" cy="122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9" name="object 16"/>
          <p:cNvSpPr>
            <a:spLocks noChangeArrowheads="1"/>
          </p:cNvSpPr>
          <p:nvPr/>
        </p:nvSpPr>
        <p:spPr bwMode="auto">
          <a:xfrm>
            <a:off x="3055938" y="2217738"/>
            <a:ext cx="936625" cy="11366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4438" y="2349500"/>
            <a:ext cx="2087562" cy="308927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4000">
              <a:latin typeface="Calibri" pitchFamily="34" charset="0"/>
            </a:endParaRPr>
          </a:p>
          <a:p>
            <a:pPr algn="ctr"/>
            <a:r>
              <a:rPr lang="ru-RU" sz="2000" b="1">
                <a:latin typeface="Calibri" pitchFamily="34" charset="0"/>
              </a:rPr>
              <a:t>Прогнозе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социально- экономического развития</a:t>
            </a:r>
            <a:endParaRPr lang="ru-RU" sz="2000">
              <a:latin typeface="Calibri" pitchFamily="34" charset="0"/>
            </a:endParaRPr>
          </a:p>
          <a:p>
            <a:pPr algn="ctr">
              <a:spcBef>
                <a:spcPts val="213"/>
              </a:spcBef>
            </a:pPr>
            <a:r>
              <a:rPr lang="ru-RU" sz="2000" b="1">
                <a:latin typeface="Calibri" pitchFamily="34" charset="0"/>
              </a:rPr>
              <a:t>Нижнедевицкого муниципального района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2781" name="object 18"/>
          <p:cNvSpPr>
            <a:spLocks noChangeArrowheads="1"/>
          </p:cNvSpPr>
          <p:nvPr/>
        </p:nvSpPr>
        <p:spPr bwMode="auto">
          <a:xfrm>
            <a:off x="3276600" y="1989138"/>
            <a:ext cx="793750" cy="7191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2" name="object 19"/>
          <p:cNvSpPr>
            <a:spLocks noChangeArrowheads="1"/>
          </p:cNvSpPr>
          <p:nvPr/>
        </p:nvSpPr>
        <p:spPr bwMode="auto">
          <a:xfrm>
            <a:off x="4546600" y="2862263"/>
            <a:ext cx="2430463" cy="282733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3" name="object 20"/>
          <p:cNvSpPr>
            <a:spLocks noChangeArrowheads="1"/>
          </p:cNvSpPr>
          <p:nvPr/>
        </p:nvSpPr>
        <p:spPr bwMode="auto">
          <a:xfrm>
            <a:off x="4595813" y="2198688"/>
            <a:ext cx="2257425" cy="122872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4" name="object 21"/>
          <p:cNvSpPr>
            <a:spLocks noChangeArrowheads="1"/>
          </p:cNvSpPr>
          <p:nvPr/>
        </p:nvSpPr>
        <p:spPr bwMode="auto">
          <a:xfrm>
            <a:off x="5256213" y="2217738"/>
            <a:ext cx="936625" cy="11366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2025" y="2349500"/>
            <a:ext cx="1909763" cy="290036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4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</a:pPr>
            <a:endParaRPr lang="ru-RU" sz="130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>
                <a:latin typeface="Calibri" pitchFamily="34" charset="0"/>
              </a:rPr>
              <a:t>Основных направлениях бюджетной и налоговой политики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2786" name="object 23"/>
          <p:cNvSpPr>
            <a:spLocks noChangeArrowheads="1"/>
          </p:cNvSpPr>
          <p:nvPr/>
        </p:nvSpPr>
        <p:spPr bwMode="auto">
          <a:xfrm>
            <a:off x="5513388" y="2217738"/>
            <a:ext cx="793750" cy="11366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7" name="object 24"/>
          <p:cNvSpPr>
            <a:spLocks noChangeArrowheads="1"/>
          </p:cNvSpPr>
          <p:nvPr/>
        </p:nvSpPr>
        <p:spPr bwMode="auto">
          <a:xfrm>
            <a:off x="6797675" y="2852936"/>
            <a:ext cx="2346325" cy="2827338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8" name="object 25"/>
          <p:cNvSpPr>
            <a:spLocks noChangeArrowheads="1"/>
          </p:cNvSpPr>
          <p:nvPr/>
        </p:nvSpPr>
        <p:spPr bwMode="auto">
          <a:xfrm>
            <a:off x="6757988" y="2185988"/>
            <a:ext cx="2255837" cy="1227137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9" name="object 26"/>
          <p:cNvSpPr>
            <a:spLocks noChangeArrowheads="1"/>
          </p:cNvSpPr>
          <p:nvPr/>
        </p:nvSpPr>
        <p:spPr bwMode="auto">
          <a:xfrm>
            <a:off x="7416800" y="2201863"/>
            <a:ext cx="938213" cy="11366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8000" y="2333625"/>
            <a:ext cx="2057400" cy="290195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4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</a:pPr>
            <a:endParaRPr lang="ru-RU" sz="130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>
                <a:latin typeface="Calibri" pitchFamily="34" charset="0"/>
              </a:rPr>
              <a:t>Муниципальных программах Нижнедевицкого муниципального района</a:t>
            </a:r>
            <a:endParaRPr lang="ru-RU" sz="200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2791" name="object 28"/>
          <p:cNvSpPr>
            <a:spLocks noChangeArrowheads="1"/>
          </p:cNvSpPr>
          <p:nvPr/>
        </p:nvSpPr>
        <p:spPr bwMode="auto">
          <a:xfrm>
            <a:off x="7675563" y="2201863"/>
            <a:ext cx="793750" cy="11366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4800" y="5867400"/>
            <a:ext cx="8505825" cy="51117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346075"/>
            <a:r>
              <a:rPr lang="ru-RU" sz="1600" b="1" dirty="0">
                <a:latin typeface="Calibri" pitchFamily="34" charset="0"/>
              </a:rPr>
              <a:t>Проект бюджета муниципального района на </a:t>
            </a:r>
            <a:r>
              <a:rPr lang="ru-RU" sz="1600" b="1" dirty="0" smtClean="0">
                <a:latin typeface="Calibri" pitchFamily="34" charset="0"/>
              </a:rPr>
              <a:t>2020-2022 </a:t>
            </a:r>
            <a:r>
              <a:rPr lang="ru-RU" sz="1600" b="1" dirty="0">
                <a:latin typeface="Calibri" pitchFamily="34" charset="0"/>
              </a:rPr>
              <a:t>годы сформирован в программном формате. Всего на данный момент в Нижнедевицком муниципальном районе </a:t>
            </a:r>
            <a:r>
              <a:rPr lang="ru-RU" sz="1600" b="1" smtClean="0">
                <a:latin typeface="Calibri" pitchFamily="34" charset="0"/>
              </a:rPr>
              <a:t>финансируется 10 </a:t>
            </a:r>
            <a:r>
              <a:rPr lang="ru-RU" sz="1600" b="1" dirty="0">
                <a:latin typeface="Calibri" pitchFamily="34" charset="0"/>
              </a:rPr>
              <a:t>муниципальных программ.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2793" name="TextBox 29"/>
          <p:cNvSpPr txBox="1">
            <a:spLocks noChangeArrowheads="1"/>
          </p:cNvSpPr>
          <p:nvPr/>
        </p:nvSpPr>
        <p:spPr bwMode="auto">
          <a:xfrm>
            <a:off x="914400" y="228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На чем основано составление проекта бюджета</a:t>
            </a:r>
          </a:p>
          <a:p>
            <a:pPr algn="ctr"/>
            <a:r>
              <a:rPr lang="ru-RU" sz="2400" b="1">
                <a:latin typeface="Calibri" pitchFamily="34" charset="0"/>
              </a:rPr>
              <a:t> муниципального района</a:t>
            </a:r>
          </a:p>
        </p:txBody>
      </p:sp>
      <p:pic>
        <p:nvPicPr>
          <p:cNvPr id="32794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5" y="333375"/>
            <a:ext cx="6513513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осуществления бюджетного процесса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294967295"/>
          </p:nvPr>
        </p:nvGraphicFramePr>
        <p:xfrm>
          <a:off x="468313" y="1700213"/>
          <a:ext cx="8280920" cy="396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66"/>
                <a:gridCol w="7891454"/>
              </a:tblGrid>
              <a:tr h="405635">
                <a:tc>
                  <a:txBody>
                    <a:bodyPr/>
                    <a:lstStyle/>
                    <a:p>
                      <a:pPr marL="777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Исполнение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9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Проведение внешней проверки </a:t>
                      </a:r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effectLst/>
                        </a:rPr>
                        <a:t>годового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 отчета об исполнении бюджета 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Контроль за исполнением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775075" y="6381750"/>
            <a:ext cx="1828800" cy="365125"/>
          </a:xfrm>
        </p:spPr>
        <p:txBody>
          <a:bodyPr/>
          <a:lstStyle/>
          <a:p>
            <a:pPr>
              <a:defRPr/>
            </a:pPr>
            <a:fld id="{403553E2-71A0-481C-A9BF-E47DB62C73A1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338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ChangeArrowheads="1"/>
          </p:cNvSpPr>
          <p:nvPr/>
        </p:nvSpPr>
        <p:spPr bwMode="auto">
          <a:xfrm>
            <a:off x="468313" y="0"/>
            <a:ext cx="8675687" cy="12382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6721475" y="1096963"/>
            <a:ext cx="2027238" cy="917575"/>
          </a:xfrm>
          <a:custGeom>
            <a:avLst/>
            <a:gdLst>
              <a:gd name="T0" fmla="*/ 0 w 2027047"/>
              <a:gd name="T1" fmla="*/ 0 h 917575"/>
              <a:gd name="T2" fmla="*/ 2027047 w 2027047"/>
              <a:gd name="T3" fmla="*/ 917575 h 917575"/>
            </a:gdLst>
            <a:ahLst/>
            <a:cxnLst/>
            <a:rect l="T0" t="T1" r="T2" b="T3"/>
            <a:pathLst>
              <a:path w="2027047" h="917575">
                <a:moveTo>
                  <a:pt x="364108" y="0"/>
                </a:moveTo>
                <a:lnTo>
                  <a:pt x="641350" y="0"/>
                </a:lnTo>
                <a:lnTo>
                  <a:pt x="1057021" y="0"/>
                </a:lnTo>
                <a:lnTo>
                  <a:pt x="2027047" y="0"/>
                </a:lnTo>
                <a:lnTo>
                  <a:pt x="2027047" y="384810"/>
                </a:lnTo>
                <a:lnTo>
                  <a:pt x="2027047" y="549782"/>
                </a:lnTo>
                <a:lnTo>
                  <a:pt x="2027047" y="659764"/>
                </a:lnTo>
                <a:lnTo>
                  <a:pt x="1057021" y="659764"/>
                </a:lnTo>
                <a:lnTo>
                  <a:pt x="0" y="917575"/>
                </a:lnTo>
                <a:lnTo>
                  <a:pt x="641350" y="659764"/>
                </a:lnTo>
                <a:lnTo>
                  <a:pt x="364108" y="659764"/>
                </a:lnTo>
                <a:lnTo>
                  <a:pt x="364108" y="549782"/>
                </a:lnTo>
                <a:lnTo>
                  <a:pt x="364108" y="384810"/>
                </a:lnTo>
                <a:lnTo>
                  <a:pt x="364108" y="0"/>
                </a:lnTo>
                <a:close/>
              </a:path>
            </a:pathLst>
          </a:custGeom>
          <a:noFill/>
          <a:ln w="12700">
            <a:solidFill>
              <a:srgbClr val="9BBA58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>
            <a:off x="5003800" y="1077913"/>
            <a:ext cx="1779588" cy="3481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object 5"/>
          <p:cNvSpPr>
            <a:spLocks noChangeArrowheads="1"/>
          </p:cNvSpPr>
          <p:nvPr/>
        </p:nvSpPr>
        <p:spPr bwMode="auto">
          <a:xfrm>
            <a:off x="5143500" y="1484313"/>
            <a:ext cx="1466850" cy="10858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913" y="1520825"/>
            <a:ext cx="1216025" cy="9985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Утверждение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2" name="object 7"/>
          <p:cNvSpPr>
            <a:spLocks noChangeArrowheads="1"/>
          </p:cNvSpPr>
          <p:nvPr/>
        </p:nvSpPr>
        <p:spPr bwMode="auto">
          <a:xfrm>
            <a:off x="6511925" y="4670425"/>
            <a:ext cx="1363663" cy="1354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8"/>
          <p:cNvSpPr>
            <a:spLocks noChangeArrowheads="1"/>
          </p:cNvSpPr>
          <p:nvPr/>
        </p:nvSpPr>
        <p:spPr bwMode="auto">
          <a:xfrm>
            <a:off x="6731000" y="2979738"/>
            <a:ext cx="1781175" cy="34813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3413" y="3509963"/>
            <a:ext cx="1238250" cy="755650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sz="1600" b="1">
                <a:latin typeface="Calibri" pitchFamily="34" charset="0"/>
              </a:rPr>
              <a:t>Исполнение бюджета в текущем году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5" name="object 10"/>
          <p:cNvSpPr>
            <a:spLocks noChangeArrowheads="1"/>
          </p:cNvSpPr>
          <p:nvPr/>
        </p:nvSpPr>
        <p:spPr bwMode="auto">
          <a:xfrm>
            <a:off x="5013325" y="4967288"/>
            <a:ext cx="1781175" cy="18907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0500" y="5297488"/>
            <a:ext cx="1225550" cy="13017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Формирование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7" name="object 12"/>
          <p:cNvSpPr>
            <a:spLocks noChangeArrowheads="1"/>
          </p:cNvSpPr>
          <p:nvPr/>
        </p:nvSpPr>
        <p:spPr bwMode="auto">
          <a:xfrm>
            <a:off x="2505075" y="4945063"/>
            <a:ext cx="1781175" cy="19129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8450" y="5246688"/>
            <a:ext cx="1104900" cy="13033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Утверждение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9" name="object 14"/>
          <p:cNvSpPr>
            <a:spLocks noChangeArrowheads="1"/>
          </p:cNvSpPr>
          <p:nvPr/>
        </p:nvSpPr>
        <p:spPr bwMode="auto">
          <a:xfrm>
            <a:off x="827088" y="3025775"/>
            <a:ext cx="1779587" cy="347980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3373438"/>
            <a:ext cx="1139825" cy="12430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Составление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1" name="object 16"/>
          <p:cNvSpPr>
            <a:spLocks noChangeArrowheads="1"/>
          </p:cNvSpPr>
          <p:nvPr/>
        </p:nvSpPr>
        <p:spPr bwMode="auto">
          <a:xfrm>
            <a:off x="2493963" y="1077913"/>
            <a:ext cx="1779587" cy="348138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7325" y="1460500"/>
            <a:ext cx="1271588" cy="12430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Рассмотрение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3" name="object 18"/>
          <p:cNvSpPr>
            <a:spLocks noChangeArrowheads="1"/>
          </p:cNvSpPr>
          <p:nvPr/>
        </p:nvSpPr>
        <p:spPr bwMode="auto">
          <a:xfrm>
            <a:off x="1398588" y="4678363"/>
            <a:ext cx="1108075" cy="14112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4" name="object 19"/>
          <p:cNvSpPr>
            <a:spLocks noChangeArrowheads="1"/>
          </p:cNvSpPr>
          <p:nvPr/>
        </p:nvSpPr>
        <p:spPr bwMode="auto">
          <a:xfrm>
            <a:off x="1322388" y="1849438"/>
            <a:ext cx="1381125" cy="12223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5" name="object 20"/>
          <p:cNvSpPr>
            <a:spLocks noChangeArrowheads="1"/>
          </p:cNvSpPr>
          <p:nvPr/>
        </p:nvSpPr>
        <p:spPr bwMode="auto">
          <a:xfrm>
            <a:off x="6656388" y="1801813"/>
            <a:ext cx="1152525" cy="140335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6" name="object 21"/>
          <p:cNvSpPr>
            <a:spLocks noChangeArrowheads="1"/>
          </p:cNvSpPr>
          <p:nvPr/>
        </p:nvSpPr>
        <p:spPr bwMode="auto">
          <a:xfrm>
            <a:off x="4103688" y="1098550"/>
            <a:ext cx="1079500" cy="7905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7" name="object 22"/>
          <p:cNvSpPr>
            <a:spLocks noChangeArrowheads="1"/>
          </p:cNvSpPr>
          <p:nvPr/>
        </p:nvSpPr>
        <p:spPr bwMode="auto">
          <a:xfrm>
            <a:off x="4064000" y="5929313"/>
            <a:ext cx="1109663" cy="887412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8838" y="1079500"/>
            <a:ext cx="1474787" cy="661988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39" name="object 24"/>
          <p:cNvSpPr>
            <a:spLocks noChangeArrowheads="1"/>
          </p:cNvSpPr>
          <p:nvPr/>
        </p:nvSpPr>
        <p:spPr bwMode="auto">
          <a:xfrm>
            <a:off x="323850" y="5915025"/>
            <a:ext cx="2209800" cy="800100"/>
          </a:xfrm>
          <a:custGeom>
            <a:avLst/>
            <a:gdLst>
              <a:gd name="T0" fmla="*/ 0 w 2209736"/>
              <a:gd name="T1" fmla="*/ 0 h 800506"/>
              <a:gd name="T2" fmla="*/ 2209736 w 2209736"/>
              <a:gd name="T3" fmla="*/ 800506 h 800506"/>
            </a:gdLst>
            <a:ahLst/>
            <a:cxnLst/>
            <a:rect l="T0" t="T1" r="T2" b="T3"/>
            <a:pathLst>
              <a:path w="2209736" h="800506">
                <a:moveTo>
                  <a:pt x="0" y="140728"/>
                </a:moveTo>
                <a:lnTo>
                  <a:pt x="969962" y="140728"/>
                </a:lnTo>
                <a:lnTo>
                  <a:pt x="1385633" y="140728"/>
                </a:lnTo>
                <a:lnTo>
                  <a:pt x="1662874" y="140728"/>
                </a:lnTo>
                <a:lnTo>
                  <a:pt x="1662874" y="250697"/>
                </a:lnTo>
                <a:lnTo>
                  <a:pt x="2209736" y="0"/>
                </a:lnTo>
                <a:lnTo>
                  <a:pt x="1662874" y="415632"/>
                </a:lnTo>
                <a:lnTo>
                  <a:pt x="1662874" y="800506"/>
                </a:lnTo>
                <a:lnTo>
                  <a:pt x="1385633" y="800506"/>
                </a:lnTo>
                <a:lnTo>
                  <a:pt x="969962" y="800506"/>
                </a:lnTo>
                <a:lnTo>
                  <a:pt x="0" y="800506"/>
                </a:lnTo>
                <a:lnTo>
                  <a:pt x="0" y="415632"/>
                </a:lnTo>
                <a:lnTo>
                  <a:pt x="0" y="250697"/>
                </a:lnTo>
                <a:lnTo>
                  <a:pt x="0" y="140728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088" y="6037263"/>
            <a:ext cx="1473200" cy="66357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1" name="object 26"/>
          <p:cNvSpPr>
            <a:spLocks noChangeArrowheads="1"/>
          </p:cNvSpPr>
          <p:nvPr/>
        </p:nvSpPr>
        <p:spPr bwMode="auto">
          <a:xfrm>
            <a:off x="371475" y="1149350"/>
            <a:ext cx="2124075" cy="765175"/>
          </a:xfrm>
          <a:custGeom>
            <a:avLst/>
            <a:gdLst>
              <a:gd name="T0" fmla="*/ 0 w 2125052"/>
              <a:gd name="T1" fmla="*/ 0 h 765175"/>
              <a:gd name="T2" fmla="*/ 2125052 w 2125052"/>
              <a:gd name="T3" fmla="*/ 765175 h 765175"/>
            </a:gdLst>
            <a:ahLst/>
            <a:cxnLst/>
            <a:rect l="T0" t="T1" r="T2" b="T3"/>
            <a:pathLst>
              <a:path w="2125052" h="765175">
                <a:moveTo>
                  <a:pt x="0" y="0"/>
                </a:moveTo>
                <a:lnTo>
                  <a:pt x="969987" y="0"/>
                </a:lnTo>
                <a:lnTo>
                  <a:pt x="1385658" y="0"/>
                </a:lnTo>
                <a:lnTo>
                  <a:pt x="1662772" y="0"/>
                </a:lnTo>
                <a:lnTo>
                  <a:pt x="1662772" y="384810"/>
                </a:lnTo>
                <a:lnTo>
                  <a:pt x="2125052" y="765175"/>
                </a:lnTo>
                <a:lnTo>
                  <a:pt x="1662772" y="549783"/>
                </a:lnTo>
                <a:lnTo>
                  <a:pt x="1662772" y="659764"/>
                </a:lnTo>
                <a:lnTo>
                  <a:pt x="1385658" y="659764"/>
                </a:lnTo>
                <a:lnTo>
                  <a:pt x="969987" y="659764"/>
                </a:lnTo>
                <a:lnTo>
                  <a:pt x="0" y="659764"/>
                </a:lnTo>
                <a:lnTo>
                  <a:pt x="0" y="549783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3713" y="1131888"/>
            <a:ext cx="1473200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 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3" name="object 28"/>
          <p:cNvSpPr>
            <a:spLocks noChangeArrowheads="1"/>
          </p:cNvSpPr>
          <p:nvPr/>
        </p:nvSpPr>
        <p:spPr bwMode="auto">
          <a:xfrm>
            <a:off x="4986338" y="3105150"/>
            <a:ext cx="1851025" cy="1331913"/>
          </a:xfrm>
          <a:custGeom>
            <a:avLst/>
            <a:gdLst>
              <a:gd name="T0" fmla="*/ 0 w 1850517"/>
              <a:gd name="T1" fmla="*/ 0 h 1332484"/>
              <a:gd name="T2" fmla="*/ 1850517 w 1850517"/>
              <a:gd name="T3" fmla="*/ 1332484 h 1332484"/>
            </a:gdLst>
            <a:ahLst/>
            <a:cxnLst/>
            <a:rect l="T0" t="T1" r="T2" b="T3"/>
            <a:pathLst>
              <a:path w="1850517" h="1332484">
                <a:moveTo>
                  <a:pt x="0" y="0"/>
                </a:moveTo>
                <a:lnTo>
                  <a:pt x="850011" y="0"/>
                </a:lnTo>
                <a:lnTo>
                  <a:pt x="1214374" y="0"/>
                </a:lnTo>
                <a:lnTo>
                  <a:pt x="1457325" y="0"/>
                </a:lnTo>
                <a:lnTo>
                  <a:pt x="1457325" y="222123"/>
                </a:lnTo>
                <a:lnTo>
                  <a:pt x="1850516" y="473202"/>
                </a:lnTo>
                <a:lnTo>
                  <a:pt x="1457325" y="555244"/>
                </a:lnTo>
                <a:lnTo>
                  <a:pt x="1457325" y="1332484"/>
                </a:lnTo>
                <a:lnTo>
                  <a:pt x="1214374" y="1332484"/>
                </a:lnTo>
                <a:lnTo>
                  <a:pt x="850011" y="1332484"/>
                </a:lnTo>
                <a:lnTo>
                  <a:pt x="0" y="1332484"/>
                </a:lnTo>
                <a:lnTo>
                  <a:pt x="0" y="555244"/>
                </a:lnTo>
                <a:lnTo>
                  <a:pt x="0" y="222123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67300" y="3086100"/>
            <a:ext cx="1306513" cy="1303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власти, местная администрация, финансовые органы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5" name="object 30"/>
          <p:cNvSpPr>
            <a:spLocks noChangeArrowheads="1"/>
          </p:cNvSpPr>
          <p:nvPr/>
        </p:nvSpPr>
        <p:spPr bwMode="auto">
          <a:xfrm>
            <a:off x="6743700" y="5911850"/>
            <a:ext cx="2060575" cy="757238"/>
          </a:xfrm>
          <a:custGeom>
            <a:avLst/>
            <a:gdLst>
              <a:gd name="T0" fmla="*/ 0 w 2060828"/>
              <a:gd name="T1" fmla="*/ 0 h 758177"/>
              <a:gd name="T2" fmla="*/ 2060828 w 2060828"/>
              <a:gd name="T3" fmla="*/ 758177 h 758177"/>
            </a:gdLst>
            <a:ahLst/>
            <a:cxnLst/>
            <a:rect l="T0" t="T1" r="T2" b="T3"/>
            <a:pathLst>
              <a:path w="2060828" h="758177">
                <a:moveTo>
                  <a:pt x="398018" y="98412"/>
                </a:moveTo>
                <a:lnTo>
                  <a:pt x="675132" y="98412"/>
                </a:lnTo>
                <a:lnTo>
                  <a:pt x="1090802" y="98412"/>
                </a:lnTo>
                <a:lnTo>
                  <a:pt x="2060828" y="98412"/>
                </a:lnTo>
                <a:lnTo>
                  <a:pt x="2060828" y="208381"/>
                </a:lnTo>
                <a:lnTo>
                  <a:pt x="2060828" y="373316"/>
                </a:lnTo>
                <a:lnTo>
                  <a:pt x="2060828" y="758177"/>
                </a:lnTo>
                <a:lnTo>
                  <a:pt x="1090802" y="758177"/>
                </a:lnTo>
                <a:lnTo>
                  <a:pt x="675132" y="758177"/>
                </a:lnTo>
                <a:lnTo>
                  <a:pt x="398018" y="758177"/>
                </a:lnTo>
                <a:lnTo>
                  <a:pt x="398018" y="373316"/>
                </a:lnTo>
                <a:lnTo>
                  <a:pt x="0" y="0"/>
                </a:lnTo>
                <a:lnTo>
                  <a:pt x="398018" y="208381"/>
                </a:lnTo>
                <a:lnTo>
                  <a:pt x="398018" y="98412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50125" y="5992813"/>
            <a:ext cx="1306513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7" name="object 32"/>
          <p:cNvSpPr>
            <a:spLocks noChangeArrowheads="1"/>
          </p:cNvSpPr>
          <p:nvPr/>
        </p:nvSpPr>
        <p:spPr bwMode="auto">
          <a:xfrm>
            <a:off x="179388" y="2235200"/>
            <a:ext cx="1296987" cy="892175"/>
          </a:xfrm>
          <a:custGeom>
            <a:avLst/>
            <a:gdLst>
              <a:gd name="T0" fmla="*/ 0 w 1296098"/>
              <a:gd name="T1" fmla="*/ 0 h 892175"/>
              <a:gd name="T2" fmla="*/ 1296098 w 1296098"/>
              <a:gd name="T3" fmla="*/ 892175 h 892175"/>
            </a:gdLst>
            <a:ahLst/>
            <a:cxnLst/>
            <a:rect l="T0" t="T1" r="T2" b="T3"/>
            <a:pathLst>
              <a:path w="1296098" h="892175">
                <a:moveTo>
                  <a:pt x="0" y="0"/>
                </a:moveTo>
                <a:lnTo>
                  <a:pt x="756081" y="0"/>
                </a:lnTo>
                <a:lnTo>
                  <a:pt x="1080122" y="0"/>
                </a:lnTo>
                <a:lnTo>
                  <a:pt x="1296098" y="0"/>
                </a:lnTo>
                <a:lnTo>
                  <a:pt x="1296098" y="384810"/>
                </a:lnTo>
                <a:lnTo>
                  <a:pt x="1296098" y="549782"/>
                </a:lnTo>
                <a:lnTo>
                  <a:pt x="1296098" y="659764"/>
                </a:lnTo>
                <a:lnTo>
                  <a:pt x="1080122" y="659764"/>
                </a:lnTo>
                <a:lnTo>
                  <a:pt x="1219136" y="892175"/>
                </a:lnTo>
                <a:lnTo>
                  <a:pt x="756081" y="659764"/>
                </a:lnTo>
                <a:lnTo>
                  <a:pt x="0" y="659764"/>
                </a:lnTo>
                <a:lnTo>
                  <a:pt x="0" y="549782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075" y="2201863"/>
            <a:ext cx="1208088" cy="6699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04000"/>
              </a:lnSpc>
            </a:pP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</a:t>
            </a:r>
            <a:r>
              <a:rPr lang="ru-RU" sz="1300" b="1">
                <a:solidFill>
                  <a:srgbClr val="1515FF"/>
                </a:solidFill>
                <a:latin typeface="Calibri" pitchFamily="34" charset="0"/>
              </a:rPr>
              <a:t>исполнительной </a:t>
            </a: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власти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484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023" y="116632"/>
            <a:ext cx="6512511" cy="121500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проведения основных мероприятий осуществления бюджетного процесса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294967295"/>
          </p:nvPr>
        </p:nvGraphicFramePr>
        <p:xfrm>
          <a:off x="755650" y="1528763"/>
          <a:ext cx="7976088" cy="516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804"/>
                <a:gridCol w="7577284"/>
              </a:tblGrid>
              <a:tr h="963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Составление проекта 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осуществляется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отделом финансов администрации 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до 15 ноября</a:t>
                      </a:r>
                      <a:endParaRPr lang="ru-RU" sz="17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Рассмотрение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проекта бюджета 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с 16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ноября в течении 15 рабочих дней</a:t>
                      </a:r>
                      <a:endParaRPr lang="ru-RU" sz="17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публичных слушаний по обсуждению проекта бюджета муниципального района назначается по</a:t>
                      </a:r>
                      <a:r>
                        <a:rPr lang="ru-RU" sz="17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истечении 30 календарных дней со дня представления проекта решения о бюджете в Совет народных депутатов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5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  бюджета муниципального района  до 31 декабря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1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Исполнение  бюджета муниципального района осуществляется  в течение очередного финансового года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Утверждение отчета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бюджета муниципального района</a:t>
                      </a:r>
                      <a:endParaRPr lang="ru-RU" sz="17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Годовой отчет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подлежит внешней проверке, после ее проведения утверждению районным Советом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народных депутатов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.</a:t>
                      </a:r>
                      <a:endParaRPr lang="ru-RU" sz="17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Контроль за исполнением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бюджета 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осуществляется как текущий, так и последующий в форме ревизий и проверок.</a:t>
                      </a:r>
                      <a:endParaRPr lang="ru-RU" sz="17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775075" y="6381750"/>
            <a:ext cx="1828800" cy="365125"/>
          </a:xfrm>
        </p:spPr>
        <p:txBody>
          <a:bodyPr/>
          <a:lstStyle/>
          <a:p>
            <a:pPr>
              <a:defRPr/>
            </a:pPr>
            <a:fld id="{6774BAE8-9FE9-405F-96F6-AC1FB62BF365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5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Основные параметры бюджета  Нижнедевицкого муниципального 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района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  2020-2022 годы, тыс. рублей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87208" cy="399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61"/>
                <a:gridCol w="1455966"/>
                <a:gridCol w="1675699"/>
                <a:gridCol w="1557441"/>
                <a:gridCol w="1557441"/>
              </a:tblGrid>
              <a:tr h="8523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2019 год (утвержденный бюджет)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 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2021 год     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2022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5366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</a:p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318976,47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405953,976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334155,955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349931,358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757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104414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115505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117526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125890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8051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214562,47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290448,976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216629,955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224041,358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ВСЕГО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324180,47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411486,976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339776,955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355964,358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sz="1400" b="1" dirty="0" smtClean="0"/>
                        <a:t>ПРОФИЦИТ(+)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-5204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-5533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-5621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-6033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379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851275" y="1052513"/>
            <a:ext cx="5041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Уважаемые граждане!</a:t>
            </a:r>
          </a:p>
          <a:p>
            <a:pPr algn="just"/>
            <a:r>
              <a:rPr lang="ru-RU" dirty="0">
                <a:latin typeface="Calibri" pitchFamily="34" charset="0"/>
              </a:rPr>
              <a:t>      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В соответствии с  Бюджетным посланием  Президента Российской Федерации о бюджетной политике в </a:t>
            </a:r>
            <a:r>
              <a:rPr lang="ru-RU" sz="1400" dirty="0" smtClean="0">
                <a:latin typeface="Calibri" pitchFamily="34" charset="0"/>
              </a:rPr>
              <a:t>2018-2020 </a:t>
            </a:r>
            <a:r>
              <a:rPr lang="ru-RU" sz="1400" dirty="0">
                <a:latin typeface="Calibri" pitchFamily="34" charset="0"/>
              </a:rPr>
              <a:t>годах  в целях реализации принципа прозрачности (открытости) и обеспечения полного и доступного информирования граждан (заинтересованных пользователей) о бюджете </a:t>
            </a:r>
            <a:r>
              <a:rPr lang="ru-RU" sz="1400" dirty="0" err="1">
                <a:latin typeface="Calibri" pitchFamily="34" charset="0"/>
              </a:rPr>
              <a:t>Нижнедевицкого</a:t>
            </a:r>
            <a:r>
              <a:rPr lang="ru-RU" sz="1400" dirty="0">
                <a:latin typeface="Calibri" pitchFamily="34" charset="0"/>
              </a:rPr>
              <a:t> муниципального района на страницах сайта муниципального  района начиная с 2013 года размещается брошюра </a:t>
            </a:r>
            <a:r>
              <a:rPr lang="ru-RU" sz="1400" b="1" dirty="0">
                <a:latin typeface="Calibri" pitchFamily="34" charset="0"/>
              </a:rPr>
              <a:t>«Бюджет для граждан». </a:t>
            </a:r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</a:rPr>
              <a:t>        Это даст возможность в доступной форме информировать население района о бюджете муниципального района, планируемых и достигнутых результатах использования </a:t>
            </a:r>
            <a:r>
              <a:rPr lang="ru-RU" sz="1400" dirty="0" smtClean="0">
                <a:latin typeface="Calibri" pitchFamily="34" charset="0"/>
              </a:rPr>
              <a:t>бюджетных     </a:t>
            </a:r>
            <a:r>
              <a:rPr lang="ru-RU" sz="1400" dirty="0">
                <a:latin typeface="Calibri" pitchFamily="34" charset="0"/>
              </a:rPr>
              <a:t>средств</a:t>
            </a:r>
            <a:r>
              <a:rPr lang="ru-RU" sz="1400" dirty="0" smtClean="0">
                <a:latin typeface="Calibri" pitchFamily="34" charset="0"/>
              </a:rPr>
              <a:t>.       Публикуемая   </a:t>
            </a:r>
            <a:r>
              <a:rPr lang="ru-RU" sz="1400" dirty="0">
                <a:latin typeface="Calibri" pitchFamily="34" charset="0"/>
              </a:rPr>
              <a:t>на </a:t>
            </a:r>
            <a:r>
              <a:rPr lang="ru-RU" sz="1400" dirty="0" smtClean="0">
                <a:latin typeface="Calibri" pitchFamily="34" charset="0"/>
              </a:rPr>
              <a:t>   страницах     </a:t>
            </a:r>
            <a:r>
              <a:rPr lang="ru-RU" sz="1400" dirty="0">
                <a:latin typeface="Calibri" pitchFamily="34" charset="0"/>
              </a:rPr>
              <a:t>сайта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39750" y="4005263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информация позволит гражданам составить представление о направлениях расходования бюджетных средств и сделать выводы об эффективности расходов бюджета муниципального района и целевом использовании средств.</a:t>
            </a:r>
          </a:p>
          <a:p>
            <a:pPr algn="just"/>
            <a:r>
              <a:rPr lang="ru-RU" sz="1400" dirty="0">
                <a:latin typeface="Calibri" pitchFamily="34" charset="0"/>
              </a:rPr>
              <a:t>        На страницах сайта мы постарались предоставить наиболее объемную и полную информацию о проекте бюджета Нижнедевицкого муниципального района на </a:t>
            </a:r>
            <a:r>
              <a:rPr lang="ru-RU" sz="1400" dirty="0" smtClean="0">
                <a:latin typeface="Calibri" pitchFamily="34" charset="0"/>
              </a:rPr>
              <a:t>2020 год и на плановый период 2021-2022гг. </a:t>
            </a:r>
            <a:r>
              <a:rPr lang="ru-RU" sz="1400" dirty="0">
                <a:latin typeface="Calibri" pitchFamily="34" charset="0"/>
              </a:rPr>
              <a:t>Вместе с тем, мы будем рады узнать Ваше мнение о предоставленных материалах, а также замечания и предложения предложенного формата брошюры «Бюджет для граждан».</a:t>
            </a:r>
          </a:p>
          <a:p>
            <a:r>
              <a:rPr lang="ru-RU" sz="1400" dirty="0">
                <a:latin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</a:rPr>
              <a:t>                   С уважением,</a:t>
            </a:r>
          </a:p>
          <a:p>
            <a:r>
              <a:rPr lang="ru-RU" sz="1400" dirty="0">
                <a:latin typeface="Calibri" pitchFamily="34" charset="0"/>
              </a:rPr>
              <a:t>         </a:t>
            </a:r>
            <a:r>
              <a:rPr lang="ru-RU" sz="1400" dirty="0" smtClean="0">
                <a:latin typeface="Calibri" pitchFamily="34" charset="0"/>
              </a:rPr>
              <a:t>И.о.  главы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муниципального района       </a:t>
            </a:r>
            <a:r>
              <a:rPr lang="ru-RU" sz="1400" dirty="0" smtClean="0">
                <a:latin typeface="Calibri" pitchFamily="34" charset="0"/>
              </a:rPr>
              <a:t>                                                   В.Н.Просветов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2592288" cy="3096344"/>
          </a:xfrm>
          <a:prstGeom prst="rect">
            <a:avLst/>
          </a:prstGeom>
          <a:noFill/>
        </p:spPr>
      </p:pic>
      <p:pic>
        <p:nvPicPr>
          <p:cNvPr id="6" name="Рисунок 5" descr="https://www.nizhnedevick.ru/uploads/files/images/prosvet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36712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548640"/>
            <a:ext cx="5040630" cy="452755"/>
          </a:xfrm>
          <a:custGeom>
            <a:avLst/>
            <a:gdLst/>
            <a:ahLst/>
            <a:cxnLst/>
            <a:rect l="l" t="t" r="r" b="b"/>
            <a:pathLst>
              <a:path w="5040630" h="452755">
                <a:moveTo>
                  <a:pt x="0" y="452627"/>
                </a:moveTo>
                <a:lnTo>
                  <a:pt x="5040503" y="452627"/>
                </a:lnTo>
                <a:lnTo>
                  <a:pt x="5040503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5626608"/>
            <a:ext cx="4091940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5379" y="5654040"/>
            <a:ext cx="3997452" cy="79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5379" y="5654040"/>
            <a:ext cx="3997960" cy="799465"/>
          </a:xfrm>
          <a:custGeom>
            <a:avLst/>
            <a:gdLst/>
            <a:ahLst/>
            <a:cxnLst/>
            <a:rect l="l" t="t" r="r" b="b"/>
            <a:pathLst>
              <a:path w="3997959" h="799464">
                <a:moveTo>
                  <a:pt x="0" y="799299"/>
                </a:moveTo>
                <a:lnTo>
                  <a:pt x="3997452" y="799299"/>
                </a:lnTo>
                <a:lnTo>
                  <a:pt x="3997452" y="0"/>
                </a:lnTo>
                <a:lnTo>
                  <a:pt x="0" y="0"/>
                </a:lnTo>
                <a:lnTo>
                  <a:pt x="0" y="799299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" y="5650991"/>
            <a:ext cx="4512564" cy="80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22" y="218186"/>
            <a:ext cx="5730239" cy="232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9720" y="692658"/>
            <a:ext cx="4385945" cy="25400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Доходы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Расходы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 Дефицит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(Профицит)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261" y="3873753"/>
            <a:ext cx="869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8850" y="3801871"/>
            <a:ext cx="9664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0379" y="4089908"/>
            <a:ext cx="869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544" y="5626608"/>
            <a:ext cx="4600956" cy="894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5" y="5570220"/>
            <a:ext cx="4479036" cy="9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8" y="5654040"/>
            <a:ext cx="4506468" cy="799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788" y="5654040"/>
            <a:ext cx="4506595" cy="799465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35" dirty="0">
                <a:latin typeface="Times New Roman"/>
                <a:cs typeface="Times New Roman"/>
              </a:rPr>
              <a:t>расходов </a:t>
            </a:r>
            <a:r>
              <a:rPr sz="1600" spc="-10" dirty="0">
                <a:latin typeface="Times New Roman"/>
                <a:cs typeface="Times New Roman"/>
              </a:rPr>
              <a:t>над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доходами</a:t>
            </a:r>
            <a:endParaRPr sz="1600">
              <a:latin typeface="Times New Roman"/>
              <a:cs typeface="Times New Roman"/>
            </a:endParaRPr>
          </a:p>
          <a:p>
            <a:pPr marL="216535" marR="17526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принимается </a:t>
            </a:r>
            <a:r>
              <a:rPr sz="1600" spc="-10" dirty="0">
                <a:latin typeface="Times New Roman"/>
                <a:cs typeface="Times New Roman"/>
              </a:rPr>
              <a:t>решение </a:t>
            </a:r>
            <a:r>
              <a:rPr sz="1600" spc="-5" dirty="0">
                <a:latin typeface="Times New Roman"/>
                <a:cs typeface="Times New Roman"/>
              </a:rPr>
              <a:t>об </a:t>
            </a:r>
            <a:r>
              <a:rPr sz="1600" spc="-25" dirty="0">
                <a:latin typeface="Times New Roman"/>
                <a:cs typeface="Times New Roman"/>
              </a:rPr>
              <a:t>источниках </a:t>
            </a:r>
            <a:r>
              <a:rPr sz="1600" spc="-10" dirty="0">
                <a:latin typeface="Times New Roman"/>
                <a:cs typeface="Times New Roman"/>
              </a:rPr>
              <a:t>покрытия  </a:t>
            </a:r>
            <a:r>
              <a:rPr sz="1600" dirty="0">
                <a:latin typeface="Times New Roman"/>
                <a:cs typeface="Times New Roman"/>
              </a:rPr>
              <a:t>дефицита.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5464" y="5728715"/>
            <a:ext cx="4005072" cy="728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7096" y="5715711"/>
            <a:ext cx="38214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40" dirty="0">
                <a:latin typeface="Times New Roman"/>
                <a:cs typeface="Times New Roman"/>
              </a:rPr>
              <a:t>доходов </a:t>
            </a:r>
            <a:r>
              <a:rPr sz="1600" spc="-10" dirty="0">
                <a:latin typeface="Times New Roman"/>
                <a:cs typeface="Times New Roman"/>
              </a:rPr>
              <a:t>над </a:t>
            </a:r>
            <a:r>
              <a:rPr sz="1600" spc="-35" dirty="0">
                <a:latin typeface="Times New Roman"/>
                <a:cs typeface="Times New Roman"/>
              </a:rPr>
              <a:t>расходами  </a:t>
            </a:r>
            <a:r>
              <a:rPr sz="1600" spc="-10" dirty="0">
                <a:latin typeface="Times New Roman"/>
                <a:cs typeface="Times New Roman"/>
              </a:rPr>
              <a:t>принимается решение, </a:t>
            </a:r>
            <a:r>
              <a:rPr sz="1600" spc="-20" dirty="0">
                <a:latin typeface="Times New Roman"/>
                <a:cs typeface="Times New Roman"/>
              </a:rPr>
              <a:t>как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использовать</a:t>
            </a:r>
            <a:r>
              <a:rPr sz="1500" spc="-2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4157" y="6934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37588" y="966216"/>
            <a:ext cx="2333243" cy="3340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7711" y="1196721"/>
            <a:ext cx="1872234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" y="2334767"/>
            <a:ext cx="1684020" cy="1684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573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3167" y="966216"/>
            <a:ext cx="2333243" cy="33406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4053" y="1196721"/>
            <a:ext cx="1872233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5828" y="2334767"/>
            <a:ext cx="1684020" cy="1684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6332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" y="4553711"/>
            <a:ext cx="3624072" cy="11033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4090415"/>
            <a:ext cx="1629156" cy="1568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555" y="4581144"/>
            <a:ext cx="3528390" cy="1008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555" y="4581144"/>
            <a:ext cx="3528695" cy="1008380"/>
          </a:xfrm>
          <a:custGeom>
            <a:avLst/>
            <a:gdLst/>
            <a:ahLst/>
            <a:cxnLst/>
            <a:rect l="l" t="t" r="r" b="b"/>
            <a:pathLst>
              <a:path w="3528695" h="1008379">
                <a:moveTo>
                  <a:pt x="0" y="0"/>
                </a:moveTo>
                <a:lnTo>
                  <a:pt x="3528390" y="0"/>
                </a:lnTo>
                <a:lnTo>
                  <a:pt x="1764233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47798" y="4089908"/>
            <a:ext cx="1646555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600" b="1" dirty="0">
                <a:latin typeface="Times New Roman"/>
                <a:cs typeface="Times New Roman"/>
              </a:rPr>
              <a:t>Дефицит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9198" y="4830826"/>
            <a:ext cx="13131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(расходы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больше  </a:t>
            </a:r>
            <a:r>
              <a:rPr sz="1400" spc="-15" dirty="0">
                <a:latin typeface="Times New Roman"/>
                <a:cs typeface="Times New Roman"/>
              </a:rPr>
              <a:t>доходов)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(-)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6047" y="4553711"/>
            <a:ext cx="3902963" cy="1103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3911" y="4090415"/>
            <a:ext cx="1549908" cy="15681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4053" y="4581144"/>
            <a:ext cx="3808095" cy="1008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4581144"/>
            <a:ext cx="3808095" cy="1008380"/>
          </a:xfrm>
          <a:custGeom>
            <a:avLst/>
            <a:gdLst/>
            <a:ahLst/>
            <a:cxnLst/>
            <a:rect l="l" t="t" r="r" b="b"/>
            <a:pathLst>
              <a:path w="3808095" h="1008379">
                <a:moveTo>
                  <a:pt x="0" y="0"/>
                </a:moveTo>
                <a:lnTo>
                  <a:pt x="3808095" y="0"/>
                </a:lnTo>
                <a:lnTo>
                  <a:pt x="1903984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92088" y="4586985"/>
            <a:ext cx="1232535" cy="90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imes New Roman"/>
                <a:cs typeface="Times New Roman"/>
              </a:rPr>
              <a:t>Профицит  </a:t>
            </a:r>
            <a:r>
              <a:rPr sz="1400" spc="-15" dirty="0">
                <a:latin typeface="Times New Roman"/>
                <a:cs typeface="Times New Roman"/>
              </a:rPr>
              <a:t>(доходы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больше  </a:t>
            </a:r>
            <a:r>
              <a:rPr sz="1400" spc="-10" dirty="0">
                <a:latin typeface="Times New Roman"/>
                <a:cs typeface="Times New Roman"/>
              </a:rPr>
              <a:t>расходов)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(+)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7" name="Organization Chart 1"/>
          <p:cNvGrpSpPr>
            <a:grpSpLocks noChangeAspect="1"/>
          </p:cNvGrpSpPr>
          <p:nvPr/>
        </p:nvGrpSpPr>
        <p:grpSpPr bwMode="auto">
          <a:xfrm>
            <a:off x="107504" y="259315"/>
            <a:ext cx="8821488" cy="6193301"/>
            <a:chOff x="4110" y="3016"/>
            <a:chExt cx="7200" cy="2009"/>
          </a:xfrm>
          <a:solidFill>
            <a:schemeClr val="accent3">
              <a:lumMod val="60000"/>
              <a:lumOff val="40000"/>
            </a:schemeClr>
          </a:solidFill>
        </p:grpSpPr>
        <p:cxnSp>
          <p:nvCxnSpPr>
            <p:cNvPr id="2056" name="_s205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8738" y="2740"/>
              <a:ext cx="430" cy="247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55" name="_s2055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flipV="1">
              <a:off x="7710" y="3764"/>
              <a:ext cx="4" cy="43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6270" y="2750"/>
              <a:ext cx="430" cy="245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1" name="_s2053"/>
            <p:cNvSpPr>
              <a:spLocks noChangeArrowheads="1"/>
            </p:cNvSpPr>
            <p:nvPr/>
          </p:nvSpPr>
          <p:spPr bwMode="auto">
            <a:xfrm>
              <a:off x="6637" y="3016"/>
              <a:ext cx="2153" cy="74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3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2052"/>
            <p:cNvSpPr>
              <a:spLocks noChangeArrowheads="1"/>
            </p:cNvSpPr>
            <p:nvPr/>
          </p:nvSpPr>
          <p:spPr bwMode="auto">
            <a:xfrm>
              <a:off x="4110" y="4194"/>
              <a:ext cx="2293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Налоговые доходы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 на доходы физических лиц;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*Налог, взимаемый в связи с применением патентной системы налогообложения;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налог на вмененный доход для отдельных видов деятельности;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</a:t>
              </a:r>
              <a:r>
                <a:rPr lang="ru-RU" sz="13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сельскохоз</a:t>
              </a: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налог;  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*Государственная пошлина.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2051"/>
            <p:cNvSpPr>
              <a:spLocks noChangeArrowheads="1"/>
            </p:cNvSpPr>
            <p:nvPr/>
          </p:nvSpPr>
          <p:spPr bwMode="auto">
            <a:xfrm>
              <a:off x="6577" y="4194"/>
              <a:ext cx="2265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Неналоговые доходы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использования имущества;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оказания платных услуг 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продажи материальных и нематериальных активов;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*Штрафы, санкции, возмещение ущерба;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 Прочие неналоговые доходы.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2050"/>
            <p:cNvSpPr>
              <a:spLocks noChangeArrowheads="1"/>
            </p:cNvSpPr>
            <p:nvPr/>
          </p:nvSpPr>
          <p:spPr bwMode="auto">
            <a:xfrm>
              <a:off x="9074" y="4194"/>
              <a:ext cx="2236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Безвозмездные</a:t>
              </a:r>
              <a:r>
                <a:rPr lang="ru-RU" sz="2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0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поступления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*Дотации;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*Субсидии;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*Субвенции;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*Иные межбюджетные трансферты;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*Прочие безвозмездные поступления (спонсорские поступления).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 noChangeArrowheads="1"/>
          </p:cNvSpPr>
          <p:nvPr/>
        </p:nvSpPr>
        <p:spPr bwMode="auto">
          <a:xfrm>
            <a:off x="174625" y="0"/>
            <a:ext cx="8942388" cy="15509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 dirty="0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 dirty="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9939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0" name="object 5"/>
          <p:cNvSpPr>
            <a:spLocks noChangeArrowheads="1"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object 6"/>
          <p:cNvSpPr>
            <a:spLocks noChangeArrowheads="1"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2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3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4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5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6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7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8" name="object 13"/>
          <p:cNvSpPr>
            <a:spLocks noChangeArrowheads="1"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64512 h 4464512"/>
            </a:gdLst>
            <a:ahLst/>
            <a:cxnLst/>
            <a:rect l="0" t="T0" r="0" b="T1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Доходы бюджета Нижнедевицкого муниципального  района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в 2019-2022 годах, тыс. рублей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6013" y="836613"/>
          <a:ext cx="7643192" cy="587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38"/>
                <a:gridCol w="1412569"/>
                <a:gridCol w="1644709"/>
                <a:gridCol w="1528638"/>
                <a:gridCol w="1528638"/>
              </a:tblGrid>
              <a:tr h="61479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2019 год (ожидаемая оценка)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2021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год 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2022 год 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5072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</a:p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432646,1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405953,976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334155,955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349931,358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11338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 (собственные доходы)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105982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115505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117526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125890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5072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326664,1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290448,976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216629,955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224041,358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477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477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Дотации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40708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48580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12631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15454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477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Субсидии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132736,5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91888,876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54895,055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58168,858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477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Субвенции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131890,9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136739,1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135862,9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137177,5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7161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19420,1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13241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13241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13241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5428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Прочие</a:t>
                      </a:r>
                    </a:p>
                    <a:p>
                      <a:pPr algn="ctr"/>
                      <a:r>
                        <a:rPr lang="ru-RU" sz="1400" b="1" dirty="0" smtClean="0"/>
                        <a:t>безвозмездные</a:t>
                      </a:r>
                    </a:p>
                    <a:p>
                      <a:pPr algn="ctr"/>
                      <a:r>
                        <a:rPr lang="ru-RU" sz="1400" b="1" dirty="0" smtClean="0"/>
                        <a:t>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1908,6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410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Динамика налоговых и неналоговых доходов бюджета  Нижнедевицкого муниципального  района  за 2019-2022 годы</a:t>
            </a:r>
          </a:p>
        </p:txBody>
      </p:sp>
      <p:graphicFrame>
        <p:nvGraphicFramePr>
          <p:cNvPr id="41986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98500" y="1778000"/>
          <a:ext cx="7769225" cy="3387725"/>
        </p:xfrm>
        <a:graphic>
          <a:graphicData uri="http://schemas.openxmlformats.org/presentationml/2006/ole">
            <p:oleObj spid="_x0000_s175106" name="Worksheet" r:id="rId3" imgW="9601335" imgH="4190940" progId="Excel.Sheet.8">
              <p:embed/>
            </p:oleObj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5" y="5643563"/>
            <a:ext cx="8258175" cy="1214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                    С 2020  года  в связи с  изменениями  федерального  законодательства на уровень   муниципального района передан единый норматив отчисления 5% по налогу, за негативное воздействие на окружающую среду, кроме того закреплен новый принцип зачисления штрафов, неустоек,пеней.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            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Структура налоговых и неналоговых доходов бюджета муниципального образования Нижнедевицкий район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2020 году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3010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50888" y="2462213"/>
          <a:ext cx="7385050" cy="2744787"/>
        </p:xfrm>
        <a:graphic>
          <a:graphicData uri="http://schemas.openxmlformats.org/presentationml/2006/ole">
            <p:oleObj spid="_x0000_s43010" name="Worksheet" r:id="rId3" imgW="8671483" imgH="3223368" progId="Excel.Sheet.8">
              <p:embed/>
            </p:oleObj>
          </a:graphicData>
        </a:graphic>
      </p:graphicFrame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0025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Динамика поступлений налоговых, неналоговых и безвозмездных поступлений в бюджет муниципального района за </a:t>
            </a:r>
            <a:r>
              <a:rPr lang="ru-RU" sz="2400" b="1" dirty="0" smtClean="0">
                <a:latin typeface="Times New Roman" pitchFamily="18" charset="0"/>
              </a:rPr>
              <a:t>2019 </a:t>
            </a:r>
            <a:r>
              <a:rPr lang="ru-RU" sz="2400" b="1" dirty="0">
                <a:latin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</a:rPr>
              <a:t>2022 </a:t>
            </a:r>
            <a:r>
              <a:rPr lang="ru-RU" sz="2400" b="1" dirty="0">
                <a:latin typeface="Times New Roman" pitchFamily="18" charset="0"/>
              </a:rPr>
              <a:t>годы, тыс.руб.</a:t>
            </a:r>
          </a:p>
        </p:txBody>
      </p:sp>
      <p:graphicFrame>
        <p:nvGraphicFramePr>
          <p:cNvPr id="4403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96900" y="2209800"/>
          <a:ext cx="7947025" cy="2260600"/>
        </p:xfrm>
        <a:graphic>
          <a:graphicData uri="http://schemas.openxmlformats.org/presentationml/2006/ole">
            <p:oleObj spid="_x0000_s112642" name="Worksheet" r:id="rId3" imgW="9669679" imgH="2750760" progId="Excel.Sheet.8">
              <p:embed/>
            </p:oleObj>
          </a:graphicData>
        </a:graphic>
      </p:graphicFrame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dohod2\Desktop\654a4a9d7595a0b69912fa0d0e3f7ab7[1]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544" y="5157192"/>
            <a:ext cx="7992888" cy="1080120"/>
          </a:xfrm>
          <a:prstGeom prst="rect">
            <a:avLst/>
          </a:prstGeom>
          <a:noFill/>
        </p:spPr>
      </p:pic>
      <p:sp>
        <p:nvSpPr>
          <p:cNvPr id="11264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Динамика поступления субвенций, субсидий, дотаций в бюджет муниципального района за </a:t>
            </a:r>
            <a:r>
              <a:rPr lang="ru-RU" sz="2400" b="1" dirty="0" smtClean="0">
                <a:latin typeface="Times New Roman" pitchFamily="18" charset="0"/>
              </a:rPr>
              <a:t>2019 </a:t>
            </a:r>
            <a:r>
              <a:rPr lang="ru-RU" sz="2400" b="1" dirty="0">
                <a:latin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</a:rPr>
              <a:t>2020 </a:t>
            </a:r>
            <a:r>
              <a:rPr lang="ru-RU" sz="2400" b="1" dirty="0">
                <a:latin typeface="Times New Roman" pitchFamily="18" charset="0"/>
              </a:rPr>
              <a:t>годы, тыс.руб.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619672" y="1556792"/>
          <a:ext cx="6096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Динамика поступления субвенций, субсидий, дотаций в бюджет муниципального района за </a:t>
            </a:r>
            <a:r>
              <a:rPr lang="ru-RU" sz="2400" b="1" dirty="0" smtClean="0">
                <a:latin typeface="Times New Roman" pitchFamily="18" charset="0"/>
              </a:rPr>
              <a:t>2019 </a:t>
            </a:r>
            <a:r>
              <a:rPr lang="ru-RU" sz="2400" b="1" dirty="0">
                <a:latin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</a:rPr>
              <a:t>2022 </a:t>
            </a:r>
            <a:r>
              <a:rPr lang="ru-RU" sz="2400" b="1" dirty="0">
                <a:latin typeface="Times New Roman" pitchFamily="18" charset="0"/>
              </a:rPr>
              <a:t>годы, тыс.руб.</a:t>
            </a:r>
          </a:p>
        </p:txBody>
      </p:sp>
      <p:graphicFrame>
        <p:nvGraphicFramePr>
          <p:cNvPr id="4505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81013" y="2093913"/>
          <a:ext cx="8278812" cy="3962400"/>
        </p:xfrm>
        <a:graphic>
          <a:graphicData uri="http://schemas.openxmlformats.org/presentationml/2006/ole">
            <p:oleObj spid="_x0000_s113666" name="Worksheet" r:id="rId3" imgW="8915468" imgH="4267296" progId="Excel.Sheet.8">
              <p:embed/>
            </p:oleObj>
          </a:graphicData>
        </a:graphic>
      </p:graphicFrame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4"/>
          <p:cNvSpPr>
            <a:spLocks noGrp="1"/>
          </p:cNvSpPr>
          <p:nvPr>
            <p:ph type="title"/>
          </p:nvPr>
        </p:nvSpPr>
        <p:spPr>
          <a:xfrm>
            <a:off x="900113" y="274638"/>
            <a:ext cx="7958137" cy="796925"/>
          </a:xfrm>
        </p:spPr>
        <p:txBody>
          <a:bodyPr/>
          <a:lstStyle/>
          <a:p>
            <a:r>
              <a:rPr lang="ru-RU" sz="2000" b="1" dirty="0" smtClean="0"/>
              <a:t>Основные доходные источники бюджета </a:t>
            </a:r>
            <a:r>
              <a:rPr lang="ru-RU" sz="2000" b="1" dirty="0" err="1" smtClean="0"/>
              <a:t>Нижнедевицкого</a:t>
            </a:r>
            <a:r>
              <a:rPr lang="ru-RU" sz="2000" b="1" dirty="0" smtClean="0"/>
              <a:t> муниципального района , тыс. рублей</a:t>
            </a:r>
          </a:p>
        </p:txBody>
      </p:sp>
      <p:graphicFrame>
        <p:nvGraphicFramePr>
          <p:cNvPr id="46082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179388" y="1638300"/>
          <a:ext cx="8362950" cy="2006600"/>
        </p:xfrm>
        <a:graphic>
          <a:graphicData uri="http://schemas.openxmlformats.org/presentationml/2006/ole">
            <p:oleObj spid="_x0000_s114690" name="Worksheet" r:id="rId3" imgW="8663920" imgH="2080296" progId="Excel.Sheet.8">
              <p:embed/>
            </p:oleObj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286000" y="3857625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143500" y="385762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3789040"/>
            <a:ext cx="2884884" cy="228314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«Черкизово-растениеводство»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«Черкизово-свиноводство»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АВАНГАРД-АГРО-Воронеж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 СП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СП «Резон»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ОАО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Нижнедевицкое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АТП»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3" y="4572000"/>
            <a:ext cx="2714625" cy="15001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Субъекты малого бизнеса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предпринимательства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(розничная торговля)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«Надежда»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Авел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Авиценна-Фарм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5011261">
            <a:off x="5082981" y="1641276"/>
            <a:ext cx="282575" cy="853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8" name="TextBox 18"/>
          <p:cNvSpPr txBox="1">
            <a:spLocks noChangeArrowheads="1"/>
          </p:cNvSpPr>
          <p:nvPr/>
        </p:nvSpPr>
        <p:spPr bwMode="auto">
          <a:xfrm rot="20451579">
            <a:off x="4762628" y="1585802"/>
            <a:ext cx="88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50</a:t>
            </a: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5215960">
            <a:off x="1485601" y="1072753"/>
            <a:ext cx="468286" cy="971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90" name="Прямоугольник 15"/>
          <p:cNvSpPr>
            <a:spLocks noChangeArrowheads="1"/>
          </p:cNvSpPr>
          <p:nvPr/>
        </p:nvSpPr>
        <p:spPr bwMode="auto">
          <a:xfrm rot="20513887">
            <a:off x="2217738" y="1125538"/>
            <a:ext cx="931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6518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611560" y="589191"/>
            <a:ext cx="8064128" cy="61247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1400" dirty="0">
                <a:latin typeface="Calibri" pitchFamily="34" charset="0"/>
                <a:cs typeface="Times New Roman" pitchFamily="18" charset="0"/>
              </a:rPr>
              <a:t>Территория района составляет 1,2 тыс.кв.км. Расстояние от села Нижнедевицк до ближайшей железнодорожной станции 16 км, до областного центра - 60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км. 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состав муниципального района входят 15 сельских поселений, на территории которых расположен 51 населенный пункт, в 8 из которых население не проживает.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По состоянию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01.10.2019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г. в районе постоянно проживает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18,3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тыс.человек. Все население района проживает в сельских поселениях. Доля пенсионеров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01.10.2019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 в общей численности населения района 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39,6%.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За 9 месяцев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2019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родилось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54 ребенка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(по данным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отделения ЗАГС),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умерло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280 человек.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Смертность превысила рождаемость 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5,2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раза. На 1 октября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2019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на учете в центре занятости  состояло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96 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человек безработных, что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17  человек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больше, чем на ту же дату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2018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года.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Уровень регистрируемой безработицы составляет  </a:t>
            </a:r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1,0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%. </a:t>
            </a:r>
            <a:endParaRPr lang="ru-RU" sz="1400" i="1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Нижнедевицкий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муниципальный район относится к  сельскохозяйственным районам области, площадь пашни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74,8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га (75,2 % от площади сельскохозяйственных угодий). Сельскохозяйственную деятельность осуществляют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14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сельхозпредприятий,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крестьянских (фермерских) хозяйства, численность занятых в сельском хозяйстве (включая лиц, занятых в личном подсобном хозяйстве) составляет 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5,7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человек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(63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% от общего числа занятых в экономике района).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На территории района расположены перерабатывающее предприятие ООО «ДКГ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», ООО «Канталь», ООО «Курбатовский мельник» и ООО «Курбатовский хлеб», автотранспортное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предприятие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ООО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«Нижнедевицкое АТП», два предприятия жилищно-коммунального хозяйства: ООО «Нижнедевицк» и ООО «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Вязноватовка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». По территории района проходит железная дорога, имеется 2 ж/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д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станции, вблизи одной из них расположен склад Аннинского  филиала ОАО «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Воронежтоппром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», обеспечивающий твердым топливом предприятия, организации и население района. В районе имеются запасы глины и песка.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Нижнедевицкий район имеет разветвленную сеть учреждений социально-культурной сферы: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районная  больница,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15 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ФАПов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, 5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врачебных амбулатории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12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общеобразовательных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учреждений, 6 со структурными подразделениями дошкольного образования, 2 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детских дошкольных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учреждения, 3 учреждения дополнительного образования детей, 19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культурно-досуговых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учреждений и 18 библиотек,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реабилитационный центр для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несовершеннолетних.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Calibri" pitchFamily="34" charset="0"/>
              </a:rPr>
              <a:t>Нижнедевицкий</a:t>
            </a:r>
            <a:r>
              <a:rPr lang="ru-RU" dirty="0">
                <a:latin typeface="Calibri" pitchFamily="34" charset="0"/>
              </a:rPr>
              <a:t> муниципальный район.</a:t>
            </a:r>
          </a:p>
          <a:p>
            <a:pPr algn="ctr"/>
            <a:r>
              <a:rPr lang="ru-RU" dirty="0">
                <a:latin typeface="Calibri" pitchFamily="34" charset="0"/>
              </a:rPr>
              <a:t> Краткая характеристика основных показателей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7" y="980728"/>
          <a:ext cx="7468964" cy="5139684"/>
        </p:xfrm>
        <a:graphic>
          <a:graphicData uri="http://schemas.openxmlformats.org/drawingml/2006/table">
            <a:tbl>
              <a:tblPr/>
              <a:tblGrid>
                <a:gridCol w="2448273"/>
                <a:gridCol w="1368152"/>
                <a:gridCol w="1080120"/>
                <a:gridCol w="1080120"/>
                <a:gridCol w="1492299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 том числе: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23659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1873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22482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в том числе: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478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5735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533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6397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424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5088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5507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647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890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1494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17924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1340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16085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2236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2690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7290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5089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7244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631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7573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1067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733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</a:tr>
            </a:tbl>
          </a:graphicData>
        </a:graphic>
      </p:graphicFrame>
      <p:sp>
        <p:nvSpPr>
          <p:cNvPr id="47214" name="Rectangle 1"/>
          <p:cNvSpPr>
            <a:spLocks noChangeArrowheads="1"/>
          </p:cNvSpPr>
          <p:nvPr/>
        </p:nvSpPr>
        <p:spPr bwMode="auto">
          <a:xfrm>
            <a:off x="1403350" y="1492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112F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 Нижнедевицкого муниципального района в расчете на 1 жителя</a:t>
            </a:r>
            <a:endParaRPr lang="ru-RU">
              <a:ea typeface="Calibri" pitchFamily="34" charset="0"/>
            </a:endParaRPr>
          </a:p>
        </p:txBody>
      </p:sp>
      <p:pic>
        <p:nvPicPr>
          <p:cNvPr id="472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12576" y="-360040"/>
            <a:ext cx="10116616" cy="7389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15616" y="1484785"/>
            <a:ext cx="6521960" cy="244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09840" y="1495552"/>
            <a:ext cx="2951987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4170" y="1495552"/>
            <a:ext cx="3636264" cy="362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4170" y="1850644"/>
            <a:ext cx="3636264" cy="92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364" y="27650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364" y="33746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10800000" flipV="1">
            <a:off x="-396552" y="3501008"/>
            <a:ext cx="9540552" cy="15121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9552" y="1495361"/>
          <a:ext cx="7242434" cy="2941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918"/>
                <a:gridCol w="1673478"/>
                <a:gridCol w="1955038"/>
              </a:tblGrid>
              <a:tr h="342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000" b="1" spc="-1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01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66370" indent="2362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Сумма,  </a:t>
                      </a:r>
                      <a:r>
                        <a:rPr lang="ru-RU" sz="2000" b="1" spc="-5" dirty="0" err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2000" b="1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b="1" spc="-3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10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расчете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54000" marR="2451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жителя,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536575" indent="-33655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Налог на</a:t>
                      </a:r>
                      <a:r>
                        <a:rPr sz="20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ts val="23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67399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3733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0251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ru-RU" sz="2000" b="1" spc="-15" dirty="0" smtClean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lang="ru-RU" sz="2000" b="1" spc="-15" baseline="0" dirty="0" smtClean="0">
                          <a:latin typeface="Times New Roman"/>
                          <a:cs typeface="Times New Roman"/>
                        </a:rPr>
                        <a:t> налог на вмененный доход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5150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285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23528" y="4293096"/>
            <a:ext cx="7704857" cy="2088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11560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ПРОГНОЗИРУМОЕ ПОСТУПЛЕНИЕ ДОХОДОВ </a:t>
            </a:r>
            <a:r>
              <a:rPr lang="ru-RU" sz="2000" u="sng" dirty="0" smtClean="0">
                <a:solidFill>
                  <a:srgbClr val="0070C0"/>
                </a:solidFill>
              </a:rPr>
              <a:t>ОТ ГРАЖДАН </a:t>
            </a:r>
            <a:r>
              <a:rPr lang="ru-RU" sz="2000" dirty="0" smtClean="0">
                <a:solidFill>
                  <a:srgbClr val="0070C0"/>
                </a:solidFill>
              </a:rPr>
              <a:t>В РАЙОННЫЙ БЮДЖЕТ  В 2020 ГОДУ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3" y="188913"/>
            <a:ext cx="72008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Недоимка по платежам в бюджет муниципального района на </a:t>
            </a:r>
            <a:r>
              <a:rPr lang="ru-RU" sz="2400" b="1" dirty="0" smtClean="0">
                <a:latin typeface="Times New Roman" pitchFamily="18" charset="0"/>
              </a:rPr>
              <a:t>01.11.2019 </a:t>
            </a:r>
            <a:r>
              <a:rPr lang="ru-RU" sz="2400" b="1" dirty="0">
                <a:latin typeface="Times New Roman" pitchFamily="18" charset="0"/>
              </a:rPr>
              <a:t>г., тыс.руб.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8459788" y="6237288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 </a:t>
            </a:r>
          </a:p>
        </p:txBody>
      </p:sp>
      <p:graphicFrame>
        <p:nvGraphicFramePr>
          <p:cNvPr id="119886" name="Group 78"/>
          <p:cNvGraphicFramePr>
            <a:graphicFrameLocks noGrp="1"/>
          </p:cNvGraphicFramePr>
          <p:nvPr/>
        </p:nvGraphicFramePr>
        <p:xfrm>
          <a:off x="501650" y="980728"/>
          <a:ext cx="8462838" cy="2901341"/>
        </p:xfrm>
        <a:graphic>
          <a:graphicData uri="http://schemas.openxmlformats.org/drawingml/2006/table">
            <a:tbl>
              <a:tblPr/>
              <a:tblGrid>
                <a:gridCol w="5148079"/>
                <a:gridCol w="3314759"/>
              </a:tblGrid>
              <a:tr h="79174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платежа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Недоимка на 01.11.2019г., тыс.руб.</a:t>
                      </a: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18012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16479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1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35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497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9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181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9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ohod2\Desktop\kak_yznat_zadolzhennost_po_nalogam_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79208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30885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Недоимка по платежам в бюджет муниципального района на </a:t>
            </a:r>
            <a:r>
              <a:rPr lang="ru-RU" sz="2400" b="1" dirty="0" smtClean="0">
                <a:latin typeface="Times New Roman" pitchFamily="18" charset="0"/>
              </a:rPr>
              <a:t>01.11.2019г</a:t>
            </a:r>
            <a:r>
              <a:rPr lang="ru-RU" sz="2400" b="1" dirty="0">
                <a:latin typeface="Times New Roman" pitchFamily="18" charset="0"/>
              </a:rPr>
              <a:t>., %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520" y="1052736"/>
          <a:ext cx="869950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4"/>
          <p:cNvGraphicFramePr>
            <a:graphicFrameLocks noGrp="1" noChangeAspect="1"/>
          </p:cNvGraphicFramePr>
          <p:nvPr>
            <p:ph/>
          </p:nvPr>
        </p:nvGraphicFramePr>
        <p:xfrm>
          <a:off x="376238" y="2317750"/>
          <a:ext cx="8396287" cy="3468688"/>
        </p:xfrm>
        <a:graphic>
          <a:graphicData uri="http://schemas.openxmlformats.org/presentationml/2006/ole">
            <p:oleObj spid="_x0000_s50177" name="Worksheet" r:id="rId3" imgW="9090730" imgH="3756672" progId="Excel.Sheet.8">
              <p:embed/>
            </p:oleObj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</a:rPr>
              <a:t>Анализ недоимки по земельному налогу по физическим лицам за период с 01.01.2018г. по 01.11.2019г., тыс.руб.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Динамика  расходов бюджета Нижнедевицкого муниципального района за 2016-2020 годы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1202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6100" y="1657350"/>
          <a:ext cx="8307388" cy="4397375"/>
        </p:xfrm>
        <a:graphic>
          <a:graphicData uri="http://schemas.openxmlformats.org/presentationml/2006/ole">
            <p:oleObj spid="_x0000_s51202" name="Worksheet" r:id="rId3" imgW="8534472" imgH="4518720" progId="Excel.Sheet.8">
              <p:embed/>
            </p:oleObj>
          </a:graphicData>
        </a:graphic>
      </p:graphicFrame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Динамика расходов Нижнедевицкого муниципального района за 2016-2020 годы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222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14338" y="1957388"/>
          <a:ext cx="7677150" cy="4008437"/>
        </p:xfrm>
        <a:graphic>
          <a:graphicData uri="http://schemas.openxmlformats.org/presentationml/2006/ole">
            <p:oleObj spid="_x0000_s52226" name="Worksheet" r:id="rId3" imgW="7719103" imgH="4030992" progId="Excel.Sheet.8">
              <p:embed/>
            </p:oleObj>
          </a:graphicData>
        </a:graphic>
      </p:graphicFrame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3"/>
          <p:cNvSpPr>
            <a:spLocks noChangeArrowheads="1"/>
          </p:cNvSpPr>
          <p:nvPr/>
        </p:nvSpPr>
        <p:spPr bwMode="auto">
          <a:xfrm>
            <a:off x="1835150" y="1981200"/>
            <a:ext cx="6794500" cy="938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0" name="object 4"/>
          <p:cNvSpPr>
            <a:spLocks noChangeArrowheads="1"/>
          </p:cNvSpPr>
          <p:nvPr/>
        </p:nvSpPr>
        <p:spPr bwMode="auto">
          <a:xfrm>
            <a:off x="179388" y="1916113"/>
            <a:ext cx="1639887" cy="10080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650" y="1916113"/>
            <a:ext cx="817563" cy="649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1515FF"/>
                </a:solidFill>
                <a:cs typeface="Arial" charset="0"/>
              </a:rPr>
              <a:t>27,3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600" dirty="0">
                <a:solidFill>
                  <a:srgbClr val="1515FF"/>
                </a:solidFill>
                <a:cs typeface="Arial" charset="0"/>
              </a:rPr>
              <a:t>рубля в год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3938" y="2060575"/>
            <a:ext cx="4111625" cy="5111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бюджета  муниципального района на физическую культуру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53" name="object 9"/>
          <p:cNvSpPr>
            <a:spLocks noChangeArrowheads="1"/>
          </p:cNvSpPr>
          <p:nvPr/>
        </p:nvSpPr>
        <p:spPr bwMode="auto">
          <a:xfrm>
            <a:off x="1835150" y="2781300"/>
            <a:ext cx="6840538" cy="938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4" name="object 10"/>
          <p:cNvSpPr>
            <a:spLocks noChangeArrowheads="1"/>
          </p:cNvSpPr>
          <p:nvPr/>
        </p:nvSpPr>
        <p:spPr bwMode="auto">
          <a:xfrm>
            <a:off x="107950" y="2781300"/>
            <a:ext cx="1727200" cy="10048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113" y="2781300"/>
            <a:ext cx="635000" cy="7874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 dirty="0" smtClean="0">
                <a:solidFill>
                  <a:srgbClr val="E36C09"/>
                </a:solidFill>
                <a:latin typeface="Calibri" pitchFamily="34" charset="0"/>
              </a:rPr>
              <a:t>1223,8</a:t>
            </a:r>
            <a:endParaRPr lang="ru-RU" sz="1600" dirty="0">
              <a:latin typeface="Calibri" pitchFamily="34" charset="0"/>
            </a:endParaRPr>
          </a:p>
          <a:p>
            <a:pPr marL="12700"/>
            <a:r>
              <a:rPr lang="ru-RU" sz="1600" b="1" dirty="0">
                <a:solidFill>
                  <a:srgbClr val="E36C09"/>
                </a:solidFill>
                <a:latin typeface="Calibri" pitchFamily="34" charset="0"/>
              </a:rPr>
              <a:t>рубля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00" y="2895600"/>
            <a:ext cx="4248150" cy="685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бюджета муниципального района </a:t>
            </a:r>
          </a:p>
          <a:p>
            <a:pPr algn="ctr"/>
            <a:r>
              <a:rPr lang="ru-RU" sz="1600" b="1">
                <a:latin typeface="Calibri" pitchFamily="34" charset="0"/>
              </a:rPr>
              <a:t>на  социальную  политику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57" name="object 15"/>
          <p:cNvSpPr>
            <a:spLocks noChangeArrowheads="1"/>
          </p:cNvSpPr>
          <p:nvPr/>
        </p:nvSpPr>
        <p:spPr bwMode="auto">
          <a:xfrm>
            <a:off x="1835150" y="3848100"/>
            <a:ext cx="6842125" cy="9382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8" name="object 16"/>
          <p:cNvSpPr>
            <a:spLocks noChangeArrowheads="1"/>
          </p:cNvSpPr>
          <p:nvPr/>
        </p:nvSpPr>
        <p:spPr bwMode="auto">
          <a:xfrm>
            <a:off x="107950" y="3860800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088" y="3860800"/>
            <a:ext cx="890587" cy="6477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77923B"/>
                </a:solidFill>
                <a:latin typeface="Calibri" pitchFamily="34" charset="0"/>
              </a:rPr>
              <a:t>10866,0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77923B"/>
                </a:solidFill>
                <a:latin typeface="Calibri" pitchFamily="34" charset="0"/>
              </a:rPr>
              <a:t>рублей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9975" y="3886200"/>
            <a:ext cx="6499225" cy="609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образование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1" name="object 21"/>
          <p:cNvSpPr>
            <a:spLocks noChangeArrowheads="1"/>
          </p:cNvSpPr>
          <p:nvPr/>
        </p:nvSpPr>
        <p:spPr bwMode="auto">
          <a:xfrm>
            <a:off x="1907704" y="5805264"/>
            <a:ext cx="6842125" cy="9366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2" name="object 22"/>
          <p:cNvSpPr>
            <a:spLocks noChangeArrowheads="1"/>
          </p:cNvSpPr>
          <p:nvPr/>
        </p:nvSpPr>
        <p:spPr bwMode="auto">
          <a:xfrm>
            <a:off x="152400" y="5732463"/>
            <a:ext cx="1755775" cy="1038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100" y="5732463"/>
            <a:ext cx="635000" cy="67945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1596,1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рубля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5875" y="5765800"/>
            <a:ext cx="6054725" cy="573088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муниципальное  управление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5" name="object 28"/>
          <p:cNvSpPr>
            <a:spLocks noChangeArrowheads="1"/>
          </p:cNvSpPr>
          <p:nvPr/>
        </p:nvSpPr>
        <p:spPr bwMode="auto">
          <a:xfrm>
            <a:off x="1835150" y="4724400"/>
            <a:ext cx="6832600" cy="9382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6" name="object 29"/>
          <p:cNvSpPr>
            <a:spLocks noChangeArrowheads="1"/>
          </p:cNvSpPr>
          <p:nvPr/>
        </p:nvSpPr>
        <p:spPr bwMode="auto">
          <a:xfrm>
            <a:off x="107950" y="4797425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7088" y="4797425"/>
            <a:ext cx="741362" cy="79216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00AF50"/>
                </a:solidFill>
                <a:latin typeface="Calibri" pitchFamily="34" charset="0"/>
              </a:rPr>
              <a:t>1491 рубля </a:t>
            </a:r>
            <a:r>
              <a:rPr lang="ru-RU" sz="1600" b="1" dirty="0">
                <a:solidFill>
                  <a:srgbClr val="00AF5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7313" y="4797425"/>
            <a:ext cx="5983287" cy="5715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Расходов бюджета муниципального района </a:t>
            </a:r>
          </a:p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культуру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9" name="Прямоугольник 33"/>
          <p:cNvSpPr>
            <a:spLocks noChangeArrowheads="1"/>
          </p:cNvSpPr>
          <p:nvPr/>
        </p:nvSpPr>
        <p:spPr bwMode="auto">
          <a:xfrm>
            <a:off x="1447800" y="3810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Расходы бюджета </a:t>
            </a:r>
            <a:r>
              <a:rPr lang="ru-RU" sz="2000" b="1" dirty="0" err="1">
                <a:latin typeface="Calibri" pitchFamily="34" charset="0"/>
              </a:rPr>
              <a:t>Нижнедевицкого</a:t>
            </a:r>
            <a:r>
              <a:rPr lang="ru-RU" sz="2000" b="1" dirty="0">
                <a:latin typeface="Calibri" pitchFamily="34" charset="0"/>
              </a:rPr>
              <a:t> муниципального района в расчете на душу населения в </a:t>
            </a:r>
            <a:r>
              <a:rPr lang="ru-RU" sz="2000" b="1" dirty="0" smtClean="0">
                <a:latin typeface="Calibri" pitchFamily="34" charset="0"/>
              </a:rPr>
              <a:t>2020 </a:t>
            </a:r>
            <a:r>
              <a:rPr lang="ru-RU" sz="2000" b="1" dirty="0">
                <a:latin typeface="Calibri" pitchFamily="34" charset="0"/>
              </a:rPr>
              <a:t>году </a:t>
            </a:r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22506,5 рублей, </a:t>
            </a:r>
            <a:r>
              <a:rPr lang="ru-RU" sz="2000" b="1" dirty="0">
                <a:latin typeface="Calibri" pitchFamily="34" charset="0"/>
              </a:rPr>
              <a:t>из них  </a:t>
            </a:r>
          </a:p>
        </p:txBody>
      </p: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Структура расходов бюджета </a:t>
            </a:r>
            <a:r>
              <a:rPr lang="ru-RU" sz="2400" dirty="0" err="1" smtClean="0"/>
              <a:t>Нижнедевицкого</a:t>
            </a:r>
            <a:r>
              <a:rPr lang="ru-RU" sz="2400" dirty="0" smtClean="0"/>
              <a:t>  муниципального района Воронежской области в 2020 году, в %</a:t>
            </a:r>
            <a:endParaRPr lang="ru-RU" sz="2400" dirty="0"/>
          </a:p>
        </p:txBody>
      </p:sp>
      <p:graphicFrame>
        <p:nvGraphicFramePr>
          <p:cNvPr id="542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6263" y="1633538"/>
          <a:ext cx="7947025" cy="4202112"/>
        </p:xfrm>
        <a:graphic>
          <a:graphicData uri="http://schemas.openxmlformats.org/presentationml/2006/ole">
            <p:oleObj spid="_x0000_s54274" name="Worksheet" r:id="rId4" imgW="8374337" imgH="4427136" progId="Excel.Sheet.8">
              <p:embed/>
            </p:oleObj>
          </a:graphicData>
        </a:graphic>
      </p:graphicFrame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19"/>
          <p:cNvSpPr>
            <a:spLocks noChangeArrowheads="1"/>
          </p:cNvSpPr>
          <p:nvPr/>
        </p:nvSpPr>
        <p:spPr bwMode="auto">
          <a:xfrm>
            <a:off x="5592763" y="825500"/>
            <a:ext cx="396875" cy="5667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2" name="object 24"/>
          <p:cNvSpPr>
            <a:spLocks noChangeArrowheads="1"/>
          </p:cNvSpPr>
          <p:nvPr/>
        </p:nvSpPr>
        <p:spPr bwMode="auto">
          <a:xfrm>
            <a:off x="8181975" y="18351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3" name="object 29"/>
          <p:cNvSpPr>
            <a:spLocks noChangeArrowheads="1"/>
          </p:cNvSpPr>
          <p:nvPr/>
        </p:nvSpPr>
        <p:spPr bwMode="auto">
          <a:xfrm>
            <a:off x="3013075" y="18351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4" name="object 41"/>
          <p:cNvSpPr>
            <a:spLocks noChangeArrowheads="1"/>
          </p:cNvSpPr>
          <p:nvPr/>
        </p:nvSpPr>
        <p:spPr bwMode="auto">
          <a:xfrm>
            <a:off x="4017963" y="29019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5" name="object 45"/>
          <p:cNvSpPr>
            <a:spLocks noChangeArrowheads="1"/>
          </p:cNvSpPr>
          <p:nvPr/>
        </p:nvSpPr>
        <p:spPr bwMode="auto">
          <a:xfrm>
            <a:off x="7791450" y="29019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6" name="object 48"/>
          <p:cNvSpPr>
            <a:spLocks noChangeArrowheads="1"/>
          </p:cNvSpPr>
          <p:nvPr/>
        </p:nvSpPr>
        <p:spPr bwMode="auto">
          <a:xfrm>
            <a:off x="1214438" y="2386013"/>
            <a:ext cx="363537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7" name="object 51"/>
          <p:cNvSpPr>
            <a:spLocks noChangeArrowheads="1"/>
          </p:cNvSpPr>
          <p:nvPr/>
        </p:nvSpPr>
        <p:spPr bwMode="auto">
          <a:xfrm>
            <a:off x="8220075" y="2386013"/>
            <a:ext cx="360363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0113" y="765175"/>
            <a:ext cx="7056437" cy="115093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Муниципальная программа – это документ определяющий:</a:t>
            </a:r>
            <a:endParaRPr lang="ru-RU" sz="1600">
              <a:latin typeface="Calibri" pitchFamily="34" charset="0"/>
            </a:endParaRP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Цели и задачи политики муниципального района в определенной сфере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Способы их достижения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Примерные объемы используемых финансовых ресурсов</a:t>
            </a:r>
          </a:p>
        </p:txBody>
      </p:sp>
      <p:sp>
        <p:nvSpPr>
          <p:cNvPr id="56329" name="TextBox 52"/>
          <p:cNvSpPr txBox="1">
            <a:spLocks noChangeArrowheads="1"/>
          </p:cNvSpPr>
          <p:nvPr/>
        </p:nvSpPr>
        <p:spPr bwMode="auto">
          <a:xfrm>
            <a:off x="1676400" y="152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Что такое муниципальные программы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7088" y="1916113"/>
            <a:ext cx="792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Перечень муниципальных программ  Нижнедевицкого муниципального района</a:t>
            </a:r>
            <a:r>
              <a:rPr lang="ru-RU" sz="1600" b="1" spc="-5" dirty="0">
                <a:latin typeface="+mn-lt"/>
                <a:cs typeface="Calibri"/>
              </a:rPr>
              <a:t> :</a:t>
            </a:r>
            <a:endParaRPr lang="ru-RU" sz="1600" b="1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088" y="2276475"/>
            <a:ext cx="7848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1.   Развитие образования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2.   Обеспечение доступным и комфортным  жильем </a:t>
            </a:r>
            <a:r>
              <a:rPr lang="ru-RU" sz="1600" dirty="0" smtClean="0">
                <a:latin typeface="Calibri" pitchFamily="34" charset="0"/>
              </a:rPr>
              <a:t>, транспортными и </a:t>
            </a:r>
            <a:r>
              <a:rPr lang="ru-RU" sz="1600" dirty="0">
                <a:latin typeface="Calibri" pitchFamily="34" charset="0"/>
              </a:rPr>
              <a:t>коммунальными </a:t>
            </a:r>
            <a:r>
              <a:rPr lang="ru-RU" sz="1600" dirty="0" smtClean="0">
                <a:latin typeface="Calibri" pitchFamily="34" charset="0"/>
              </a:rPr>
              <a:t>услугами населения</a:t>
            </a:r>
            <a:endParaRPr lang="ru-RU" sz="1600" dirty="0">
              <a:latin typeface="Calibri" pitchFamily="34" charset="0"/>
            </a:endParaRP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3.   Защита населения и территории </a:t>
            </a:r>
            <a:r>
              <a:rPr lang="ru-RU" sz="1600" dirty="0" err="1">
                <a:latin typeface="Calibri" pitchFamily="34" charset="0"/>
              </a:rPr>
              <a:t>Нижнедевицкого</a:t>
            </a:r>
            <a:r>
              <a:rPr lang="ru-RU" sz="1600" dirty="0">
                <a:latin typeface="Calibri" pitchFamily="34" charset="0"/>
              </a:rPr>
              <a:t> муниципального района  от 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чрезвычайных ситуаций, обеспечение пожарной </a:t>
            </a:r>
            <a:r>
              <a:rPr lang="ru-RU" sz="1600" dirty="0" smtClean="0">
                <a:latin typeface="Calibri" pitchFamily="34" charset="0"/>
              </a:rPr>
              <a:t>безопасности </a:t>
            </a:r>
            <a:r>
              <a:rPr lang="ru-RU" sz="1600" dirty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безопасности        </a:t>
            </a:r>
            <a:r>
              <a:rPr lang="ru-RU" sz="1600" dirty="0">
                <a:latin typeface="Calibri" pitchFamily="34" charset="0"/>
              </a:rPr>
              <a:t>людей на водных объектах</a:t>
            </a:r>
          </a:p>
          <a:p>
            <a:pPr marL="342900" indent="-342900">
              <a:buAutoNum type="arabicPeriod" startAt="4"/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Развитие культуры</a:t>
            </a: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5. Охрана окружающей среды</a:t>
            </a:r>
            <a:endParaRPr lang="ru-RU" sz="1600" dirty="0">
              <a:latin typeface="Calibri" pitchFamily="34" charset="0"/>
            </a:endParaRP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6. Развитие </a:t>
            </a:r>
            <a:r>
              <a:rPr lang="ru-RU" sz="1600" dirty="0">
                <a:latin typeface="Calibri" pitchFamily="34" charset="0"/>
              </a:rPr>
              <a:t>физической культуры и спорта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7.   </a:t>
            </a:r>
            <a:r>
              <a:rPr lang="ru-RU" sz="1600" dirty="0">
                <a:latin typeface="Calibri" pitchFamily="34" charset="0"/>
              </a:rPr>
              <a:t>Экономическое развитие и инновационная экономика 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8.   Развитие сельского хозяйства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9. </a:t>
            </a:r>
            <a:r>
              <a:rPr lang="ru-RU" sz="1600" dirty="0" err="1" smtClean="0">
                <a:latin typeface="Calibri" pitchFamily="34" charset="0"/>
              </a:rPr>
              <a:t>Энергоэффективность</a:t>
            </a:r>
            <a:r>
              <a:rPr lang="ru-RU" sz="1600" dirty="0" smtClean="0">
                <a:latin typeface="Calibri" pitchFamily="34" charset="0"/>
              </a:rPr>
              <a:t> и развитие энергетики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10. </a:t>
            </a:r>
            <a:r>
              <a:rPr lang="ru-RU" sz="1600" dirty="0">
                <a:latin typeface="Calibri" pitchFamily="34" charset="0"/>
              </a:rPr>
              <a:t>Совершенствование муниципального управления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11. Управление </a:t>
            </a:r>
            <a:r>
              <a:rPr lang="ru-RU" sz="1600" dirty="0">
                <a:latin typeface="Calibri" pitchFamily="34" charset="0"/>
              </a:rPr>
              <a:t>муниципальными финансами, повышение устойчивости            бюджетов муниципальных образований </a:t>
            </a:r>
            <a:r>
              <a:rPr lang="ru-RU" sz="1600" dirty="0" err="1">
                <a:latin typeface="Calibri" pitchFamily="34" charset="0"/>
              </a:rPr>
              <a:t>Нижнедевицкого</a:t>
            </a:r>
            <a:r>
              <a:rPr lang="ru-RU" sz="1600" dirty="0">
                <a:latin typeface="Calibri" pitchFamily="34" charset="0"/>
              </a:rPr>
              <a:t> муниципального района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2132856"/>
          </a:xfrm>
        </p:spPr>
        <p:txBody>
          <a:bodyPr/>
          <a:lstStyle/>
          <a:p>
            <a:r>
              <a:rPr lang="ru-RU" sz="1800" dirty="0" smtClean="0"/>
              <a:t>Объем производства основных видов  продукции животноводства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331913" y="1628775"/>
          <a:ext cx="676847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Образование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43113" cy="757238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Модернизация образования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28775"/>
            <a:ext cx="4110038" cy="4786313"/>
          </a:xfrm>
          <a:ln w="3492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учителей до прогнозируемой средней заработной платы по экономике региона на 2020 год  -      30680 рублей</a:t>
            </a:r>
          </a:p>
          <a:p>
            <a:pPr>
              <a:lnSpc>
                <a:spcPct val="90000"/>
              </a:lnSpc>
              <a:buNone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воспитателей до заработной платы, сложившейся в образовательных учреждениях района – 28035 рублей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Ежемесячные стипендии ученикам 11-х классов, имеющим оценки «хорошо» и «отлично»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Обеспечение летнего отдыха детей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800" dirty="0" smtClean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945607" y="1554956"/>
            <a:ext cx="500062" cy="9620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3" descr="Изображение 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786063"/>
            <a:ext cx="32146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388" y="2708920"/>
            <a:ext cx="424859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2143125"/>
          <a:ext cx="4143974" cy="3389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3974"/>
              </a:tblGrid>
              <a:tr h="33890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Объём  финансирования социальной политики в 2020 году составит 22374,9 тыс. рублей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aseline="0" dirty="0" smtClean="0"/>
                        <a:t>-Обеспечение жильём молодых семей 4972,8 тыс. рублей.</a:t>
                      </a: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800" dirty="0" smtClean="0"/>
                        <a:t>-Повышение качества жизни детей и семей с детьми в Нижнедевицком муниципальном районе 17402,1 тыс. рублей;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3073609">
            <a:off x="2714625" y="1357313"/>
            <a:ext cx="360363" cy="71913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785141">
            <a:off x="6063457" y="1373981"/>
            <a:ext cx="360362" cy="7207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378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1750" y="2132856"/>
            <a:ext cx="370872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1944216" cy="2146250"/>
          </a:xfrm>
        </p:spPr>
        <p:txBody>
          <a:bodyPr/>
          <a:lstStyle/>
          <a:p>
            <a:r>
              <a:rPr lang="ru-RU" sz="2000" dirty="0" smtClean="0"/>
              <a:t>Расходы на содержание отрасли </a:t>
            </a:r>
            <a:r>
              <a:rPr lang="ru-RU" sz="2800" dirty="0" smtClean="0"/>
              <a:t>«Культура»</a:t>
            </a:r>
            <a:br>
              <a:rPr lang="ru-RU" sz="2800" dirty="0" smtClean="0"/>
            </a:br>
            <a:r>
              <a:rPr lang="ru-RU" sz="1600" dirty="0" smtClean="0"/>
              <a:t>тыс. руб.</a:t>
            </a:r>
          </a:p>
        </p:txBody>
      </p:sp>
      <p:graphicFrame>
        <p:nvGraphicFramePr>
          <p:cNvPr id="59394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23528" y="3140968"/>
          <a:ext cx="7992888" cy="3312368"/>
        </p:xfrm>
        <a:graphic>
          <a:graphicData uri="http://schemas.openxmlformats.org/presentationml/2006/ole">
            <p:oleObj spid="_x0000_s59394" name="Worksheet" r:id="rId3" imgW="8481094" imgH="3147120" progId="Excel.Sheet.8">
              <p:embed/>
            </p:oleObj>
          </a:graphicData>
        </a:graphic>
      </p:graphicFrame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188640"/>
            <a:ext cx="3240360" cy="232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188640"/>
            <a:ext cx="30964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538" y="357188"/>
            <a:ext cx="43926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0063" y="3213100"/>
            <a:ext cx="4214812" cy="29527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Monotype Corsiva" pitchFamily="66" charset="0"/>
              </a:rPr>
              <a:t>Реализация мероприятий районной муниципальной программы «Развитие физической культуры и спорта в Нижнедевицком  муниципальном районе на 2018-2023 годы»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2020 год      500 тыс. рублей.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Приоритетными расходами  бюджета является содержание  ФОК  «Атлант» (8665 тыс.руб.) в с. Нижнедевицк который введен в эксплуатацию 1 сентября 2014 года.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979613" y="4005263"/>
            <a:ext cx="484187" cy="57626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263" y="1268413"/>
            <a:ext cx="3384550" cy="1217612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Здоровый образ жизни</a:t>
            </a:r>
          </a:p>
        </p:txBody>
      </p:sp>
      <p:pic>
        <p:nvPicPr>
          <p:cNvPr id="61445" name="Picture 2" descr="http://www.nizhnedevick.ru/uploads/sport/sport_1_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260648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4" descr="http://www.nizhnedevick.ru/uploads/sport/sport_2_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3212976"/>
            <a:ext cx="41764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827584" y="2087463"/>
          <a:ext cx="8143875" cy="3933825"/>
        </p:xfrm>
        <a:graphic>
          <a:graphicData uri="http://schemas.openxmlformats.org/presentationml/2006/ole">
            <p:oleObj spid="_x0000_s169986" name="Worksheet" r:id="rId3" imgW="8343866" imgH="4030992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Молодёжная политика и оздоровление детей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781050" y="2073945"/>
          <a:ext cx="8093075" cy="3443287"/>
        </p:xfrm>
        <a:graphic>
          <a:graphicData uri="http://schemas.openxmlformats.org/presentationml/2006/ole">
            <p:oleObj spid="_x0000_s169987" name="Worksheet" r:id="rId5" imgW="8388224" imgH="35687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011237"/>
          </a:xfrm>
          <a:gradFill rotWithShape="0">
            <a:gsLst>
              <a:gs pos="0">
                <a:srgbClr val="77933C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</p:spPr>
        <p:txBody>
          <a:bodyPr/>
          <a:lstStyle/>
          <a:p>
            <a:r>
              <a:rPr lang="ru-RU" sz="2400" smtClean="0"/>
              <a:t>Финансовая помощь из бюджета  Нижнедевицкого муниципального района бюджетам сельских поселений</a:t>
            </a:r>
          </a:p>
        </p:txBody>
      </p:sp>
      <p:graphicFrame>
        <p:nvGraphicFramePr>
          <p:cNvPr id="65538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46088" y="2316163"/>
          <a:ext cx="8045450" cy="4300537"/>
        </p:xfrm>
        <a:graphic>
          <a:graphicData uri="http://schemas.openxmlformats.org/presentationml/2006/ole">
            <p:oleObj spid="_x0000_s65538" name="Worksheet" r:id="rId3" imgW="7856114" imgH="4198608" progId="Excel.Sheet.8">
              <p:embed/>
            </p:oleObj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1785938"/>
            <a:ext cx="8215313" cy="4286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Дотация на выравнивание бюджетной обеспеченности бюджетам  сельских поселений  </a:t>
            </a:r>
            <a:r>
              <a:rPr lang="ru-RU" sz="1400" dirty="0" err="1" smtClean="0"/>
              <a:t>Нижнедевицкого</a:t>
            </a:r>
            <a:r>
              <a:rPr lang="ru-RU" sz="1400" dirty="0" smtClean="0"/>
              <a:t> муниципального района</a:t>
            </a:r>
            <a:endParaRPr lang="ru-RU" sz="1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57688" y="1357313"/>
            <a:ext cx="357187" cy="42862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24328" y="476672"/>
            <a:ext cx="1152128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 i="1" dirty="0" smtClean="0">
                <a:latin typeface="Calibri" pitchFamily="34" charset="0"/>
              </a:rPr>
              <a:t>тыс. </a:t>
            </a:r>
            <a:r>
              <a:rPr lang="ru-RU" sz="1200" b="1" i="1" dirty="0">
                <a:latin typeface="Calibri" pitchFamily="34" charset="0"/>
              </a:rPr>
              <a:t>рублей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3568" y="764704"/>
          <a:ext cx="8064574" cy="5535532"/>
        </p:xfrm>
        <a:graphic>
          <a:graphicData uri="http://schemas.openxmlformats.org/drawingml/2006/table">
            <a:tbl>
              <a:tblPr/>
              <a:tblGrid>
                <a:gridCol w="4824487"/>
                <a:gridCol w="1020762"/>
                <a:gridCol w="1109663"/>
                <a:gridCol w="1109662"/>
              </a:tblGrid>
              <a:tr h="244475">
                <a:tc>
                  <a:txBody>
                    <a:bodyPr/>
                    <a:lstStyle/>
                    <a:p>
                      <a:pPr marL="1136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B5E3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B5E3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B5E3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B5E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РАСХОДОВ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411487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339777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355964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D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208647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184038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194048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5964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Обеспечение доступным и комфортным  жильем и коммунальными услугами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86906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62434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67891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Защита населения и территории Воронежской области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47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450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культуры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32509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33057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500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34441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452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79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сельского хозяйства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47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5035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Энергоэффективность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развитие энергетики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7109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35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Совершенствование муниципального 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31250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29526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30576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Управление муниципальными финансами, повышение устойчивости            бюджетов муниципальных образований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муниципального района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39249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19512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</a:tbl>
          </a:graphicData>
        </a:graphic>
      </p:graphicFrame>
      <p:sp>
        <p:nvSpPr>
          <p:cNvPr id="66671" name="TextBox 5"/>
          <p:cNvSpPr txBox="1">
            <a:spLocks noChangeArrowheads="1"/>
          </p:cNvSpPr>
          <p:nvPr/>
        </p:nvSpPr>
        <p:spPr bwMode="auto">
          <a:xfrm>
            <a:off x="827088" y="115888"/>
            <a:ext cx="8066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Структура расходов бюджета муниципального района на  </a:t>
            </a:r>
            <a:r>
              <a:rPr lang="ru-RU" b="1" dirty="0" smtClean="0">
                <a:latin typeface="Calibri" pitchFamily="34" charset="0"/>
              </a:rPr>
              <a:t>2020-2022 </a:t>
            </a:r>
            <a:r>
              <a:rPr lang="ru-RU" b="1" dirty="0">
                <a:latin typeface="Calibri" pitchFamily="34" charset="0"/>
              </a:rPr>
              <a:t>годы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66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bject 3"/>
          <p:cNvSpPr>
            <a:spLocks noChangeArrowheads="1"/>
          </p:cNvSpPr>
          <p:nvPr/>
        </p:nvSpPr>
        <p:spPr bwMode="auto">
          <a:xfrm>
            <a:off x="31750" y="846138"/>
            <a:ext cx="3392488" cy="382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86" name="object 4"/>
          <p:cNvSpPr>
            <a:spLocks noChangeArrowheads="1"/>
          </p:cNvSpPr>
          <p:nvPr/>
        </p:nvSpPr>
        <p:spPr bwMode="auto">
          <a:xfrm>
            <a:off x="3424238" y="846138"/>
            <a:ext cx="358775" cy="3825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87" name="object 5"/>
          <p:cNvSpPr>
            <a:spLocks noChangeArrowheads="1"/>
          </p:cNvSpPr>
          <p:nvPr/>
        </p:nvSpPr>
        <p:spPr bwMode="auto">
          <a:xfrm>
            <a:off x="3783013" y="846138"/>
            <a:ext cx="649287" cy="3825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88" name="object 6"/>
          <p:cNvSpPr>
            <a:spLocks noChangeArrowheads="1"/>
          </p:cNvSpPr>
          <p:nvPr/>
        </p:nvSpPr>
        <p:spPr bwMode="auto">
          <a:xfrm>
            <a:off x="4432300" y="846138"/>
            <a:ext cx="719138" cy="3825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89" name="object 7"/>
          <p:cNvSpPr>
            <a:spLocks noChangeArrowheads="1"/>
          </p:cNvSpPr>
          <p:nvPr/>
        </p:nvSpPr>
        <p:spPr bwMode="auto">
          <a:xfrm>
            <a:off x="5151438" y="846138"/>
            <a:ext cx="865187" cy="3825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90" name="object 8"/>
          <p:cNvSpPr>
            <a:spLocks noChangeArrowheads="1"/>
          </p:cNvSpPr>
          <p:nvPr/>
        </p:nvSpPr>
        <p:spPr bwMode="auto">
          <a:xfrm>
            <a:off x="6016625" y="846138"/>
            <a:ext cx="719138" cy="3825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91" name="object 9"/>
          <p:cNvSpPr>
            <a:spLocks noChangeArrowheads="1"/>
          </p:cNvSpPr>
          <p:nvPr/>
        </p:nvSpPr>
        <p:spPr bwMode="auto">
          <a:xfrm>
            <a:off x="6735763" y="846138"/>
            <a:ext cx="865187" cy="3825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92" name="object 10"/>
          <p:cNvSpPr>
            <a:spLocks noChangeArrowheads="1"/>
          </p:cNvSpPr>
          <p:nvPr/>
        </p:nvSpPr>
        <p:spPr bwMode="auto">
          <a:xfrm>
            <a:off x="7600950" y="846138"/>
            <a:ext cx="647700" cy="3825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93" name="object 11"/>
          <p:cNvSpPr>
            <a:spLocks noChangeArrowheads="1"/>
          </p:cNvSpPr>
          <p:nvPr/>
        </p:nvSpPr>
        <p:spPr bwMode="auto">
          <a:xfrm>
            <a:off x="8248650" y="846138"/>
            <a:ext cx="863600" cy="3825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2913" y="573088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400" b="1" i="1" dirty="0" smtClean="0">
                <a:latin typeface="Calibri" pitchFamily="34" charset="0"/>
              </a:rPr>
              <a:t>тыс. </a:t>
            </a:r>
            <a:r>
              <a:rPr lang="ru-RU" sz="1400" b="1" i="1" dirty="0">
                <a:latin typeface="Calibri" pitchFamily="34" charset="0"/>
              </a:rPr>
              <a:t>рублей</a:t>
            </a:r>
            <a:endParaRPr lang="ru-RU" sz="1400" dirty="0">
              <a:latin typeface="Calibri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7545" y="980728"/>
          <a:ext cx="8280919" cy="4903435"/>
        </p:xfrm>
        <a:graphic>
          <a:graphicData uri="http://schemas.openxmlformats.org/drawingml/2006/table">
            <a:tbl>
              <a:tblPr/>
              <a:tblGrid>
                <a:gridCol w="3096343"/>
                <a:gridCol w="749673"/>
                <a:gridCol w="762495"/>
                <a:gridCol w="648072"/>
                <a:gridCol w="789708"/>
                <a:gridCol w="722460"/>
                <a:gridCol w="792088"/>
                <a:gridCol w="720080"/>
              </a:tblGrid>
              <a:tr h="476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2019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2020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2021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473689,5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411487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339777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7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355964,3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28543,5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29182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26950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27068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96199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99057,5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72965,3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79488,3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</a:tr>
              <a:tr h="346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24566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6195,5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8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3402,1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226318,6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198662,5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175578,9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182609,2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35147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27260,8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25201,4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29585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117,4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19896,4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22374,9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23290,9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23684,7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14426,2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8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28492,8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27240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791" name="TextBox 14"/>
          <p:cNvSpPr txBox="1">
            <a:spLocks noChangeArrowheads="1"/>
          </p:cNvSpPr>
          <p:nvPr/>
        </p:nvSpPr>
        <p:spPr bwMode="auto">
          <a:xfrm>
            <a:off x="1116013" y="188913"/>
            <a:ext cx="8027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Расходы бюджета муниципального района по разделам  в </a:t>
            </a:r>
            <a:r>
              <a:rPr lang="ru-RU" b="1" dirty="0" smtClean="0">
                <a:latin typeface="Calibri" pitchFamily="34" charset="0"/>
              </a:rPr>
              <a:t>2019-2022 </a:t>
            </a:r>
            <a:r>
              <a:rPr lang="ru-RU" b="1" dirty="0">
                <a:latin typeface="Calibri" pitchFamily="34" charset="0"/>
              </a:rPr>
              <a:t>годах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77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62913" y="995363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sp>
        <p:nvSpPr>
          <p:cNvPr id="68610" name="object 4"/>
          <p:cNvSpPr>
            <a:spLocks noChangeArrowheads="1"/>
          </p:cNvSpPr>
          <p:nvPr/>
        </p:nvSpPr>
        <p:spPr bwMode="auto">
          <a:xfrm>
            <a:off x="34925" y="1296988"/>
            <a:ext cx="5184775" cy="5540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1" name="object 5"/>
          <p:cNvSpPr>
            <a:spLocks noChangeArrowheads="1"/>
          </p:cNvSpPr>
          <p:nvPr/>
        </p:nvSpPr>
        <p:spPr bwMode="auto">
          <a:xfrm>
            <a:off x="5219700" y="1296988"/>
            <a:ext cx="504825" cy="554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2" name="object 6"/>
          <p:cNvSpPr>
            <a:spLocks noChangeArrowheads="1"/>
          </p:cNvSpPr>
          <p:nvPr/>
        </p:nvSpPr>
        <p:spPr bwMode="auto">
          <a:xfrm>
            <a:off x="5724525" y="1296988"/>
            <a:ext cx="863600" cy="5540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3" name="object 7"/>
          <p:cNvSpPr>
            <a:spLocks noChangeArrowheads="1"/>
          </p:cNvSpPr>
          <p:nvPr/>
        </p:nvSpPr>
        <p:spPr bwMode="auto">
          <a:xfrm>
            <a:off x="6588125" y="1296988"/>
            <a:ext cx="792163" cy="5540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4" name="object 8"/>
          <p:cNvSpPr>
            <a:spLocks noChangeArrowheads="1"/>
          </p:cNvSpPr>
          <p:nvPr/>
        </p:nvSpPr>
        <p:spPr bwMode="auto">
          <a:xfrm>
            <a:off x="7380288" y="1296988"/>
            <a:ext cx="792162" cy="5540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5" name="object 9"/>
          <p:cNvSpPr>
            <a:spLocks noChangeArrowheads="1"/>
          </p:cNvSpPr>
          <p:nvPr/>
        </p:nvSpPr>
        <p:spPr bwMode="auto">
          <a:xfrm>
            <a:off x="8172450" y="1296988"/>
            <a:ext cx="936625" cy="55403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6" name="object 16"/>
          <p:cNvSpPr>
            <a:spLocks noChangeArrowheads="1"/>
          </p:cNvSpPr>
          <p:nvPr/>
        </p:nvSpPr>
        <p:spPr bwMode="auto">
          <a:xfrm>
            <a:off x="521970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7" name="object 17"/>
          <p:cNvSpPr>
            <a:spLocks noChangeArrowheads="1"/>
          </p:cNvSpPr>
          <p:nvPr/>
        </p:nvSpPr>
        <p:spPr bwMode="auto">
          <a:xfrm>
            <a:off x="57245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8" name="object 18"/>
          <p:cNvSpPr>
            <a:spLocks noChangeArrowheads="1"/>
          </p:cNvSpPr>
          <p:nvPr/>
        </p:nvSpPr>
        <p:spPr bwMode="auto">
          <a:xfrm>
            <a:off x="65881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9" name="object 19"/>
          <p:cNvSpPr>
            <a:spLocks noChangeArrowheads="1"/>
          </p:cNvSpPr>
          <p:nvPr/>
        </p:nvSpPr>
        <p:spPr bwMode="auto">
          <a:xfrm>
            <a:off x="7380288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0" name="object 20"/>
          <p:cNvSpPr>
            <a:spLocks noChangeArrowheads="1"/>
          </p:cNvSpPr>
          <p:nvPr/>
        </p:nvSpPr>
        <p:spPr bwMode="auto">
          <a:xfrm>
            <a:off x="817245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1" name="object 21"/>
          <p:cNvSpPr>
            <a:spLocks noChangeArrowheads="1"/>
          </p:cNvSpPr>
          <p:nvPr/>
        </p:nvSpPr>
        <p:spPr bwMode="auto">
          <a:xfrm>
            <a:off x="349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2" name="object 22"/>
          <p:cNvSpPr>
            <a:spLocks noChangeArrowheads="1"/>
          </p:cNvSpPr>
          <p:nvPr/>
        </p:nvSpPr>
        <p:spPr bwMode="auto">
          <a:xfrm>
            <a:off x="910907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3" name="object 23"/>
          <p:cNvSpPr>
            <a:spLocks noChangeArrowheads="1"/>
          </p:cNvSpPr>
          <p:nvPr/>
        </p:nvSpPr>
        <p:spPr bwMode="auto">
          <a:xfrm>
            <a:off x="28575" y="6831013"/>
            <a:ext cx="9086850" cy="0"/>
          </a:xfrm>
          <a:custGeom>
            <a:avLst/>
            <a:gdLst>
              <a:gd name="T0" fmla="*/ 0 w 9085643"/>
              <a:gd name="T1" fmla="*/ 9085643 w 9085643"/>
            </a:gdLst>
            <a:ahLst/>
            <a:cxnLst/>
            <a:rect l="T0" t="0" r="T1" b="0"/>
            <a:pathLst>
              <a:path w="9085643">
                <a:moveTo>
                  <a:pt x="0" y="0"/>
                </a:moveTo>
                <a:lnTo>
                  <a:pt x="9085643" y="0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4" name="object 25"/>
          <p:cNvSpPr txBox="1">
            <a:spLocks noChangeArrowheads="1"/>
          </p:cNvSpPr>
          <p:nvPr/>
        </p:nvSpPr>
        <p:spPr bwMode="auto">
          <a:xfrm>
            <a:off x="28575" y="6607175"/>
            <a:ext cx="11652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79388" y="1273175"/>
          <a:ext cx="8964612" cy="4395788"/>
        </p:xfrm>
        <a:graphic>
          <a:graphicData uri="http://schemas.openxmlformats.org/drawingml/2006/table">
            <a:tbl>
              <a:tblPr/>
              <a:tblGrid>
                <a:gridCol w="1287462"/>
                <a:gridCol w="3843338"/>
                <a:gridCol w="496887"/>
                <a:gridCol w="852488"/>
                <a:gridCol w="781050"/>
                <a:gridCol w="781050"/>
                <a:gridCol w="922337"/>
              </a:tblGrid>
              <a:tr h="858838">
                <a:tc gridSpan="3">
                  <a:txBody>
                    <a:bodyPr/>
                    <a:lstStyle/>
                    <a:p>
                      <a:pPr marL="2111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321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	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7,09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165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24,07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21,47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22,33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1,82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0,96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47,78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48,28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51,68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51,3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7,43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6,63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5,43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6,85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0165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</a:t>
                      </a: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СУБЪЕКТОВ РОССИЙСКОЙ ФЕДЕРАЦИИ И МУНИЦИПАЛЬНЫХ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6,63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718" name="TextBox 26"/>
          <p:cNvSpPr txBox="1">
            <a:spLocks noChangeArrowheads="1"/>
          </p:cNvSpPr>
          <p:nvPr/>
        </p:nvSpPr>
        <p:spPr bwMode="auto">
          <a:xfrm>
            <a:off x="900113" y="260350"/>
            <a:ext cx="8037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Структура расходов бюджета муниципального района по разделам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в 2019-2022 </a:t>
            </a:r>
            <a:r>
              <a:rPr lang="ru-RU" sz="2000" b="1" dirty="0">
                <a:latin typeface="Calibri" pitchFamily="34" charset="0"/>
              </a:rPr>
              <a:t>годах, в % к общему </a:t>
            </a:r>
            <a:r>
              <a:rPr lang="ru-RU" sz="2000" b="1" dirty="0" smtClean="0">
                <a:latin typeface="Calibri" pitchFamily="34" charset="0"/>
              </a:rPr>
              <a:t>объему расходов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687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Значимые расходные обязательства бюджета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Нижнедевицкого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муниципального района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2020 году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9634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93688" y="1689100"/>
          <a:ext cx="8636000" cy="4143375"/>
        </p:xfrm>
        <a:graphic>
          <a:graphicData uri="http://schemas.openxmlformats.org/presentationml/2006/ole">
            <p:oleObj spid="_x0000_s69634" name="Worksheet" r:id="rId3" imgW="8656356" imgH="4152816" progId="Excel.Sheet.8">
              <p:embed/>
            </p:oleObj>
          </a:graphicData>
        </a:graphic>
      </p:graphicFrame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1800" dirty="0" smtClean="0"/>
              <a:t>Объем производства основных видов продукции  растениеводства </a:t>
            </a:r>
            <a:br>
              <a:rPr lang="ru-RU" sz="1800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11188" y="1773238"/>
          <a:ext cx="748982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bject 2"/>
          <p:cNvSpPr>
            <a:spLocks noChangeArrowheads="1"/>
          </p:cNvSpPr>
          <p:nvPr/>
        </p:nvSpPr>
        <p:spPr bwMode="auto">
          <a:xfrm>
            <a:off x="904875" y="133350"/>
            <a:ext cx="7467600" cy="9763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9038" y="1741488"/>
            <a:ext cx="7055370" cy="455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Местонахождение отдела финансов </a:t>
            </a:r>
            <a:r>
              <a:rPr lang="ru-RU" b="1" dirty="0" err="1">
                <a:latin typeface="Calibri" pitchFamily="34" charset="0"/>
              </a:rPr>
              <a:t>Нижнедевицкого</a:t>
            </a:r>
            <a:r>
              <a:rPr lang="ru-RU" b="1" dirty="0">
                <a:latin typeface="Calibri" pitchFamily="34" charset="0"/>
              </a:rPr>
              <a:t> муниципального района Воронежской области</a:t>
            </a:r>
            <a:r>
              <a:rPr lang="ru-RU" dirty="0">
                <a:latin typeface="Calibri" pitchFamily="34" charset="0"/>
              </a:rPr>
              <a:t>: ул. пл. Ленина, 1,  с. Нижнедевицк, 396870. </a:t>
            </a:r>
            <a:r>
              <a:rPr lang="ru-RU" b="1" dirty="0">
                <a:latin typeface="Calibri" pitchFamily="34" charset="0"/>
              </a:rPr>
              <a:t>Контактные телефоны</a:t>
            </a:r>
            <a:r>
              <a:rPr lang="ru-RU" dirty="0">
                <a:latin typeface="Calibri" pitchFamily="34" charset="0"/>
              </a:rPr>
              <a:t>:  (473) </a:t>
            </a:r>
            <a:r>
              <a:rPr lang="ru-RU" dirty="0" smtClean="0">
                <a:latin typeface="Calibri" pitchFamily="34" charset="0"/>
              </a:rPr>
              <a:t>705-14-52</a:t>
            </a:r>
            <a:endParaRPr lang="ru-RU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12700" algn="ctr"/>
            <a:r>
              <a:rPr lang="ru-RU" b="1" dirty="0">
                <a:latin typeface="Calibri" pitchFamily="34" charset="0"/>
              </a:rPr>
              <a:t>Факс </a:t>
            </a:r>
            <a:r>
              <a:rPr lang="ru-RU" dirty="0">
                <a:latin typeface="Calibri" pitchFamily="34" charset="0"/>
              </a:rPr>
              <a:t>(473) </a:t>
            </a:r>
            <a:r>
              <a:rPr lang="ru-RU" dirty="0" smtClean="0">
                <a:latin typeface="Calibri" pitchFamily="34" charset="0"/>
              </a:rPr>
              <a:t>705-25-32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Адрес электронной почты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err="1">
                <a:latin typeface="Calibri" pitchFamily="34" charset="0"/>
              </a:rPr>
              <a:t>E-mail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otdfin.ndev@govvrn.ru 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 smtClean="0">
                <a:latin typeface="Calibri" pitchFamily="34" charset="0"/>
              </a:rPr>
              <a:t>График </a:t>
            </a:r>
            <a:r>
              <a:rPr lang="ru-RU" b="1" dirty="0">
                <a:latin typeface="Calibri" pitchFamily="34" charset="0"/>
              </a:rPr>
              <a:t>работы отдела финансов 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smtClean="0">
                <a:latin typeface="Calibri" pitchFamily="34" charset="0"/>
              </a:rPr>
              <a:t>понедельник-пятница  </a:t>
            </a:r>
          </a:p>
          <a:p>
            <a:pPr marL="12700" algn="ctr">
              <a:lnSpc>
                <a:spcPct val="150000"/>
              </a:lnSpc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 8-00 </a:t>
            </a:r>
            <a:r>
              <a:rPr lang="ru-RU">
                <a:latin typeface="Calibri" pitchFamily="34" charset="0"/>
              </a:rPr>
              <a:t>до </a:t>
            </a:r>
            <a:r>
              <a:rPr lang="ru-RU" smtClean="0">
                <a:latin typeface="Calibri" pitchFamily="34" charset="0"/>
              </a:rPr>
              <a:t>16-15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b="1" dirty="0">
                <a:latin typeface="Calibri" pitchFamily="34" charset="0"/>
              </a:rPr>
              <a:t>График личного приема заместителя главы </a:t>
            </a:r>
            <a:r>
              <a:rPr lang="ru-RU" b="1" dirty="0" smtClean="0">
                <a:latin typeface="Calibri" pitchFamily="34" charset="0"/>
              </a:rPr>
              <a:t>– руководителя аппарата:  </a:t>
            </a: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dirty="0" smtClean="0">
                <a:latin typeface="Calibri" pitchFamily="34" charset="0"/>
              </a:rPr>
              <a:t>2-й </a:t>
            </a:r>
            <a:r>
              <a:rPr lang="ru-RU" dirty="0">
                <a:latin typeface="Calibri" pitchFamily="34" charset="0"/>
              </a:rPr>
              <a:t>вторник месяца с 10-00 по 17-00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10619" y="332656"/>
            <a:ext cx="432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dirty="0"/>
              <a:t>Уровень регистрируемой безработицы</a:t>
            </a:r>
          </a:p>
          <a:p>
            <a:pPr algn="ctr"/>
            <a:r>
              <a:rPr lang="ru-RU" dirty="0"/>
              <a:t> в муниципальном районе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24744"/>
          <a:ext cx="76328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1073" name="Picture 1" descr="C:\Users\dohod2\Desktop\iO3I12S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581128"/>
            <a:ext cx="514350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Объем инвестиций в основной капитал в расчете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душу населения, тыс.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79512" y="1124744"/>
          <a:ext cx="8568952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0050" name="Picture 2" descr="https://bitnovosti.files.wordpress.com/2014/02/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73630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субъектов малого и среднего предпринимательства, которым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оказана государственная поддержка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827584" y="1340768"/>
          <a:ext cx="74279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6978" name="Picture 2" descr="http://w.xportal.ru/orimg/51691-Kreditbizn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933056"/>
            <a:ext cx="460851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sz="1800" dirty="0" smtClean="0"/>
              <a:t>Среднемесячная номинальная начисленная заработная плата работников муниципальных общеобразовательных учреждений</a:t>
            </a:r>
            <a:endParaRPr lang="ru-RU" sz="1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755576" y="1700213"/>
          <a:ext cx="7992888" cy="417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-9939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6516</TotalTime>
  <Words>2628</Words>
  <Application>Microsoft Office PowerPoint</Application>
  <PresentationFormat>Экран (4:3)</PresentationFormat>
  <Paragraphs>700</Paragraphs>
  <Slides>50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Объем производства основных видов  продукции животноводства  </vt:lpstr>
      <vt:lpstr>Объем производства основных видов продукции  растениеводства  </vt:lpstr>
      <vt:lpstr>Слайд 6</vt:lpstr>
      <vt:lpstr>Объем инвестиций в основной капитал в расчете  на душу населения, тыс. руб.</vt:lpstr>
      <vt:lpstr>Количество субъектов малого и среднего предпринимательства, которым  оказана государственная поддержка</vt:lpstr>
      <vt:lpstr>Среднемесячная номинальная начисленная заработная плата работников муниципальных общеобразовательных учреждений</vt:lpstr>
      <vt:lpstr>Среднемесячная номинальная начисленная заработная плата работников муниципальных учреждений физической культуры и спорта</vt:lpstr>
      <vt:lpstr>Среднемесячная номинальная  начисленная заработная плата работников муниципальных дошкольных образовательных учреждений</vt:lpstr>
      <vt:lpstr>Среднемесячная номинальная начисленная заработная плата работников культуры и искусства</vt:lpstr>
      <vt:lpstr>Среднемесячная  заработная плата  работников крупных и средних предприятий муниципального района</vt:lpstr>
      <vt:lpstr>Слайд 14</vt:lpstr>
      <vt:lpstr>Слайд 15</vt:lpstr>
      <vt:lpstr>Этапы осуществления бюджетного процесса</vt:lpstr>
      <vt:lpstr>Слайд 17</vt:lpstr>
      <vt:lpstr>Сроки проведения основных мероприятий осуществления бюджетного процесса</vt:lpstr>
      <vt:lpstr>Основные параметры бюджета  Нижнедевицкого муниципального   района на  2020-2022 годы, тыс. рублей</vt:lpstr>
      <vt:lpstr>Доходы – Расходы = Дефицит (Профицит)</vt:lpstr>
      <vt:lpstr>Слайд 21</vt:lpstr>
      <vt:lpstr>Слайд 22</vt:lpstr>
      <vt:lpstr>Доходы бюджета Нижнедевицкого муниципального  района  в 2019-2022 годах, тыс. рублей</vt:lpstr>
      <vt:lpstr>Динамика налоговых и неналоговых доходов бюджета  Нижнедевицкого муниципального  района  за 2019-2022 годы</vt:lpstr>
      <vt:lpstr>Структура налоговых и неналоговых доходов бюджета муниципального образования Нижнедевицкий район  в 2020 году</vt:lpstr>
      <vt:lpstr>Динамика поступлений налоговых, неналоговых и безвозмездных поступлений в бюджет муниципального района за 2019 – 2022 годы, тыс.руб.</vt:lpstr>
      <vt:lpstr>Динамика поступления субвенций, субсидий, дотаций в бюджет муниципального района за 2019 – 2020 годы, тыс.руб.</vt:lpstr>
      <vt:lpstr>Динамика поступления субвенций, субсидий, дотаций в бюджет муниципального района за 2019 – 2022 годы, тыс.руб.</vt:lpstr>
      <vt:lpstr>Основные доходные источники бюджета Нижнедевицкого муниципального района , тыс. рублей</vt:lpstr>
      <vt:lpstr>Слайд 30</vt:lpstr>
      <vt:lpstr>Слайд 31</vt:lpstr>
      <vt:lpstr>Недоимка по платежам в бюджет муниципального района на 01.11.2019 г., тыс.руб.</vt:lpstr>
      <vt:lpstr>Недоимка по платежам в бюджет муниципального района на 01.11.2019г., %</vt:lpstr>
      <vt:lpstr>Анализ недоимки по земельному налогу по физическим лицам за период с 01.01.2018г. по 01.11.2019г., тыс.руб.</vt:lpstr>
      <vt:lpstr>Динамика  расходов бюджета Нижнедевицкого муниципального района за 2016-2020 годы </vt:lpstr>
      <vt:lpstr>Динамика расходов Нижнедевицкого муниципального района за 2016-2020 годы</vt:lpstr>
      <vt:lpstr>Слайд 37</vt:lpstr>
      <vt:lpstr>Структура расходов бюджета Нижнедевицкого  муниципального района Воронежской области в 2020 году, в %</vt:lpstr>
      <vt:lpstr>Слайд 39</vt:lpstr>
      <vt:lpstr>Образование</vt:lpstr>
      <vt:lpstr>Социальная политика</vt:lpstr>
      <vt:lpstr>Расходы на содержание отрасли «Культура» тыс. руб.</vt:lpstr>
      <vt:lpstr>физическая культура и спорт</vt:lpstr>
      <vt:lpstr>Молодёжная политика и оздоровление детей</vt:lpstr>
      <vt:lpstr>Финансовая помощь из бюджета  Нижнедевицкого муниципального района бюджетам сельских поселений</vt:lpstr>
      <vt:lpstr>Слайд 46</vt:lpstr>
      <vt:lpstr>Слайд 47</vt:lpstr>
      <vt:lpstr>Слайд 48</vt:lpstr>
      <vt:lpstr>Значимые расходные обязательства бюджета Нижнедевицкого муниципального района  в 2020 году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БЮДЖЕТ</dc:title>
  <dc:creator>user</dc:creator>
  <cp:lastModifiedBy>nroshypkina</cp:lastModifiedBy>
  <cp:revision>873</cp:revision>
  <dcterms:created xsi:type="dcterms:W3CDTF">2012-11-22T13:43:08Z</dcterms:created>
  <dcterms:modified xsi:type="dcterms:W3CDTF">2019-11-19T10:06:34Z</dcterms:modified>
</cp:coreProperties>
</file>