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35"/>
  </p:notesMasterIdLst>
  <p:sldIdLst>
    <p:sldId id="308" r:id="rId2"/>
    <p:sldId id="258" r:id="rId3"/>
    <p:sldId id="302" r:id="rId4"/>
    <p:sldId id="315" r:id="rId5"/>
    <p:sldId id="261" r:id="rId6"/>
    <p:sldId id="326" r:id="rId7"/>
    <p:sldId id="310" r:id="rId8"/>
    <p:sldId id="298" r:id="rId9"/>
    <p:sldId id="320" r:id="rId10"/>
    <p:sldId id="327" r:id="rId11"/>
    <p:sldId id="267" r:id="rId12"/>
    <p:sldId id="322" r:id="rId13"/>
    <p:sldId id="323" r:id="rId14"/>
    <p:sldId id="319" r:id="rId15"/>
    <p:sldId id="324" r:id="rId16"/>
    <p:sldId id="325" r:id="rId17"/>
    <p:sldId id="273" r:id="rId18"/>
    <p:sldId id="274" r:id="rId19"/>
    <p:sldId id="285" r:id="rId20"/>
    <p:sldId id="330" r:id="rId21"/>
    <p:sldId id="331" r:id="rId22"/>
    <p:sldId id="329" r:id="rId23"/>
    <p:sldId id="278" r:id="rId24"/>
    <p:sldId id="307" r:id="rId25"/>
    <p:sldId id="277" r:id="rId26"/>
    <p:sldId id="305" r:id="rId27"/>
    <p:sldId id="318" r:id="rId28"/>
    <p:sldId id="284" r:id="rId29"/>
    <p:sldId id="287" r:id="rId30"/>
    <p:sldId id="306" r:id="rId31"/>
    <p:sldId id="289" r:id="rId32"/>
    <p:sldId id="292" r:id="rId33"/>
    <p:sldId id="293" r:id="rId34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CCFFCC"/>
    <a:srgbClr val="64C1EA"/>
    <a:srgbClr val="99FF99"/>
    <a:srgbClr val="FFCCFF"/>
    <a:srgbClr val="FF99FF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68" autoAdjust="0"/>
    <p:restoredTop sz="98327" autoAdjust="0"/>
  </p:normalViewPr>
  <p:slideViewPr>
    <p:cSldViewPr>
      <p:cViewPr varScale="1">
        <p:scale>
          <a:sx n="87" d="100"/>
          <a:sy n="87" d="100"/>
        </p:scale>
        <p:origin x="-1003" y="-77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1584" y="-52"/>
      </p:cViewPr>
      <p:guideLst>
        <p:guide orient="horz" pos="2160"/>
        <p:guide pos="3120"/>
      </p:guideLst>
    </p:cSldViewPr>
  </p:notesViewPr>
  <p:gridSpacing cx="79267050" cy="792670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44"/>
      <c:perspective val="30"/>
    </c:view3D>
    <c:plotArea>
      <c:layout>
        <c:manualLayout>
          <c:layoutTarget val="inner"/>
          <c:xMode val="edge"/>
          <c:yMode val="edge"/>
          <c:x val="7.6683819057659322E-2"/>
          <c:y val="8.2107451127793205E-2"/>
          <c:w val="0.91224334901354232"/>
          <c:h val="0.917892548872201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CCFF99"/>
              </a:solidFill>
            </c:spPr>
          </c:dPt>
          <c:dPt>
            <c:idx val="2"/>
            <c:explosion val="16"/>
            <c:spPr>
              <a:solidFill>
                <a:srgbClr val="FFCCFF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Налоговые доходы; </a:t>
                    </a:r>
                    <a:r>
                      <a:rPr lang="ru-RU" dirty="0" smtClean="0"/>
                      <a:t>95962,6 </a:t>
                    </a:r>
                    <a:r>
                      <a:rPr lang="ru-RU" sz="1600" b="0" i="0" u="none" strike="noStrike" baseline="0" dirty="0" smtClean="0"/>
                      <a:t>тыс. руб.</a:t>
                    </a:r>
                    <a:r>
                      <a:rPr lang="ru-RU" dirty="0" smtClean="0"/>
                      <a:t>; 21,1%</a:t>
                    </a:r>
                    <a:endParaRPr lang="ru-RU" dirty="0"/>
                  </a:p>
                </c:rich>
              </c:tx>
              <c:dLblPos val="bestFit"/>
              <c:showSerName val="1"/>
            </c:dLbl>
            <c:dLbl>
              <c:idx val="1"/>
              <c:layout>
                <c:manualLayout>
                  <c:x val="-0.11844548758328359"/>
                  <c:y val="-0.20877315581056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Неналоговые доходы  33262,1  </a:t>
                    </a:r>
                    <a:r>
                      <a:rPr lang="ru-RU" sz="1600" b="0" i="0" u="none" strike="noStrike" baseline="0" dirty="0" smtClean="0"/>
                      <a:t>тыс. </a:t>
                    </a:r>
                    <a:r>
                      <a:rPr lang="ru-RU" sz="1600" b="0" i="0" u="none" strike="noStrike" baseline="0" dirty="0" err="1" smtClean="0"/>
                      <a:t>руб</a:t>
                    </a:r>
                    <a:r>
                      <a:rPr lang="ru-RU" dirty="0" smtClean="0"/>
                      <a:t>; 7,3%</a:t>
                    </a:r>
                    <a:endParaRPr lang="ru-RU" dirty="0"/>
                  </a:p>
                </c:rich>
              </c:tx>
              <c:dLblPos val="bestFit"/>
              <c:showSerName val="1"/>
            </c:dLbl>
            <c:dLbl>
              <c:idx val="2"/>
              <c:layout>
                <c:manualLayout>
                  <c:x val="0.22564102564102634"/>
                  <c:y val="7.938305319553297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Безвозмездные </a:t>
                    </a:r>
                    <a:r>
                      <a:rPr lang="ru-RU" dirty="0"/>
                      <a:t>поступления; </a:t>
                    </a:r>
                    <a:r>
                      <a:rPr lang="ru-RU" dirty="0" smtClean="0"/>
                      <a:t>325317,1</a:t>
                    </a:r>
                    <a:r>
                      <a:rPr lang="ru-RU" sz="1600" b="0" i="0" u="none" strike="noStrike" baseline="0" dirty="0" smtClean="0"/>
                      <a:t>тыс. руб.</a:t>
                    </a:r>
                    <a:r>
                      <a:rPr lang="ru-RU" dirty="0" smtClean="0"/>
                      <a:t>; 71,6%</a:t>
                    </a:r>
                    <a:endParaRPr lang="ru-RU" dirty="0"/>
                  </a:p>
                </c:rich>
              </c:tx>
              <c:dLblPos val="bestFit"/>
              <c:showSerName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SerName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Безвоздмездные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95962.6</c:v>
                </c:pt>
                <c:pt idx="1">
                  <c:v>33262.1</c:v>
                </c:pt>
                <c:pt idx="2">
                  <c:v>325317.09999999998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7"/>
  <c:chart>
    <c:plotArea>
      <c:layout>
        <c:manualLayout>
          <c:layoutTarget val="inner"/>
          <c:xMode val="edge"/>
          <c:yMode val="edge"/>
          <c:x val="0.12254310344827694"/>
          <c:y val="3.1211536098460411E-2"/>
          <c:w val="0.71506177029595441"/>
          <c:h val="0.5578684465575118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Lbls>
            <c:dLbl>
              <c:idx val="1"/>
              <c:layout>
                <c:manualLayout>
                  <c:x val="-1.8678160919540231E-2"/>
                  <c:y val="5.7692303324327412E-3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40708</c:v>
                </c:pt>
                <c:pt idx="1">
                  <c:v>134581.4</c:v>
                </c:pt>
                <c:pt idx="2">
                  <c:v>130077.6</c:v>
                </c:pt>
                <c:pt idx="3">
                  <c:v>23139.59999999998</c:v>
                </c:pt>
                <c:pt idx="4">
                  <c:v>1980.6</c:v>
                </c:pt>
                <c:pt idx="5">
                  <c:v>-140.6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spPr>
            <a:solidFill>
              <a:srgbClr val="7030A0"/>
            </a:solidFill>
          </c:spPr>
          <c:dLbls>
            <c:dLbl>
              <c:idx val="0"/>
              <c:layout>
                <c:manualLayout>
                  <c:x val="2.0114942528735656E-2"/>
                  <c:y val="0"/>
                </c:manualLayout>
              </c:layout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000" b="1" dirty="0" smtClean="0"/>
                      <a:t> </a:t>
                    </a:r>
                    <a:r>
                      <a:rPr lang="ru-RU" dirty="0" smtClean="0"/>
                      <a:t>         141558,4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5862068965517241E-2"/>
                  <c:y val="-2.0192306163514081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1</a:t>
                    </a:r>
                    <a:r>
                      <a:rPr lang="ru-RU" sz="1200" b="1" dirty="0" smtClean="0"/>
                      <a:t>08818,8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8793103448275891E-2"/>
                  <c:y val="-2.0192306163514081E-2"/>
                </c:manualLayout>
              </c:layout>
              <c:showVal val="1"/>
            </c:dLbl>
            <c:dLbl>
              <c:idx val="4"/>
              <c:layout>
                <c:manualLayout>
                  <c:x val="2.2988505747126436E-2"/>
                  <c:y val="-5.7692303324326536E-3"/>
                </c:manualLayout>
              </c:layout>
              <c:showVal val="1"/>
            </c:dLbl>
            <c:dLbl>
              <c:idx val="5"/>
              <c:layout>
                <c:manualLayout>
                  <c:x val="2.2988505747126436E-2"/>
                  <c:y val="3.173099396343171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трансферты</c:v>
                </c:pt>
                <c:pt idx="4">
                  <c:v>прочие безвозмез. поступл.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48580</c:v>
                </c:pt>
                <c:pt idx="1">
                  <c:v>141558.39999999985</c:v>
                </c:pt>
                <c:pt idx="2">
                  <c:v>108818.8</c:v>
                </c:pt>
                <c:pt idx="3">
                  <c:v>24772.7</c:v>
                </c:pt>
                <c:pt idx="4">
                  <c:v>1703.8</c:v>
                </c:pt>
                <c:pt idx="5">
                  <c:v>-116</c:v>
                </c:pt>
              </c:numCache>
            </c:numRef>
          </c:val>
        </c:ser>
        <c:axId val="165587968"/>
        <c:axId val="165618432"/>
      </c:barChart>
      <c:catAx>
        <c:axId val="16558796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618432"/>
        <c:crosses val="autoZero"/>
        <c:auto val="1"/>
        <c:lblAlgn val="ctr"/>
        <c:lblOffset val="100"/>
      </c:catAx>
      <c:valAx>
        <c:axId val="165618432"/>
        <c:scaling>
          <c:orientation val="minMax"/>
        </c:scaling>
        <c:axPos val="l"/>
        <c:majorGridlines/>
        <c:numFmt formatCode="General" sourceLinked="1"/>
        <c:tickLblPos val="nextTo"/>
        <c:crossAx val="16558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78878179020656"/>
          <c:y val="5.1691168103333726E-2"/>
          <c:w val="0.14084340211784344"/>
          <c:h val="0.6398866868650298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8"/>
  <c:chart>
    <c:plotArea>
      <c:layout>
        <c:manualLayout>
          <c:layoutTarget val="inner"/>
          <c:xMode val="edge"/>
          <c:yMode val="edge"/>
          <c:x val="0.12884073404758831"/>
          <c:y val="3.9693731465385011E-2"/>
          <c:w val="0.85005141775312565"/>
          <c:h val="0.5614326618263435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план- 455835,2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4.0983606557377103E-3"/>
                  <c:y val="-4.5454545454545463E-2"/>
                </c:manualLayout>
              </c:layout>
              <c:showVal val="1"/>
            </c:dLbl>
            <c:dLbl>
              <c:idx val="1"/>
              <c:layout>
                <c:manualLayout>
                  <c:x val="-1.3661202185792361E-3"/>
                  <c:y val="-1.7316017316017347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4632034632034632E-2"/>
                </c:manualLayout>
              </c:layout>
              <c:showVal val="1"/>
            </c:dLbl>
            <c:dLbl>
              <c:idx val="3"/>
              <c:layout>
                <c:manualLayout>
                  <c:x val="-2.7322404371584678E-3"/>
                  <c:y val="-2.1645021645021651E-2"/>
                </c:manualLayout>
              </c:layout>
              <c:showVal val="1"/>
            </c:dLbl>
            <c:dLbl>
              <c:idx val="4"/>
              <c:layout>
                <c:manualLayout>
                  <c:x val="-4.0983606557377103E-3"/>
                  <c:y val="-3.0303030303030311E-2"/>
                </c:manualLayout>
              </c:layout>
              <c:showVal val="1"/>
            </c:dLbl>
            <c:dLbl>
              <c:idx val="5"/>
              <c:layout>
                <c:manualLayout>
                  <c:x val="-4.0983606557377103E-3"/>
                  <c:y val="-3.896103896103896E-2"/>
                </c:manualLayout>
              </c:layout>
              <c:showVal val="1"/>
            </c:dLbl>
            <c:dLbl>
              <c:idx val="6"/>
              <c:layout>
                <c:manualLayout>
                  <c:x val="-1.3661202185792361E-3"/>
                  <c:y val="-4.1125541125541128E-2"/>
                </c:manualLayout>
              </c:layout>
              <c:showVal val="1"/>
            </c:dLbl>
            <c:dLbl>
              <c:idx val="7"/>
              <c:layout>
                <c:manualLayout>
                  <c:x val="-1.3661202185792361E-3"/>
                  <c:y val="-3.6796536796536793E-2"/>
                </c:manualLayout>
              </c:layout>
              <c:showVal val="1"/>
            </c:dLbl>
            <c:dLbl>
              <c:idx val="8"/>
              <c:layout>
                <c:manualLayout>
                  <c:x val="-4.0983606557377103E-3"/>
                  <c:y val="-1.5151515151515181E-2"/>
                </c:manualLayout>
              </c:layout>
              <c:showVal val="1"/>
            </c:dLbl>
            <c:dLbl>
              <c:idx val="9"/>
              <c:layout>
                <c:manualLayout>
                  <c:x val="-4.0983606557377103E-3"/>
                  <c:y val="-3.896103896103896E-2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27967.599999999988</c:v>
                </c:pt>
                <c:pt idx="1">
                  <c:v>224927.5</c:v>
                </c:pt>
                <c:pt idx="2">
                  <c:v>36685.300000000003</c:v>
                </c:pt>
                <c:pt idx="3">
                  <c:v>18762.2</c:v>
                </c:pt>
                <c:pt idx="4">
                  <c:v>2544.1</c:v>
                </c:pt>
                <c:pt idx="5">
                  <c:v>31671.1</c:v>
                </c:pt>
                <c:pt idx="6">
                  <c:v>158.5</c:v>
                </c:pt>
                <c:pt idx="7">
                  <c:v>106033.4</c:v>
                </c:pt>
                <c:pt idx="8">
                  <c:v>7085.5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- 447953,0 тыс.руб.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2"/>
              <c:layout>
                <c:manualLayout>
                  <c:x val="1.0928961748633921E-2"/>
                  <c:y val="-2.164502164502174E-3"/>
                </c:manualLayout>
              </c:layout>
              <c:showVal val="1"/>
            </c:dLbl>
            <c:dLbl>
              <c:idx val="3"/>
              <c:layout>
                <c:manualLayout>
                  <c:x val="5.4644808743169355E-3"/>
                  <c:y val="4.3290043290043333E-3"/>
                </c:manualLayout>
              </c:layout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Лист1!$A$2:$A$11</c:f>
              <c:strCache>
                <c:ptCount val="9"/>
                <c:pt idx="0">
                  <c:v>Межбюджетные трансферты </c:v>
                </c:pt>
                <c:pt idx="1">
                  <c:v>Образование</c:v>
                </c:pt>
                <c:pt idx="2">
                  <c:v>Культура и кинематография 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  <c:pt idx="5">
                  <c:v>Общегосударственные вопросы</c:v>
                </c:pt>
                <c:pt idx="6">
                  <c:v>Национальная безопастность </c:v>
                </c:pt>
                <c:pt idx="7">
                  <c:v>Национальная экономика</c:v>
                </c:pt>
                <c:pt idx="8">
                  <c:v>Жилищно-коммунальное хозяйство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27967.599999999988</c:v>
                </c:pt>
                <c:pt idx="1">
                  <c:v>221501.6</c:v>
                </c:pt>
                <c:pt idx="2">
                  <c:v>35478.5</c:v>
                </c:pt>
                <c:pt idx="3">
                  <c:v>18697.5</c:v>
                </c:pt>
                <c:pt idx="4">
                  <c:v>2366.8000000000002</c:v>
                </c:pt>
                <c:pt idx="5">
                  <c:v>31076.5</c:v>
                </c:pt>
                <c:pt idx="6">
                  <c:v>156.6</c:v>
                </c:pt>
                <c:pt idx="7">
                  <c:v>103622.39999999999</c:v>
                </c:pt>
                <c:pt idx="8">
                  <c:v>7085.5</c:v>
                </c:pt>
              </c:numCache>
            </c:numRef>
          </c:val>
        </c:ser>
        <c:axId val="165640448"/>
        <c:axId val="166383616"/>
      </c:barChart>
      <c:catAx>
        <c:axId val="165640448"/>
        <c:scaling>
          <c:orientation val="minMax"/>
        </c:scaling>
        <c:axPos val="b"/>
        <c:tickLblPos val="nextTo"/>
        <c:crossAx val="166383616"/>
        <c:crosses val="autoZero"/>
        <c:auto val="1"/>
        <c:lblAlgn val="ctr"/>
        <c:lblOffset val="100"/>
      </c:catAx>
      <c:valAx>
        <c:axId val="166383616"/>
        <c:scaling>
          <c:orientation val="minMax"/>
        </c:scaling>
        <c:axPos val="l"/>
        <c:majorGridlines/>
        <c:numFmt formatCode="General" sourceLinked="1"/>
        <c:tickLblPos val="nextTo"/>
        <c:crossAx val="1656404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582558839981723"/>
          <c:y val="0"/>
          <c:w val="0.17500012039779494"/>
          <c:h val="0.17909806728704394"/>
        </c:manualLayout>
      </c:layout>
    </c:legend>
    <c:plotVisOnly val="1"/>
    <c:dispBlanksAs val="gap"/>
  </c:chart>
  <c:txPr>
    <a:bodyPr/>
    <a:lstStyle/>
    <a:p>
      <a:pPr>
        <a:defRPr sz="12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Всего произведено расходов - 447953,0 тыс.руб</a:t>
            </a:r>
            <a:r>
              <a:rPr lang="ru-RU" dirty="0"/>
              <a:t>.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9748397521007943E-2"/>
          <c:y val="0.18797317934145125"/>
          <c:w val="0.83289817482224049"/>
          <c:h val="0.704838576881857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- 447953,0 тыс.руб.</c:v>
                </c:pt>
              </c:strCache>
            </c:strRef>
          </c:tx>
          <c:explosion val="4"/>
          <c:dPt>
            <c:idx val="0"/>
            <c:explosion val="16"/>
            <c:spPr>
              <a:ln>
                <a:solidFill>
                  <a:schemeClr val="accent1"/>
                </a:solidFill>
              </a:ln>
            </c:spPr>
          </c:dPt>
          <c:dLbls>
            <c:dLbl>
              <c:idx val="0"/>
              <c:layout>
                <c:manualLayout>
                  <c:x val="-2.4305720025855834E-2"/>
                  <c:y val="-0.14875103217989868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0.31959688425990818"/>
                  <c:y val="-5.1525249935913869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0.19771768405648196"/>
                  <c:y val="5.0260181134568122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6.649020360604288E-2"/>
                  <c:y val="4.897876978596085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4.861147685625461E-2"/>
                  <c:y val="7.7353634201184893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0"/>
                  <c:y val="5.9062909836136289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0"/>
                  <c:y val="-8.0938061627297705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-1.4022530784147664E-3"/>
                  <c:y val="-2.1743370023130183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0.23417626409526576"/>
                  <c:y val="-3.5580060037849345E-2"/>
                </c:manualLayout>
              </c:layout>
              <c:dLblPos val="bestFit"/>
              <c:showVal val="1"/>
              <c:showCatName val="1"/>
              <c:showPercent val="1"/>
              <c:separator>
</c:separator>
            </c:dLbl>
            <c:spPr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Val val="1"/>
            <c:showCatName val="1"/>
            <c:showPercent val="1"/>
            <c:separator>
</c:separator>
            <c:showLeaderLines val="1"/>
          </c:dLbls>
          <c:cat>
            <c:strRef>
              <c:f>Лист1!$A$2:$A$10</c:f>
              <c:strCache>
                <c:ptCount val="9"/>
                <c:pt idx="0">
                  <c:v>Образование</c:v>
                </c:pt>
                <c:pt idx="1">
                  <c:v>Национальная безопастность и правоохранительная деятельность</c:v>
                </c:pt>
                <c:pt idx="2">
                  <c:v>Социальная политика</c:v>
                </c:pt>
                <c:pt idx="3">
                  <c:v>Физическая культура и спорт</c:v>
                </c:pt>
                <c:pt idx="4">
                  <c:v>Общегосударственные вопросы</c:v>
                </c:pt>
                <c:pt idx="5">
                  <c:v>Культура</c:v>
                </c:pt>
                <c:pt idx="6">
                  <c:v>Национальная экономика</c:v>
                </c:pt>
                <c:pt idx="7">
                  <c:v>Жилищно-коммунальное хозяйство</c:v>
                </c:pt>
                <c:pt idx="8">
                  <c:v>Межбюджетные трансферты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221501.6</c:v>
                </c:pt>
                <c:pt idx="1">
                  <c:v>156.6</c:v>
                </c:pt>
                <c:pt idx="2">
                  <c:v>18697.5</c:v>
                </c:pt>
                <c:pt idx="3">
                  <c:v>2366.8000000000002</c:v>
                </c:pt>
                <c:pt idx="4">
                  <c:v>31076.5</c:v>
                </c:pt>
                <c:pt idx="5">
                  <c:v>35478.5</c:v>
                </c:pt>
                <c:pt idx="6">
                  <c:v>103622.39999999999</c:v>
                </c:pt>
                <c:pt idx="7">
                  <c:v>7085.5</c:v>
                </c:pt>
                <c:pt idx="8">
                  <c:v>27967.599999999999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1.2615619630792287E-4"/>
          <c:w val="0.8990827443042263"/>
          <c:h val="0.92800096457345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7"/>
          <c:dPt>
            <c:idx val="0"/>
            <c:explosion val="14"/>
            <c:spPr>
              <a:solidFill>
                <a:srgbClr val="92D050"/>
              </a:solidFill>
            </c:spPr>
          </c:dPt>
          <c:dPt>
            <c:idx val="1"/>
            <c:explosion val="34"/>
            <c:spPr>
              <a:solidFill>
                <a:srgbClr val="00B0F0"/>
              </a:solidFill>
            </c:spPr>
          </c:dPt>
          <c:dPt>
            <c:idx val="2"/>
            <c:explosion val="12"/>
            <c:spPr>
              <a:solidFill>
                <a:srgbClr val="7030A0"/>
              </a:solidFill>
            </c:spPr>
          </c:dPt>
          <c:dLbls>
            <c:dLbl>
              <c:idx val="0"/>
              <c:layout>
                <c:manualLayout>
                  <c:x val="-0.52797155369530946"/>
                  <c:y val="0.674104028601328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 5417,4 тыс.руб.</a:t>
                    </a:r>
                    <a:r>
                      <a:rPr lang="ru-RU" baseline="0" dirty="0" smtClean="0"/>
                      <a:t>.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0.44344843622834557"/>
                  <c:y val="-0.622760071503316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Образование</a:t>
                    </a:r>
                    <a:r>
                      <a:rPr lang="ru-RU" sz="1400" baseline="0" dirty="0" smtClean="0"/>
                      <a:t>  1,6 млн.руб.</a:t>
                    </a:r>
                    <a:endParaRPr lang="en-US" sz="14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5.4203161131134804E-2"/>
                  <c:y val="6.46410220387810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Демография</a:t>
                    </a:r>
                    <a:r>
                      <a:rPr lang="ru-RU" baseline="0" dirty="0" smtClean="0"/>
                      <a:t> 0,6 млн. руб.</a:t>
                    </a:r>
                    <a:endParaRPr lang="en-US" dirty="0"/>
                  </a:p>
                </c:rich>
              </c:tx>
              <c:showVal val="1"/>
            </c:dLbl>
            <c:spPr>
              <a:solidFill>
                <a:srgbClr val="CCFFCC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1"/>
                <c:pt idx="0">
                  <c:v>Образование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5417.4</c:v>
                </c:pt>
              </c:numCache>
            </c:numRef>
          </c:val>
        </c:ser>
      </c:pie3DChart>
      <c:spPr>
        <a:noFill/>
      </c:spPr>
    </c:plotArea>
    <c:legend>
      <c:legendPos val="r"/>
      <c:layout>
        <c:manualLayout>
          <c:xMode val="edge"/>
          <c:yMode val="edge"/>
          <c:x val="0.52677416704671898"/>
          <c:y val="0.9863435824047635"/>
          <c:w val="0.33573986874911188"/>
          <c:h val="1.365641759523608E-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floor>
      <c:spPr>
        <a:solidFill>
          <a:schemeClr val="bg1">
            <a:lumMod val="95000"/>
          </a:schemeClr>
        </a:solidFill>
      </c:spPr>
    </c:floor>
    <c:plotArea>
      <c:layout>
        <c:manualLayout>
          <c:layoutTarget val="inner"/>
          <c:xMode val="edge"/>
          <c:yMode val="edge"/>
          <c:x val="8.579648697759E-2"/>
          <c:y val="9.4611332829971598E-2"/>
          <c:w val="0.88984451310674773"/>
          <c:h val="0.595681639197211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 - 479987,7 тыс.руб.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B050"/>
              </a:solidFill>
            </a:ln>
          </c:spPr>
          <c:dLbls>
            <c:dLbl>
              <c:idx val="0"/>
              <c:layout>
                <c:manualLayout>
                  <c:x val="-1.3042600444175347E-4"/>
                  <c:y val="-5.2511415525114152E-2"/>
                </c:manualLayout>
              </c:layout>
              <c:showVal val="1"/>
            </c:dLbl>
            <c:dLbl>
              <c:idx val="1"/>
              <c:layout>
                <c:manualLayout>
                  <c:x val="-4.2372881355934094E-3"/>
                  <c:y val="-2.0547945205480006E-2"/>
                </c:manualLayout>
              </c:layout>
              <c:showVal val="1"/>
            </c:dLbl>
            <c:dLbl>
              <c:idx val="2"/>
              <c:layout>
                <c:manualLayout>
                  <c:x val="-2.8248536240662223E-3"/>
                  <c:y val="-4.7945205479451775E-2"/>
                </c:manualLayout>
              </c:layout>
              <c:showVal val="1"/>
            </c:dLbl>
            <c:dLbl>
              <c:idx val="3"/>
              <c:layout>
                <c:manualLayout>
                  <c:x val="-8.8657379366042042E-3"/>
                  <c:y val="-5.7077625570776322E-2"/>
                </c:manualLayout>
              </c:layout>
              <c:showVal val="1"/>
            </c:dLbl>
            <c:dLbl>
              <c:idx val="4"/>
              <c:layout>
                <c:manualLayout>
                  <c:x val="-1.2821522309711425E-3"/>
                  <c:y val="-2.9680545068852801E-2"/>
                </c:manualLayout>
              </c:layout>
              <c:showVal val="1"/>
            </c:dLbl>
            <c:dLbl>
              <c:idx val="5"/>
              <c:layout>
                <c:manualLayout>
                  <c:x val="-1.8361581920903963E-2"/>
                  <c:y val="-1.8264840182648401E-2"/>
                </c:manualLayout>
              </c:layout>
              <c:showVal val="1"/>
            </c:dLbl>
            <c:dLbl>
              <c:idx val="6"/>
              <c:layout>
                <c:manualLayout>
                  <c:x val="-1.2820512820512821E-3"/>
                  <c:y val="-4.7945205479452004E-2"/>
                </c:manualLayout>
              </c:layout>
              <c:showVal val="1"/>
            </c:dLbl>
            <c:dLbl>
              <c:idx val="7"/>
              <c:layout>
                <c:manualLayout>
                  <c:x val="0"/>
                  <c:y val="-2.9680365296803696E-2"/>
                </c:manualLayout>
              </c:layout>
              <c:showVal val="1"/>
            </c:dLbl>
            <c:dLbl>
              <c:idx val="8"/>
              <c:layout>
                <c:manualLayout>
                  <c:x val="-5.2804360993336475E-3"/>
                  <c:y val="-5.4794520547945182E-2"/>
                </c:manualLayout>
              </c:layout>
              <c:showVal val="1"/>
            </c:dLbl>
            <c:dLbl>
              <c:idx val="9"/>
              <c:layout>
                <c:manualLayout>
                  <c:x val="-2.8249545729860299E-3"/>
                  <c:y val="-5.022831050228309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28186</c:v>
                </c:pt>
                <c:pt idx="1">
                  <c:v>14.2</c:v>
                </c:pt>
                <c:pt idx="2">
                  <c:v>28492.799999999996</c:v>
                </c:pt>
                <c:pt idx="3">
                  <c:v>95280.5</c:v>
                </c:pt>
                <c:pt idx="4">
                  <c:v>22356.2</c:v>
                </c:pt>
                <c:pt idx="5">
                  <c:v>235599.3</c:v>
                </c:pt>
                <c:pt idx="6">
                  <c:v>36341.699999999997</c:v>
                </c:pt>
                <c:pt idx="7">
                  <c:v>19728.900000000001</c:v>
                </c:pt>
                <c:pt idx="8">
                  <c:v>13988.1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 - 447953 тыс.руб.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624470018170909E-2"/>
                  <c:y val="-1.141552511415536E-2"/>
                </c:manualLayout>
              </c:layout>
              <c:showVal val="1"/>
            </c:dLbl>
            <c:dLbl>
              <c:idx val="1"/>
              <c:layout>
                <c:manualLayout>
                  <c:x val="1.2711864406779662E-2"/>
                  <c:y val="-1.8264840182648401E-2"/>
                </c:manualLayout>
              </c:layout>
              <c:showVal val="1"/>
            </c:dLbl>
            <c:dLbl>
              <c:idx val="2"/>
              <c:layout>
                <c:manualLayout>
                  <c:x val="1.810084797092671E-2"/>
                  <c:y val="-1.8264840182648401E-2"/>
                </c:manualLayout>
              </c:layout>
              <c:showVal val="1"/>
            </c:dLbl>
            <c:dLbl>
              <c:idx val="3"/>
              <c:layout>
                <c:manualLayout>
                  <c:x val="-6.4103573591762584E-3"/>
                  <c:y val="-1.3698630136986301E-2"/>
                </c:manualLayout>
              </c:layout>
              <c:showVal val="1"/>
            </c:dLbl>
            <c:dLbl>
              <c:idx val="4"/>
              <c:layout>
                <c:manualLayout>
                  <c:x val="3.8461538461538472E-3"/>
                  <c:y val="-2.5114335023190611E-2"/>
                </c:manualLayout>
              </c:layout>
              <c:showVal val="1"/>
            </c:dLbl>
            <c:dLbl>
              <c:idx val="5"/>
              <c:layout>
                <c:manualLayout>
                  <c:x val="2.8248587570621472E-2"/>
                  <c:y val="-2.2831050228311479E-2"/>
                </c:manualLayout>
              </c:layout>
              <c:showVal val="1"/>
            </c:dLbl>
            <c:dLbl>
              <c:idx val="6"/>
              <c:layout>
                <c:manualLayout>
                  <c:x val="0"/>
                  <c:y val="-1.5981735159817909E-2"/>
                </c:manualLayout>
              </c:layout>
              <c:showVal val="1"/>
            </c:dLbl>
            <c:dLbl>
              <c:idx val="8"/>
              <c:layout>
                <c:manualLayout>
                  <c:x val="-1.4124293785310734E-3"/>
                  <c:y val="-3.8812785388127852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-9.1324200913242767E-3"/>
                </c:manualLayout>
              </c:layout>
              <c:showVal val="1"/>
            </c:dLbl>
            <c:dLbl>
              <c:idx val="10"/>
              <c:layout>
                <c:manualLayout>
                  <c:x val="-1.4124293785310734E-3"/>
                  <c:y val="-2.0547945205480006E-2"/>
                </c:manualLayout>
              </c:layout>
              <c:showVal val="1"/>
            </c:dLbl>
            <c:dLbl>
              <c:idx val="11"/>
              <c:layout>
                <c:manualLayout>
                  <c:x val="2.8248587570621612E-3"/>
                  <c:y val="-3.6529680365296795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</c:v>
                </c:pt>
                <c:pt idx="2">
                  <c:v>Межбюджетные трансферты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долга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31076.5</c:v>
                </c:pt>
                <c:pt idx="1">
                  <c:v>156.6</c:v>
                </c:pt>
                <c:pt idx="2">
                  <c:v>27967.599999999988</c:v>
                </c:pt>
                <c:pt idx="3">
                  <c:v>103622.39999999999</c:v>
                </c:pt>
                <c:pt idx="4">
                  <c:v>7085.5</c:v>
                </c:pt>
                <c:pt idx="5">
                  <c:v>221501.6</c:v>
                </c:pt>
                <c:pt idx="6">
                  <c:v>35478.5</c:v>
                </c:pt>
                <c:pt idx="7">
                  <c:v>18697.5</c:v>
                </c:pt>
                <c:pt idx="8">
                  <c:v>2366.8000000000002</c:v>
                </c:pt>
                <c:pt idx="9">
                  <c:v>0</c:v>
                </c:pt>
              </c:numCache>
            </c:numRef>
          </c:val>
        </c:ser>
        <c:shape val="cylinder"/>
        <c:axId val="167639680"/>
        <c:axId val="167670144"/>
        <c:axId val="0"/>
      </c:bar3DChart>
      <c:catAx>
        <c:axId val="167639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67670144"/>
        <c:crosses val="autoZero"/>
        <c:auto val="1"/>
        <c:lblAlgn val="ctr"/>
        <c:lblOffset val="100"/>
      </c:catAx>
      <c:valAx>
        <c:axId val="16767014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639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64955646371415"/>
          <c:y val="5.7088437872650534E-2"/>
          <c:w val="0.32385677265026869"/>
          <c:h val="0.12087305819537685"/>
        </c:manualLayout>
      </c:layout>
      <c:spPr>
        <a:ln>
          <a:solidFill>
            <a:srgbClr val="00B050"/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8821411808273862E-2"/>
          <c:y val="6.5939145749632888E-2"/>
          <c:w val="0.54396740654152664"/>
          <c:h val="0.81810347267744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0"/>
            <c:explosion val="18"/>
            <c:spPr>
              <a:solidFill>
                <a:srgbClr val="FF99FF"/>
              </a:solidFill>
            </c:spPr>
          </c:dPt>
          <c:dPt>
            <c:idx val="1"/>
            <c:spPr>
              <a:solidFill>
                <a:srgbClr val="99FF99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-0.15031296847364742"/>
                  <c:y val="0.14917516051105179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65753,9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1397052208585755E-2"/>
                  <c:y val="0.24702597027908038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20584,9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400" dirty="0" smtClean="0"/>
                      <a:t>4238,6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400" dirty="0" smtClean="0"/>
                      <a:t>3093,4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sz="1400" dirty="0" smtClean="0"/>
                      <a:t>1443,7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sz="1400" dirty="0" smtClean="0"/>
                      <a:t>848,1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Единый налог на вмененный доход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Прочие 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65753.899999999994</c:v>
                </c:pt>
                <c:pt idx="1">
                  <c:v>20584.900000000001</c:v>
                </c:pt>
                <c:pt idx="2">
                  <c:v>4238.6000000000004</c:v>
                </c:pt>
                <c:pt idx="3">
                  <c:v>3093.4</c:v>
                </c:pt>
                <c:pt idx="4">
                  <c:v>1443.7</c:v>
                </c:pt>
                <c:pt idx="5">
                  <c:v>848.1</c:v>
                </c:pt>
              </c:numCache>
            </c:numRef>
          </c:val>
        </c:ser>
      </c:pie3DChart>
    </c:plotArea>
    <c:legend>
      <c:legendPos val="r"/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view3D>
      <c:rAngAx val="1"/>
    </c:view3D>
    <c:plotArea>
      <c:layout>
        <c:manualLayout>
          <c:layoutTarget val="inner"/>
          <c:xMode val="edge"/>
          <c:yMode val="edge"/>
          <c:x val="8.3477477247162327E-2"/>
          <c:y val="2.9424187361195231E-2"/>
          <c:w val="0.89750063874759023"/>
          <c:h val="0.7224560872198667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2.9498525073746312E-3"/>
                  <c:y val="-2.73224043715846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64485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1.4749262536873134E-2"/>
                  <c:y val="-1.91256830601093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20657</a:t>
                    </a:r>
                    <a:endParaRPr lang="en-US" sz="1200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8.8495575221241747E-3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4150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2.9498525073746312E-3"/>
                  <c:y val="-2.6649909145972206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3057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1386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 smtClean="0"/>
                      <a:t>801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Госпошлина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64485</c:v>
                </c:pt>
                <c:pt idx="1">
                  <c:v>20657</c:v>
                </c:pt>
                <c:pt idx="2">
                  <c:v>4150</c:v>
                </c:pt>
                <c:pt idx="3">
                  <c:v>3057</c:v>
                </c:pt>
                <c:pt idx="4">
                  <c:v>1386</c:v>
                </c:pt>
                <c:pt idx="5">
                  <c:v>801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6873040206257826E-2"/>
                  <c:y val="-1.382959822329902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65753,9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4749262536873134E-2"/>
                  <c:y val="-1.639344262295076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20584,9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324483775811209E-2"/>
                  <c:y val="-2.18579234972678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4238,6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9174041297935623E-2"/>
                  <c:y val="-1.639344262295082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</a:t>
                    </a:r>
                    <a:r>
                      <a:rPr lang="ru-RU" dirty="0" smtClean="0"/>
                      <a:t>   3093,4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3.982300884955764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1443,7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3.982300884955764E-2"/>
                  <c:y val="-7.692307692307740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848,1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 на нефтепродукты</c:v>
                </c:pt>
                <c:pt idx="2">
                  <c:v>ЕНВД</c:v>
                </c:pt>
                <c:pt idx="3">
                  <c:v>Сельскохоз. налог</c:v>
                </c:pt>
                <c:pt idx="4">
                  <c:v>Госпошлина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65753.899999999994</c:v>
                </c:pt>
                <c:pt idx="1">
                  <c:v>20584.900000000001</c:v>
                </c:pt>
                <c:pt idx="2">
                  <c:v>4238.6000000000004</c:v>
                </c:pt>
                <c:pt idx="3">
                  <c:v>3093.4</c:v>
                </c:pt>
                <c:pt idx="4">
                  <c:v>1443.7</c:v>
                </c:pt>
                <c:pt idx="5">
                  <c:v>848.1</c:v>
                </c:pt>
              </c:numCache>
            </c:numRef>
          </c:val>
        </c:ser>
        <c:shape val="cylinder"/>
        <c:axId val="154442752"/>
        <c:axId val="154448640"/>
        <c:axId val="0"/>
      </c:bar3DChart>
      <c:catAx>
        <c:axId val="154442752"/>
        <c:scaling>
          <c:orientation val="minMax"/>
        </c:scaling>
        <c:axPos val="b"/>
        <c:tickLblPos val="nextTo"/>
        <c:crossAx val="154448640"/>
        <c:crosses val="autoZero"/>
        <c:auto val="1"/>
        <c:lblAlgn val="ctr"/>
        <c:lblOffset val="100"/>
      </c:catAx>
      <c:valAx>
        <c:axId val="154448640"/>
        <c:scaling>
          <c:orientation val="minMax"/>
        </c:scaling>
        <c:axPos val="l"/>
        <c:numFmt formatCode="General" sourceLinked="1"/>
        <c:tickLblPos val="nextTo"/>
        <c:crossAx val="15444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233409983043406"/>
          <c:y val="2.5048859277205741E-2"/>
          <c:w val="0.37816737509582216"/>
          <c:h val="0.3235047445992390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7"/>
  <c:chart>
    <c:view3D>
      <c:rAngAx val="1"/>
    </c:view3D>
    <c:plotArea>
      <c:layout>
        <c:manualLayout>
          <c:layoutTarget val="inner"/>
          <c:xMode val="edge"/>
          <c:yMode val="edge"/>
          <c:x val="0.10209811162985158"/>
          <c:y val="3.4096641475604011E-2"/>
          <c:w val="0.72087090330522863"/>
          <c:h val="0.475228981276806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8.8495575221241747E-3"/>
                  <c:y val="-2.8361346883589211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60945,3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0648967551623088E-2"/>
                  <c:y val="-3.1512607648432446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21804,1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0324483775811209E-2"/>
                  <c:y val="-3.151260764843244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5152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2513,6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4749262536873156E-3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1492,8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843,4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Сельскохозяйственный налог</c:v>
                </c:pt>
                <c:pt idx="4">
                  <c:v>Госпошлина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60945.3</c:v>
                </c:pt>
                <c:pt idx="1">
                  <c:v>21804.1</c:v>
                </c:pt>
                <c:pt idx="2">
                  <c:v>5152</c:v>
                </c:pt>
                <c:pt idx="3">
                  <c:v>2513.6</c:v>
                </c:pt>
                <c:pt idx="4">
                  <c:v>1492.8</c:v>
                </c:pt>
                <c:pt idx="5">
                  <c:v>843.4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layout>
                <c:manualLayout>
                  <c:x val="2.9498525073746309E-2"/>
                  <c:y val="-3.9368427791340883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0" i="0" baseline="0" dirty="0" smtClean="0"/>
                      <a:t>65753,9</a:t>
                    </a:r>
                    <a:endParaRPr lang="en-US" sz="1200" b="0" i="0" baseline="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917404129793561E-2"/>
                  <c:y val="-6.302521529686487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20584,9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3.6872924070331915E-2"/>
                  <c:y val="-5.67229418979474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4238,6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9174041297935363E-2"/>
                  <c:y val="-4.096638994296219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3093,4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0648967551622748E-2"/>
                  <c:y val="-6.302521529686487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1443,7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3598820058996987E-2"/>
                  <c:y val="-3.15128557792013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848,1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0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Единный налог на вмененный доход</c:v>
                </c:pt>
                <c:pt idx="3">
                  <c:v>Сельскохозяйственный налог</c:v>
                </c:pt>
                <c:pt idx="4">
                  <c:v>Госпошлина</c:v>
                </c:pt>
                <c:pt idx="5">
                  <c:v>Прочие налоги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65753.899999999994</c:v>
                </c:pt>
                <c:pt idx="1">
                  <c:v>20584.900000000001</c:v>
                </c:pt>
                <c:pt idx="2">
                  <c:v>4238.6000000000004</c:v>
                </c:pt>
                <c:pt idx="3">
                  <c:v>3093.4</c:v>
                </c:pt>
                <c:pt idx="4">
                  <c:v>1443.7</c:v>
                </c:pt>
                <c:pt idx="5">
                  <c:v>848.1</c:v>
                </c:pt>
              </c:numCache>
            </c:numRef>
          </c:val>
        </c:ser>
        <c:shape val="cylinder"/>
        <c:axId val="130928000"/>
        <c:axId val="130937984"/>
        <c:axId val="0"/>
      </c:bar3DChart>
      <c:catAx>
        <c:axId val="130928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30937984"/>
        <c:crosses val="autoZero"/>
        <c:auto val="1"/>
        <c:lblAlgn val="ctr"/>
        <c:lblOffset val="100"/>
      </c:catAx>
      <c:valAx>
        <c:axId val="13093798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309280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6930992033056"/>
          <c:y val="0.36634324475147595"/>
          <c:w val="0.16080679627435937"/>
          <c:h val="0.4973552981998396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112507571169007E-3"/>
          <c:y val="3.2650796641751981E-2"/>
          <c:w val="0.99504133858267763"/>
          <c:h val="0.93057632521568057"/>
        </c:manualLayout>
      </c:layout>
      <c:pieChart>
        <c:varyColors val="1"/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2020 </a:t>
            </a:r>
            <a:r>
              <a:rPr lang="ru-RU" dirty="0"/>
              <a:t>год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9.6153846153847686E-3"/>
          <c:y val="0.11528375868536049"/>
          <c:w val="0.61023652331920053"/>
          <c:h val="0.835677783488962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99FF99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mtClean="0"/>
                      <a:t>19891,7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8.8945865807797717E-2"/>
                  <c:y val="0.11618541247066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1070,8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122,0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>
                <c:manualLayout>
                  <c:x val="1.4391544752151485E-4"/>
                  <c:y val="5.50191793207450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2412,6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1.7773557768907228E-2"/>
                  <c:y val="-0.140193131430357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8595,2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569,9</a:t>
                    </a:r>
                    <a:endParaRPr lang="en-US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599,9</a:t>
                    </a:r>
                    <a:endParaRPr lang="en-US" dirty="0"/>
                  </a:p>
                </c:rich>
              </c:tx>
              <c:showVal val="1"/>
            </c:dLbl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негатив. воздействие на окруж. среду</c:v>
                </c:pt>
                <c:pt idx="3">
                  <c:v>платные услуги</c:v>
                </c:pt>
                <c:pt idx="4">
                  <c:v>продажа мат. и немат. активов</c:v>
                </c:pt>
                <c:pt idx="5">
                  <c:v>штрафы</c:v>
                </c:pt>
                <c:pt idx="6">
                  <c:v>прочие неналоговые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12747.7</c:v>
                </c:pt>
                <c:pt idx="1">
                  <c:v>1235.8</c:v>
                </c:pt>
                <c:pt idx="2">
                  <c:v>130.69999999999999</c:v>
                </c:pt>
                <c:pt idx="3">
                  <c:v>343.9</c:v>
                </c:pt>
                <c:pt idx="4">
                  <c:v>2644.2</c:v>
                </c:pt>
                <c:pt idx="5">
                  <c:v>928.5</c:v>
                </c:pt>
                <c:pt idx="6">
                  <c:v>4280.9000000000005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9201085689070563"/>
          <c:y val="8.7042965951785733E-3"/>
          <c:w val="0.30654998863408167"/>
          <c:h val="0.9596403216683084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perspective val="30"/>
    </c:view3D>
    <c:plotArea>
      <c:layout>
        <c:manualLayout>
          <c:layoutTarget val="inner"/>
          <c:xMode val="edge"/>
          <c:yMode val="edge"/>
          <c:x val="0.15990446639085518"/>
          <c:y val="3.9984168645585981E-2"/>
          <c:w val="0.82495228880288252"/>
          <c:h val="0.490296406914661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8.4745762711867876E-3"/>
                  <c:y val="-7.1428571428571452E-2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ru-RU" sz="1050" dirty="0" smtClean="0"/>
                      <a:t>16244,8</a:t>
                    </a:r>
                    <a:endParaRPr lang="en-US" sz="1050" dirty="0"/>
                  </a:p>
                </c:rich>
              </c:tx>
              <c:spPr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8271,3</a:t>
                    </a:r>
                    <a:endParaRPr lang="en-US" sz="1000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2.8248587570621612E-3"/>
                  <c:y val="-2.3809523809523812E-2"/>
                </c:manualLayout>
              </c:layout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z="1000" dirty="0" smtClean="0"/>
                      <a:t>2438,2</a:t>
                    </a:r>
                    <a:endParaRPr lang="en-US" sz="1000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7"/>
                <c:pt idx="0">
                  <c:v>арендн. платы за зем. участки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доходы от оказания платных услуг</c:v>
                </c:pt>
                <c:pt idx="6">
                  <c:v>негативное возд. на оруж. среду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16244.8</c:v>
                </c:pt>
                <c:pt idx="1">
                  <c:v>602.6</c:v>
                </c:pt>
                <c:pt idx="2">
                  <c:v>8271.2999999999811</c:v>
                </c:pt>
                <c:pt idx="3">
                  <c:v>1042</c:v>
                </c:pt>
                <c:pt idx="4">
                  <c:v>564.1</c:v>
                </c:pt>
                <c:pt idx="5">
                  <c:v>2438.1999999999998</c:v>
                </c:pt>
                <c:pt idx="6">
                  <c:v>122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3.8135593220338986E-2"/>
                  <c:y val="-2.9815023122109811E-2"/>
                </c:manualLayout>
              </c:layout>
              <c:tx>
                <c:rich>
                  <a:bodyPr/>
                  <a:lstStyle/>
                  <a:p>
                    <a:pPr>
                      <a:defRPr sz="1000"/>
                    </a:pPr>
                    <a:r>
                      <a:rPr lang="ru-RU" sz="1000" dirty="0" smtClean="0"/>
                      <a:t>19891,7</a:t>
                    </a:r>
                    <a:endParaRPr lang="en-US" sz="10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1.4124293785310786E-2"/>
                  <c:y val="-3.968253968253968E-2"/>
                </c:manualLayout>
              </c:layout>
              <c:showVal val="1"/>
            </c:dLbl>
            <c:dLbl>
              <c:idx val="2"/>
              <c:layout>
                <c:manualLayout>
                  <c:x val="2.4011299435028249E-2"/>
                  <c:y val="-5.291005291005290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8595,2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3.2485875706214827E-2"/>
                  <c:y val="-5.0264550264550255E-2"/>
                </c:manualLayout>
              </c:layout>
              <c:showVal val="1"/>
            </c:dLbl>
            <c:dLbl>
              <c:idx val="4"/>
              <c:layout>
                <c:manualLayout>
                  <c:x val="1.2711864406779662E-2"/>
                  <c:y val="-3.7037037037037056E-2"/>
                </c:manualLayout>
              </c:layout>
              <c:showVal val="1"/>
            </c:dLbl>
            <c:dLbl>
              <c:idx val="5"/>
              <c:layout>
                <c:manualLayout>
                  <c:x val="2.8248587570621611E-2"/>
                  <c:y val="-1.32275132275133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2412,6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2.6836158192090401E-2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3.2485875706215098E-2"/>
                  <c:y val="-1.8518518518518583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7"/>
                <c:pt idx="0">
                  <c:v>арендн. платы за зем. участки</c:v>
                </c:pt>
                <c:pt idx="1">
                  <c:v>прочие неналоговые доходы</c:v>
                </c:pt>
                <c:pt idx="2">
                  <c:v>продажа мат. и немат активов</c:v>
                </c:pt>
                <c:pt idx="3">
                  <c:v>аренда имущества</c:v>
                </c:pt>
                <c:pt idx="4">
                  <c:v>штрафы</c:v>
                </c:pt>
                <c:pt idx="5">
                  <c:v>доходы от оказания платных услуг</c:v>
                </c:pt>
                <c:pt idx="6">
                  <c:v>негативное возд. на оруж. среду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19891.7</c:v>
                </c:pt>
                <c:pt idx="1">
                  <c:v>599.9</c:v>
                </c:pt>
                <c:pt idx="2">
                  <c:v>8595.2000000000007</c:v>
                </c:pt>
                <c:pt idx="3">
                  <c:v>1070.8</c:v>
                </c:pt>
                <c:pt idx="4">
                  <c:v>569.9</c:v>
                </c:pt>
                <c:pt idx="5">
                  <c:v>2412.6</c:v>
                </c:pt>
                <c:pt idx="6">
                  <c:v>122</c:v>
                </c:pt>
              </c:numCache>
            </c:numRef>
          </c:val>
        </c:ser>
        <c:shape val="cylinder"/>
        <c:axId val="164914688"/>
        <c:axId val="164916224"/>
        <c:axId val="0"/>
      </c:bar3DChart>
      <c:catAx>
        <c:axId val="164914688"/>
        <c:scaling>
          <c:orientation val="minMax"/>
        </c:scaling>
        <c:axPos val="b"/>
        <c:tickLblPos val="nextTo"/>
        <c:crossAx val="164916224"/>
        <c:crosses val="autoZero"/>
        <c:auto val="1"/>
        <c:lblAlgn val="ctr"/>
        <c:lblOffset val="100"/>
      </c:catAx>
      <c:valAx>
        <c:axId val="164916224"/>
        <c:scaling>
          <c:orientation val="minMax"/>
        </c:scaling>
        <c:axPos val="l"/>
        <c:numFmt formatCode="General" sourceLinked="1"/>
        <c:tickLblPos val="nextTo"/>
        <c:crossAx val="1649146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644490413274607"/>
          <c:y val="4.1233595800524936E-2"/>
          <c:w val="0.28378108456781886"/>
          <c:h val="0.27467566554181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5154670195565623"/>
          <c:y val="2.2557690599811442E-2"/>
          <c:w val="0.74017726649965665"/>
          <c:h val="0.6223713944297919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8.6408092662918021E-4"/>
                  <c:y val="2.6442000230073281E-17"/>
                </c:manualLayout>
              </c:layout>
              <c:showVal val="1"/>
            </c:dLbl>
            <c:dLbl>
              <c:idx val="1"/>
              <c:layout>
                <c:manualLayout>
                  <c:x val="-1.7089361319360583E-3"/>
                  <c:y val="1.7307690997297773E-2"/>
                </c:manualLayout>
              </c:layout>
              <c:showVal val="1"/>
            </c:dLbl>
            <c:dLbl>
              <c:idx val="2"/>
              <c:layout>
                <c:manualLayout>
                  <c:x val="-6.6055089549875304E-3"/>
                  <c:y val="5.7692303324325934E-2"/>
                </c:manualLayout>
              </c:layout>
              <c:showVal val="1"/>
            </c:dLbl>
            <c:dLbl>
              <c:idx val="3"/>
              <c:layout>
                <c:manualLayout>
                  <c:x val="2.1506949588215637E-3"/>
                  <c:y val="4.6153842659460646E-2"/>
                </c:manualLayout>
              </c:layout>
              <c:showVal val="1"/>
            </c:dLbl>
            <c:dLbl>
              <c:idx val="4"/>
              <c:layout>
                <c:manualLayout>
                  <c:x val="2.4233166279622916E-2"/>
                  <c:y val="-1.1538460664865217E-2"/>
                </c:manualLayout>
              </c:layout>
              <c:showVal val="1"/>
            </c:dLbl>
            <c:dLbl>
              <c:idx val="5"/>
              <c:layout>
                <c:manualLayout>
                  <c:x val="-1.7262748967580715E-2"/>
                  <c:y val="5.7692303324325934E-2"/>
                </c:manualLayout>
              </c:layout>
              <c:showVal val="1"/>
            </c:dLbl>
            <c:dLbl>
              <c:idx val="6"/>
              <c:layout>
                <c:manualLayout>
                  <c:x val="-1.5293492133786377E-2"/>
                  <c:y val="1.1538460664865217E-2"/>
                </c:manualLayout>
              </c:layout>
              <c:showVal val="1"/>
            </c:dLbl>
            <c:dLbl>
              <c:idx val="7"/>
              <c:layout>
                <c:manualLayout>
                  <c:x val="-2.918686254436368E-3"/>
                  <c:y val="2.3076921329730372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aseline="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платежи от унитарных предприятий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12747.7</c:v>
                </c:pt>
                <c:pt idx="1">
                  <c:v>1235.8</c:v>
                </c:pt>
                <c:pt idx="2">
                  <c:v>130.69999999999999</c:v>
                </c:pt>
                <c:pt idx="3">
                  <c:v>343.9</c:v>
                </c:pt>
                <c:pt idx="4">
                  <c:v>2644.2</c:v>
                </c:pt>
                <c:pt idx="5">
                  <c:v>928.5</c:v>
                </c:pt>
                <c:pt idx="6">
                  <c:v>4280.9000000000005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3.5024815655236213E-2"/>
                  <c:y val="-2.0192306163514081E-2"/>
                </c:manualLayout>
              </c:layout>
              <c:showVal val="1"/>
            </c:dLbl>
            <c:dLbl>
              <c:idx val="1"/>
              <c:layout>
                <c:manualLayout>
                  <c:x val="3.3537748782514268E-2"/>
                  <c:y val="-4.3269227493244439E-2"/>
                </c:manualLayout>
              </c:layout>
              <c:showVal val="1"/>
            </c:dLbl>
            <c:dLbl>
              <c:idx val="2"/>
              <c:layout>
                <c:manualLayout>
                  <c:x val="2.8521637802764011E-2"/>
                  <c:y val="-1.4423075831081445E-2"/>
                </c:manualLayout>
              </c:layout>
              <c:showVal val="1"/>
            </c:dLbl>
            <c:dLbl>
              <c:idx val="3"/>
              <c:layout>
                <c:manualLayout>
                  <c:x val="3.6868227005512045E-3"/>
                  <c:y val="-5.7692303324326536E-3"/>
                </c:manualLayout>
              </c:layout>
              <c:showVal val="1"/>
            </c:dLbl>
            <c:dLbl>
              <c:idx val="4"/>
              <c:layout>
                <c:manualLayout>
                  <c:x val="2.5807758903858259E-2"/>
                  <c:y val="-2.5961536495946666E-2"/>
                </c:manualLayout>
              </c:layout>
              <c:showVal val="1"/>
            </c:dLbl>
            <c:dLbl>
              <c:idx val="5"/>
              <c:layout>
                <c:manualLayout>
                  <c:x val="1.6590702152480308E-2"/>
                  <c:y val="0"/>
                </c:manualLayout>
              </c:layout>
              <c:showVal val="1"/>
            </c:dLbl>
            <c:dLbl>
              <c:idx val="6"/>
              <c:layout>
                <c:manualLayout>
                  <c:x val="3.5024815655236213E-2"/>
                  <c:y val="-4.0384612327028557E-2"/>
                </c:manualLayout>
              </c:layout>
              <c:showVal val="1"/>
            </c:dLbl>
            <c:dLbl>
              <c:idx val="7"/>
              <c:layout>
                <c:manualLayout>
                  <c:x val="2.1267505022624256E-2"/>
                  <c:y val="-2.8846151662162956E-3"/>
                </c:manualLayout>
              </c:layout>
              <c:showVal val="1"/>
            </c:dLbl>
            <c:spPr>
              <a:scene3d>
                <a:camera prst="orthographicFront"/>
                <a:lightRig rig="threePt" dir="t"/>
              </a:scene3d>
              <a:sp3d prstMaterial="plastic"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Лист1!$A$2:$A$9</c:f>
              <c:strCache>
                <c:ptCount val="8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негативное возд. на окруж. среду</c:v>
                </c:pt>
                <c:pt idx="3">
                  <c:v>доходы от оказания платных услуг</c:v>
                </c:pt>
                <c:pt idx="4">
                  <c:v>доходы от продажи мат и немат активов</c:v>
                </c:pt>
                <c:pt idx="5">
                  <c:v>штрафы</c:v>
                </c:pt>
                <c:pt idx="6">
                  <c:v>прочие неналоговые доходы</c:v>
                </c:pt>
                <c:pt idx="7">
                  <c:v>платежи от унитарных предприятий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21851.5</c:v>
                </c:pt>
                <c:pt idx="1">
                  <c:v>2017.1</c:v>
                </c:pt>
                <c:pt idx="2">
                  <c:v>122</c:v>
                </c:pt>
                <c:pt idx="3">
                  <c:v>2412.6</c:v>
                </c:pt>
                <c:pt idx="4">
                  <c:v>8595.2000000000007</c:v>
                </c:pt>
                <c:pt idx="5">
                  <c:v>880.9</c:v>
                </c:pt>
                <c:pt idx="6">
                  <c:v>1758.5</c:v>
                </c:pt>
                <c:pt idx="7">
                  <c:v>0</c:v>
                </c:pt>
              </c:numCache>
            </c:numRef>
          </c:val>
        </c:ser>
        <c:shape val="box"/>
        <c:axId val="164996224"/>
        <c:axId val="164997760"/>
        <c:axId val="0"/>
      </c:bar3DChart>
      <c:catAx>
        <c:axId val="164996224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64997760"/>
        <c:crosses val="autoZero"/>
        <c:auto val="1"/>
        <c:lblAlgn val="ctr"/>
        <c:lblOffset val="100"/>
      </c:catAx>
      <c:valAx>
        <c:axId val="1649977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649962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plotArea>
      <c:layout>
        <c:manualLayout>
          <c:layoutTarget val="inner"/>
          <c:xMode val="edge"/>
          <c:yMode val="edge"/>
          <c:x val="0.12292022792022894"/>
          <c:y val="5.5209973753280843E-2"/>
          <c:w val="0.75896437624784163"/>
          <c:h val="0.6369293884820276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2.849002849002849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 smtClean="0"/>
                      <a:t>48580</a:t>
                    </a:r>
                    <a:endParaRPr lang="en-US" sz="10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065527065527221E-2"/>
                  <c:y val="-3.3153101479942292E-2"/>
                </c:manualLayout>
              </c:layout>
              <c:showVal val="1"/>
            </c:dLbl>
            <c:dLbl>
              <c:idx val="2"/>
              <c:layout>
                <c:manualLayout>
                  <c:x val="-5.6981178634721895E-3"/>
                  <c:y val="-2.5210283055083858E-2"/>
                </c:manualLayout>
              </c:layout>
              <c:showVal val="1"/>
            </c:dLbl>
            <c:dLbl>
              <c:idx val="3"/>
              <c:layout>
                <c:manualLayout>
                  <c:x val="-1.4245014245014283E-2"/>
                  <c:y val="-1.5234339087791279E-2"/>
                </c:manualLayout>
              </c:layout>
              <c:showVal val="1"/>
            </c:dLbl>
            <c:dLbl>
              <c:idx val="4"/>
              <c:layout>
                <c:manualLayout>
                  <c:x val="-8.5470085470085496E-3"/>
                  <c:y val="-1.1538460664865496E-2"/>
                </c:manualLayout>
              </c:layout>
              <c:showVal val="1"/>
            </c:dLbl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48580</c:v>
                </c:pt>
                <c:pt idx="1">
                  <c:v>141586.9</c:v>
                </c:pt>
                <c:pt idx="2">
                  <c:v>109364.3</c:v>
                </c:pt>
                <c:pt idx="3">
                  <c:v>25552.1</c:v>
                </c:pt>
                <c:pt idx="4">
                  <c:v>1703.8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2.7065527065527249E-2"/>
                  <c:y val="6.6201995317975975E-3"/>
                </c:manualLayout>
              </c:layout>
              <c:showVal val="1"/>
            </c:dLbl>
            <c:dLbl>
              <c:idx val="1"/>
              <c:layout>
                <c:manualLayout>
                  <c:x val="2.27920227920228E-2"/>
                  <c:y val="-3.9183149882669799E-2"/>
                </c:manualLayout>
              </c:layout>
              <c:showVal val="1"/>
            </c:dLbl>
            <c:dLbl>
              <c:idx val="2"/>
              <c:layout>
                <c:manualLayout>
                  <c:x val="3.1339031339031341E-2"/>
                  <c:y val="-1.5544824475065805E-2"/>
                </c:manualLayout>
              </c:layout>
              <c:tx>
                <c:rich>
                  <a:bodyPr/>
                  <a:lstStyle/>
                  <a:p>
                    <a:r>
                      <a:rPr lang="ru-RU" sz="900" b="1" dirty="0" smtClean="0"/>
                      <a:t> 108818,8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7094017094017103E-2"/>
                  <c:y val="-1.7107277676548523E-2"/>
                </c:manualLayout>
              </c:layout>
              <c:showVal val="1"/>
            </c:dLbl>
            <c:dLbl>
              <c:idx val="4"/>
              <c:layout>
                <c:manualLayout>
                  <c:x val="1.8518518518518583E-2"/>
                  <c:y val="-2.8045029527559427E-3"/>
                </c:manualLayout>
              </c:layout>
              <c:showVal val="1"/>
            </c:dLbl>
            <c:dLbl>
              <c:idx val="5"/>
              <c:layout>
                <c:manualLayout>
                  <c:x val="1.7094017094017103E-2"/>
                  <c:y val="6.927103838582678E-2"/>
                </c:manualLayout>
              </c:layout>
              <c:showVal val="1"/>
            </c:dLbl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межбюд. трансф.</c:v>
                </c:pt>
                <c:pt idx="4">
                  <c:v>прочие безвоз. поступ.</c:v>
                </c:pt>
                <c:pt idx="5">
                  <c:v>возврат остатков межбюджетных трансфертов прошлых лет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48580</c:v>
                </c:pt>
                <c:pt idx="1">
                  <c:v>141558.3999999997</c:v>
                </c:pt>
                <c:pt idx="2">
                  <c:v>108818.8</c:v>
                </c:pt>
                <c:pt idx="3">
                  <c:v>24772.7</c:v>
                </c:pt>
                <c:pt idx="4">
                  <c:v>1703.8</c:v>
                </c:pt>
                <c:pt idx="5">
                  <c:v>-116.6</c:v>
                </c:pt>
              </c:numCache>
            </c:numRef>
          </c:val>
        </c:ser>
        <c:axId val="165273984"/>
        <c:axId val="165275520"/>
      </c:barChart>
      <c:catAx>
        <c:axId val="16527398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275520"/>
        <c:crosses val="autoZero"/>
        <c:auto val="1"/>
        <c:lblAlgn val="ctr"/>
        <c:lblOffset val="100"/>
      </c:catAx>
      <c:valAx>
        <c:axId val="16527552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527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71936200282664"/>
          <c:y val="6.3790600393700894E-2"/>
          <c:w val="0.36028063799718041"/>
          <c:h val="0.3283482489136782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0.90635</cdr:x>
      <cdr:y>0.80667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78269" y="5263813"/>
          <a:ext cx="927731" cy="12615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dirty="0"/>
        </a:p>
        <a:p xmlns:a="http://schemas.openxmlformats.org/drawingml/2006/main">
          <a:r>
            <a:rPr lang="ru-RU" sz="2000" b="1" dirty="0" smtClean="0">
              <a:solidFill>
                <a:srgbClr val="FF0000"/>
              </a:solidFill>
            </a:rPr>
            <a:t>7</a:t>
          </a:r>
          <a:endParaRPr lang="ru-RU" sz="2000" b="1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0.60331</cdr:x>
      <cdr:y>0.22735</cdr:y>
    </cdr:from>
    <cdr:to>
      <cdr:x>0.82455</cdr:x>
      <cdr:y>0.31966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194899" y="1126074"/>
          <a:ext cx="1905009" cy="4572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94536,0 тыс. руб.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0.84956</cdr:x>
      <cdr:y>0.29231</cdr:y>
    </cdr:from>
    <cdr:to>
      <cdr:x>0.97345</cdr:x>
      <cdr:y>0.50769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315200" y="1447800"/>
          <a:ext cx="1066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0.81008</cdr:x>
      <cdr:y>0.22735</cdr:y>
    </cdr:from>
    <cdr:to>
      <cdr:x>0.96052</cdr:x>
      <cdr:y>0.36581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975306" y="1126074"/>
          <a:ext cx="1295379" cy="685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/>
            <a:t>95962,6 тыс.руб.</a:t>
          </a:r>
          <a:endParaRPr lang="ru-RU" sz="14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0.83186</cdr:x>
      <cdr:y>0.79412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62800" y="3200399"/>
          <a:ext cx="1447800" cy="829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129158,6тыс. руб.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0.8146</cdr:x>
      <cdr:y>0.53535</cdr:y>
    </cdr:from>
    <cdr:to>
      <cdr:x>0.98631</cdr:x>
      <cdr:y>0.63029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014170" y="2157551"/>
          <a:ext cx="1478551" cy="382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300" b="1" dirty="0" smtClean="0"/>
            <a:t>92751,2 тыс. руб</a:t>
          </a:r>
          <a:r>
            <a:rPr lang="ru-RU" sz="1200" b="1" dirty="0" smtClean="0"/>
            <a:t>.</a:t>
          </a:r>
          <a:endParaRPr lang="ru-RU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0.80508</cdr:x>
      <cdr:y>0.60317</cdr:y>
    </cdr:from>
    <cdr:to>
      <cdr:x>0.89831</cdr:x>
      <cdr:y>0.77841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39000" y="2895600"/>
          <a:ext cx="838200" cy="841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0.68066</cdr:x>
      <cdr:y>0.20282</cdr:y>
    </cdr:from>
    <cdr:to>
      <cdr:x>0.81746</cdr:x>
      <cdr:y>0.25448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20180" y="973674"/>
          <a:ext cx="1230050" cy="247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29285 тыс. руб</a:t>
          </a:r>
          <a:r>
            <a:rPr lang="ru-RU" sz="1300" b="1" dirty="0" smtClean="0"/>
            <a:t>.</a:t>
          </a:r>
          <a:endParaRPr lang="ru-RU" sz="1300" b="1" dirty="0"/>
        </a:p>
      </cdr:txBody>
    </cdr:sp>
  </cdr:relSizeAnchor>
  <cdr:relSizeAnchor xmlns:cdr="http://schemas.openxmlformats.org/drawingml/2006/chartDrawing">
    <cdr:from>
      <cdr:x>0.83562</cdr:x>
      <cdr:y>0.20282</cdr:y>
    </cdr:from>
    <cdr:to>
      <cdr:x>0.97417</cdr:x>
      <cdr:y>0.26732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13542" y="973674"/>
          <a:ext cx="1245831" cy="3096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33262,1 тыс. руб.</a:t>
          </a:r>
          <a:endParaRPr lang="ru-RU" b="1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0.71795</cdr:x>
      <cdr:y>0.28125</cdr:y>
    </cdr:from>
    <cdr:to>
      <cdr:x>0.87179</cdr:x>
      <cdr:y>0.375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0" y="1371600"/>
          <a:ext cx="13716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0.67521</cdr:x>
      <cdr:y>0.28125</cdr:y>
    </cdr:from>
    <cdr:to>
      <cdr:x>0.82906</cdr:x>
      <cdr:y>0.40625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19800" y="1371600"/>
          <a:ext cx="1371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b="1" dirty="0" smtClean="0"/>
            <a:t>326787,1 </a:t>
          </a:r>
          <a:r>
            <a:rPr lang="ru-RU" sz="1100" b="1" dirty="0" smtClean="0"/>
            <a:t>тыс. руб.</a:t>
          </a:r>
          <a:endParaRPr lang="ru-RU" sz="1100" b="1" dirty="0"/>
        </a:p>
      </cdr:txBody>
    </cdr:sp>
  </cdr:relSizeAnchor>
  <cdr:relSizeAnchor xmlns:cdr="http://schemas.openxmlformats.org/drawingml/2006/chartDrawing">
    <cdr:from>
      <cdr:x>0.82906</cdr:x>
      <cdr:y>0.29688</cdr:y>
    </cdr:from>
    <cdr:to>
      <cdr:x>1</cdr:x>
      <cdr:y>0.39063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391400" y="1447800"/>
          <a:ext cx="1524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0.83761</cdr:x>
      <cdr:y>0.29688</cdr:y>
    </cdr:from>
    <cdr:to>
      <cdr:x>1</cdr:x>
      <cdr:y>0.35938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467600" y="1447800"/>
          <a:ext cx="1447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/>
            <a:t>325317,1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0.83621</cdr:x>
      <cdr:y>0.25962</cdr:y>
    </cdr:from>
    <cdr:to>
      <cdr:x>1</cdr:x>
      <cdr:y>0.50192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91400" y="1143000"/>
          <a:ext cx="1447800" cy="1066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330346,6 тыс. </a:t>
          </a:r>
          <a:r>
            <a:rPr lang="ru-RU" sz="1200" b="1" dirty="0" err="1" smtClean="0"/>
            <a:t>руб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0.89655</cdr:x>
      <cdr:y>0.60577</cdr:y>
    </cdr:from>
    <cdr:to>
      <cdr:x>1</cdr:x>
      <cdr:y>0.81346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77200" y="2667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0.85345</cdr:x>
      <cdr:y>0.57115</cdr:y>
    </cdr:from>
    <cdr:to>
      <cdr:x>1</cdr:x>
      <cdr:y>0.76154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43800" y="2514600"/>
          <a:ext cx="1295400" cy="838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 smtClean="0"/>
        </a:p>
        <a:p xmlns:a="http://schemas.openxmlformats.org/drawingml/2006/main">
          <a:r>
            <a:rPr lang="ru-RU" sz="1200" b="1" dirty="0" smtClean="0"/>
            <a:t>325317,1 тыс. руб</a:t>
          </a:r>
          <a:r>
            <a:rPr lang="ru-RU" sz="1100" dirty="0" smtClean="0"/>
            <a:t>.</a:t>
          </a:r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0.06481</cdr:x>
      <cdr:y>0.04147</cdr:y>
    </cdr:to>
    <cdr:sp macro="" textlink="">
      <cdr:nvSpPr>
        <cdr:cNvPr id="2" name="object 101"/>
        <cdr:cNvSpPr txBox="1"/>
      </cdr:nvSpPr>
      <cdr:spPr>
        <a:xfrm xmlns:a="http://schemas.openxmlformats.org/drawingml/2006/main">
          <a:off x="0" y="0"/>
          <a:ext cx="622139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wrap="square" lIns="0" tIns="0" rIns="0" bIns="0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entury Schoolbook"/>
            </a:defRPr>
          </a:lvl9pPr>
        </a:lstStyle>
        <a:p xmlns:a="http://schemas.openxmlformats.org/drawingml/2006/main">
          <a:pPr marL="12700">
            <a:lnSpc>
              <a:spcPct val="100000"/>
            </a:lnSpc>
          </a:pPr>
          <a:endParaRPr dirty="0">
            <a:latin typeface="Tahoma"/>
            <a:cs typeface="Tahom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4EAA6-7B1D-49ED-8BBF-FA2183DE8B24}" type="datetimeFigureOut">
              <a:rPr lang="ru-RU" smtClean="0"/>
              <a:pPr/>
              <a:t>пн 15.02.21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8B7EA-4A23-4259-84D6-AA5D7400B0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0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8B7EA-4A23-4259-84D6-AA5D7400B0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476500" y="3124200"/>
            <a:ext cx="66865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476500" y="5003322"/>
            <a:ext cx="66865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6923" y="1158222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441" y="4165667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8733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18768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802892" y="5788152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063750" y="4495800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436006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18161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>
                <a:latin typeface="Bookman Old Style"/>
                <a:cs typeface="Bookman Old Styl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80899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0" y="2895600"/>
            <a:ext cx="66865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476500" y="5010150"/>
            <a:ext cx="66865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8505444" y="1154557"/>
            <a:ext cx="2286000" cy="4127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819644" y="4162806"/>
            <a:ext cx="3657600" cy="4160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12750" y="0"/>
            <a:ext cx="6604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99364" y="0"/>
            <a:ext cx="113386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073150" y="0"/>
            <a:ext cx="197028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236430" y="0"/>
            <a:ext cx="24947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520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25288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87052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1557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320800" y="0"/>
            <a:ext cx="825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60400" y="3429000"/>
            <a:ext cx="14033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435096" y="4866752"/>
            <a:ext cx="694876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182003" y="5500632"/>
            <a:ext cx="14859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802892" y="5791200"/>
            <a:ext cx="29718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035627" y="4479888"/>
            <a:ext cx="39624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85610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452334" y="4928702"/>
            <a:ext cx="660400" cy="517524"/>
          </a:xfrm>
        </p:spPr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26102" y="1600200"/>
            <a:ext cx="39624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81724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5300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736306" y="2362200"/>
            <a:ext cx="39624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9530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705350" y="1569720"/>
            <a:ext cx="39624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915728" y="3181350"/>
            <a:ext cx="6309360" cy="4953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79970" y="274320"/>
            <a:ext cx="1654302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30200" y="274320"/>
            <a:ext cx="61087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892201" y="3181350"/>
            <a:ext cx="6309360" cy="4953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6865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29615" y="264795"/>
            <a:ext cx="1651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7691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708321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94932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0899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0899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8305800" y="1065849"/>
            <a:ext cx="2011680" cy="416052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7706052" y="3722000"/>
            <a:ext cx="3200400" cy="39624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25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7409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9575800" y="0"/>
            <a:ext cx="3302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6583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836152" y="5715000"/>
            <a:ext cx="59436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806434" y="5734050"/>
            <a:ext cx="6604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marL="109855">
              <a:lnSpc>
                <a:spcPct val="100000"/>
              </a:lnSpc>
            </a:pPr>
            <a:fld id="{81D60167-4931-47E6-BA6A-407CBD079E47}" type="slidenum">
              <a:rPr lang="ru-RU"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‹#›</a:t>
            </a:fld>
            <a:endParaRPr lang="ru-RU" sz="180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28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4.png"/><Relationship Id="rId2" Type="http://schemas.openxmlformats.org/officeDocument/2006/relationships/image" Target="../media/image6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Безымянный11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0584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27732" y="3738636"/>
            <a:ext cx="8388380" cy="1393362"/>
          </a:xfrm>
          <a:prstGeom prst="rect">
            <a:avLst/>
          </a:prstGeom>
          <a:ln>
            <a:noFill/>
          </a:ln>
          <a:effectLst>
            <a:outerShdw blurRad="127000" dist="50800" dir="5400000" algn="ctr" rotWithShape="0">
              <a:schemeClr val="accent3">
                <a:lumMod val="50000"/>
              </a:schemeClr>
            </a:outerShdw>
          </a:effectLst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БЮДЖЕТ ДЛЯ ГРАЖДАН</a:t>
            </a:r>
          </a:p>
        </p:txBody>
      </p:sp>
      <p:sp>
        <p:nvSpPr>
          <p:cNvPr id="18435" name="Подзаголовок 2"/>
          <p:cNvSpPr txBox="1">
            <a:spLocks/>
          </p:cNvSpPr>
          <p:nvPr/>
        </p:nvSpPr>
        <p:spPr bwMode="auto">
          <a:xfrm>
            <a:off x="308460" y="5131998"/>
            <a:ext cx="920604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700" algn="ctr">
              <a:lnSpc>
                <a:spcPct val="100000"/>
              </a:lnSpc>
            </a:pPr>
            <a:r>
              <a:rPr lang="ru-RU" sz="2800" dirty="0">
                <a:solidFill>
                  <a:srgbClr val="FF0000"/>
                </a:solidFill>
                <a:latin typeface="Calibri" pitchFamily="34" charset="0"/>
              </a:rPr>
              <a:t>    </a:t>
            </a:r>
            <a:r>
              <a:rPr lang="ru-RU" sz="2800" b="1" dirty="0" smtClean="0">
                <a:latin typeface="Bookman Old Style"/>
                <a:cs typeface="Bookman Old Style"/>
              </a:rPr>
              <a:t>по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отчету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об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исп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лне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н</a:t>
            </a:r>
            <a:r>
              <a:rPr lang="ru-RU" sz="2800" b="1" spc="-15" dirty="0" smtClean="0">
                <a:latin typeface="Bookman Old Style"/>
                <a:cs typeface="Bookman Old Style"/>
              </a:rPr>
              <a:t>и</a:t>
            </a:r>
            <a:r>
              <a:rPr lang="ru-RU" sz="2800" b="1" dirty="0" smtClean="0">
                <a:latin typeface="Bookman Old Style"/>
                <a:cs typeface="Bookman Old Style"/>
              </a:rPr>
              <a:t>и</a:t>
            </a:r>
            <a:r>
              <a:rPr lang="ru-RU" sz="2800" b="1" spc="-55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бюд</a:t>
            </a:r>
            <a:r>
              <a:rPr lang="ru-RU" sz="2800" b="1" spc="-10" dirty="0" smtClean="0">
                <a:latin typeface="Bookman Old Style"/>
                <a:cs typeface="Bookman Old Style"/>
              </a:rPr>
              <a:t>ж</a:t>
            </a:r>
            <a:r>
              <a:rPr lang="ru-RU" sz="2800" b="1" dirty="0" smtClean="0">
                <a:latin typeface="Bookman Old Style"/>
                <a:cs typeface="Bookman Old Style"/>
              </a:rPr>
              <a:t>ета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Нижнедевицкого муниципального района Воронежской области</a:t>
            </a:r>
            <a:r>
              <a:rPr lang="ru-RU" sz="2800" b="1" spc="-3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за</a:t>
            </a:r>
            <a:r>
              <a:rPr lang="ru-RU" sz="2800" b="1" spc="-20" dirty="0" smtClean="0">
                <a:latin typeface="Bookman Old Style"/>
                <a:cs typeface="Bookman Old Style"/>
              </a:rPr>
              <a:t> </a:t>
            </a:r>
            <a:r>
              <a:rPr lang="ru-RU" sz="2800" b="1" dirty="0" smtClean="0">
                <a:latin typeface="Bookman Old Style"/>
                <a:cs typeface="Bookman Old Style"/>
              </a:rPr>
              <a:t>2</a:t>
            </a:r>
            <a:r>
              <a:rPr lang="ru-RU" sz="2800" b="1" spc="-10" dirty="0" smtClean="0">
                <a:latin typeface="Bookman Old Style"/>
                <a:cs typeface="Bookman Old Style"/>
              </a:rPr>
              <a:t>020</a:t>
            </a:r>
            <a:r>
              <a:rPr lang="ru-RU" sz="2800" b="1" dirty="0" smtClean="0">
                <a:latin typeface="Bookman Old Style"/>
                <a:cs typeface="Bookman Old Style"/>
              </a:rPr>
              <a:t>г</a:t>
            </a:r>
            <a:r>
              <a:rPr lang="ru-RU" sz="2800" b="1" spc="5" dirty="0" smtClean="0">
                <a:latin typeface="Bookman Old Style"/>
                <a:cs typeface="Bookman Old Style"/>
              </a:rPr>
              <a:t>о</a:t>
            </a:r>
            <a:r>
              <a:rPr lang="ru-RU" sz="2800" b="1" dirty="0" smtClean="0">
                <a:latin typeface="Bookman Old Style"/>
                <a:cs typeface="Bookman Old Style"/>
              </a:rPr>
              <a:t>д</a:t>
            </a:r>
            <a:endParaRPr lang="ru-RU" sz="2800" dirty="0" smtClean="0">
              <a:latin typeface="Bookman Old Style"/>
              <a:cs typeface="Bookman Old Style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sz="28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налоговых поступлений в бюджет муниципального района за 2019 – 2020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385869" y="1493775"/>
          <a:ext cx="8610600" cy="4030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10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6888225" y="1338957"/>
            <a:ext cx="165268" cy="1651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8624" y="1337949"/>
            <a:ext cx="1717039" cy="1275715"/>
          </a:xfrm>
          <a:custGeom>
            <a:avLst/>
            <a:gdLst/>
            <a:ahLst/>
            <a:cxnLst/>
            <a:rect l="l" t="t" r="r" b="b"/>
            <a:pathLst>
              <a:path w="1717040" h="1275714">
                <a:moveTo>
                  <a:pt x="0" y="1275473"/>
                </a:moveTo>
                <a:lnTo>
                  <a:pt x="1716953" y="1275473"/>
                </a:lnTo>
                <a:lnTo>
                  <a:pt x="1716953" y="0"/>
                </a:lnTo>
                <a:lnTo>
                  <a:pt x="0" y="0"/>
                </a:lnTo>
                <a:lnTo>
                  <a:pt x="0" y="12754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49518" y="5054257"/>
            <a:ext cx="1451341" cy="798318"/>
          </a:xfrm>
          <a:custGeom>
            <a:avLst/>
            <a:gdLst/>
            <a:ahLst/>
            <a:cxnLst/>
            <a:rect l="l" t="t" r="r" b="b"/>
            <a:pathLst>
              <a:path w="1597659" h="862964">
                <a:moveTo>
                  <a:pt x="0" y="862550"/>
                </a:moveTo>
                <a:lnTo>
                  <a:pt x="1597593" y="862550"/>
                </a:lnTo>
                <a:lnTo>
                  <a:pt x="1597593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88546" y="5441634"/>
            <a:ext cx="2420038" cy="215444"/>
          </a:xfrm>
          <a:custGeom>
            <a:avLst/>
            <a:gdLst/>
            <a:ahLst/>
            <a:cxnLst/>
            <a:rect l="l" t="t" r="r" b="b"/>
            <a:pathLst>
              <a:path w="1726564" h="862965">
                <a:moveTo>
                  <a:pt x="0" y="862550"/>
                </a:moveTo>
                <a:lnTo>
                  <a:pt x="1726135" y="862550"/>
                </a:lnTo>
                <a:lnTo>
                  <a:pt x="1726135" y="0"/>
                </a:lnTo>
                <a:lnTo>
                  <a:pt x="0" y="0"/>
                </a:lnTo>
                <a:lnTo>
                  <a:pt x="0" y="8625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99900"/>
              </a:lnSpc>
            </a:pPr>
            <a:endParaRPr lang="ru-RU" sz="1400" dirty="0"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1625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625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 rot="10800000" flipV="1">
            <a:off x="838788" y="26482"/>
            <a:ext cx="8062071" cy="571182"/>
          </a:xfrm>
          <a:prstGeom prst="rect">
            <a:avLst/>
          </a:prstGeom>
        </p:spPr>
        <p:txBody>
          <a:bodyPr vert="horz" wrap="square" lIns="0" tIns="260858" rIns="0" bIns="0" rtlCol="0">
            <a:spAutoFit/>
          </a:bodyPr>
          <a:lstStyle/>
          <a:p>
            <a:pPr marL="875665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Структу</a:t>
            </a:r>
            <a:r>
              <a:rPr sz="2000" b="1" spc="-10" dirty="0">
                <a:solidFill>
                  <a:srgbClr val="0070C0"/>
                </a:solidFill>
              </a:rPr>
              <a:t>р</a:t>
            </a:r>
            <a:r>
              <a:rPr sz="2000" b="1" dirty="0">
                <a:solidFill>
                  <a:srgbClr val="0070C0"/>
                </a:solidFill>
              </a:rPr>
              <a:t>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неналого</a:t>
            </a:r>
            <a:r>
              <a:rPr sz="2000" b="1" spc="-10" dirty="0">
                <a:solidFill>
                  <a:srgbClr val="0070C0"/>
                </a:solidFill>
              </a:rPr>
              <a:t>в</a:t>
            </a:r>
            <a:r>
              <a:rPr sz="2000" b="1" dirty="0">
                <a:solidFill>
                  <a:srgbClr val="0070C0"/>
                </a:solidFill>
              </a:rPr>
              <a:t>ых</a:t>
            </a:r>
            <a:r>
              <a:rPr sz="2000" b="1" spc="-5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д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ов</a:t>
            </a:r>
            <a:r>
              <a:rPr sz="2000" b="1" spc="-2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 </a:t>
            </a:r>
            <a:r>
              <a:rPr sz="2000" b="1" spc="-10" dirty="0" smtClean="0">
                <a:solidFill>
                  <a:srgbClr val="0070C0"/>
                </a:solidFill>
              </a:rPr>
              <a:t>2</a:t>
            </a:r>
            <a:r>
              <a:rPr sz="2000" b="1" dirty="0" smtClean="0">
                <a:solidFill>
                  <a:srgbClr val="0070C0"/>
                </a:solidFill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</a:rPr>
              <a:t>20</a:t>
            </a:r>
            <a:r>
              <a:rPr sz="2000" b="1" dirty="0" smtClean="0">
                <a:solidFill>
                  <a:srgbClr val="0070C0"/>
                </a:solidFill>
              </a:rPr>
              <a:t> </a:t>
            </a:r>
            <a:r>
              <a:rPr sz="2000" b="1" spc="5" dirty="0">
                <a:solidFill>
                  <a:srgbClr val="0070C0"/>
                </a:solidFill>
              </a:rPr>
              <a:t>г</a:t>
            </a:r>
            <a:r>
              <a:rPr sz="2000" b="1" dirty="0">
                <a:solidFill>
                  <a:srgbClr val="0070C0"/>
                </a:solidFill>
              </a:rPr>
              <a:t>о</a:t>
            </a:r>
            <a:r>
              <a:rPr sz="2000" b="1" spc="-10" dirty="0">
                <a:solidFill>
                  <a:srgbClr val="0070C0"/>
                </a:solidFill>
              </a:rPr>
              <a:t>д</a:t>
            </a:r>
            <a:r>
              <a:rPr sz="2000" b="1" dirty="0">
                <a:solidFill>
                  <a:srgbClr val="0070C0"/>
                </a:solidFill>
              </a:rPr>
              <a:t>у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11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84859" y="825372"/>
            <a:ext cx="681614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sz="1600" b="1" spc="-2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sz="1600" b="1" spc="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не</a:t>
            </a:r>
            <a:r>
              <a:rPr sz="1600" b="1" spc="-25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алоговых</a:t>
            </a:r>
            <a:r>
              <a:rPr sz="1600" b="1" spc="5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b="1" spc="-15" dirty="0" err="1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sz="1600" b="1" spc="-10" dirty="0" err="1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sz="1600" b="1" spc="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800" b="1" spc="-10" dirty="0" smtClean="0">
                <a:solidFill>
                  <a:srgbClr val="C00000"/>
                </a:solidFill>
                <a:latin typeface="Tahoma"/>
                <a:cs typeface="Tahoma"/>
              </a:rPr>
              <a:t>33262,1 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тыс.р</a:t>
            </a:r>
            <a:r>
              <a:rPr sz="18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 err="1" smtClean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3" name="Диаграмма 32"/>
          <p:cNvGraphicFramePr/>
          <p:nvPr/>
        </p:nvGraphicFramePr>
        <p:xfrm flipH="1">
          <a:off x="1360496" y="1416366"/>
          <a:ext cx="6921091" cy="4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08460" y="1261548"/>
          <a:ext cx="8824626" cy="4446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3810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Пост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л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4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неналог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ы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b="1" spc="-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плате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ей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lang="ru-RU" b="1" spc="-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020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381000" y="13716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8956" y="5798831"/>
            <a:ext cx="52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12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5800" y="533401"/>
          <a:ext cx="8382000" cy="990599"/>
        </p:xfrm>
        <a:graphic>
          <a:graphicData uri="http://schemas.openxmlformats.org/drawingml/2006/table">
            <a:tbl>
              <a:tblPr/>
              <a:tblGrid>
                <a:gridCol w="8382000"/>
              </a:tblGrid>
              <a:tr h="990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0" baseline="0" dirty="0" smtClean="0">
                          <a:solidFill>
                            <a:srgbClr val="0070C0"/>
                          </a:solidFill>
                          <a:latin typeface="Bookman Old Style" pitchFamily="18" charset="0"/>
                          <a:ea typeface="Calibri"/>
                          <a:cs typeface="Times New Roman"/>
                        </a:rPr>
                        <a:t>Динамика неналоговых поступлений в бюджет муниципального района за 2019 – 2020 годы</a:t>
                      </a:r>
                      <a:endParaRPr lang="ru-RU" sz="2000" b="1" i="0" baseline="0" dirty="0">
                        <a:solidFill>
                          <a:srgbClr val="0070C0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46188" marR="461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900858" y="5828679"/>
            <a:ext cx="5418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13</a:t>
            </a:fld>
            <a:endParaRPr lang="ru-RU" dirty="0"/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856640" y="1648593"/>
          <a:ext cx="688940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7775" y="2500092"/>
            <a:ext cx="4838797" cy="2343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880824" y="3134076"/>
            <a:ext cx="1456055" cy="1071880"/>
          </a:xfrm>
          <a:custGeom>
            <a:avLst/>
            <a:gdLst/>
            <a:ahLst/>
            <a:cxnLst/>
            <a:rect l="l" t="t" r="r" b="b"/>
            <a:pathLst>
              <a:path w="1456054" h="1071879">
                <a:moveTo>
                  <a:pt x="1455998" y="1071731"/>
                </a:moveTo>
                <a:lnTo>
                  <a:pt x="52078" y="0"/>
                </a:lnTo>
                <a:lnTo>
                  <a:pt x="0" y="0"/>
                </a:lnTo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33662" y="1748666"/>
            <a:ext cx="2058035" cy="836930"/>
          </a:xfrm>
          <a:custGeom>
            <a:avLst/>
            <a:gdLst/>
            <a:ahLst/>
            <a:cxnLst/>
            <a:rect l="l" t="t" r="r" b="b"/>
            <a:pathLst>
              <a:path w="2058035" h="836930">
                <a:moveTo>
                  <a:pt x="2057578" y="836473"/>
                </a:moveTo>
                <a:lnTo>
                  <a:pt x="52311" y="0"/>
                </a:lnTo>
                <a:lnTo>
                  <a:pt x="0" y="0"/>
                </a:lnTo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41154" y="4362647"/>
            <a:ext cx="392430" cy="723265"/>
          </a:xfrm>
          <a:custGeom>
            <a:avLst/>
            <a:gdLst/>
            <a:ahLst/>
            <a:cxnLst/>
            <a:rect l="l" t="t" r="r" b="b"/>
            <a:pathLst>
              <a:path w="392429" h="723264">
                <a:moveTo>
                  <a:pt x="0" y="0"/>
                </a:moveTo>
                <a:lnTo>
                  <a:pt x="340256" y="723201"/>
                </a:lnTo>
                <a:lnTo>
                  <a:pt x="392334" y="723201"/>
                </a:lnTo>
              </a:path>
            </a:pathLst>
          </a:custGeom>
          <a:ln w="8726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25588" y="4414926"/>
            <a:ext cx="0" cy="723265"/>
          </a:xfrm>
          <a:custGeom>
            <a:avLst/>
            <a:gdLst/>
            <a:ahLst/>
            <a:cxnLst/>
            <a:rect l="l" t="t" r="r" b="b"/>
            <a:pathLst>
              <a:path h="723264">
                <a:moveTo>
                  <a:pt x="0" y="0"/>
                </a:moveTo>
                <a:lnTo>
                  <a:pt x="0" y="723201"/>
                </a:lnTo>
                <a:lnTo>
                  <a:pt x="0" y="723201"/>
                </a:lnTo>
              </a:path>
            </a:pathLst>
          </a:custGeom>
          <a:ln w="8727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47003" y="4449779"/>
            <a:ext cx="1578610" cy="1246505"/>
          </a:xfrm>
          <a:custGeom>
            <a:avLst/>
            <a:gdLst/>
            <a:ahLst/>
            <a:cxnLst/>
            <a:rect l="l" t="t" r="r" b="b"/>
            <a:pathLst>
              <a:path w="1578610" h="1246504">
                <a:moveTo>
                  <a:pt x="1578058" y="0"/>
                </a:moveTo>
                <a:lnTo>
                  <a:pt x="52195" y="1245939"/>
                </a:lnTo>
                <a:lnTo>
                  <a:pt x="0" y="1245939"/>
                </a:lnTo>
              </a:path>
            </a:pathLst>
          </a:custGeom>
          <a:ln w="87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20847" y="4301654"/>
            <a:ext cx="1464945" cy="52705"/>
          </a:xfrm>
          <a:custGeom>
            <a:avLst/>
            <a:gdLst/>
            <a:ahLst/>
            <a:cxnLst/>
            <a:rect l="l" t="t" r="r" b="b"/>
            <a:pathLst>
              <a:path w="1464945" h="52704">
                <a:moveTo>
                  <a:pt x="1464717" y="52279"/>
                </a:moveTo>
                <a:lnTo>
                  <a:pt x="51962" y="0"/>
                </a:lnTo>
                <a:lnTo>
                  <a:pt x="0" y="0"/>
                </a:lnTo>
              </a:path>
            </a:pathLst>
          </a:custGeom>
          <a:ln w="8721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4504" y="2903116"/>
            <a:ext cx="156933" cy="156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5797" y="2872678"/>
            <a:ext cx="1395095" cy="276999"/>
          </a:xfrm>
          <a:custGeom>
            <a:avLst/>
            <a:gdLst/>
            <a:ahLst/>
            <a:cxnLst/>
            <a:rect l="l" t="t" r="r" b="b"/>
            <a:pathLst>
              <a:path w="1395095" h="627379">
                <a:moveTo>
                  <a:pt x="0" y="627355"/>
                </a:moveTo>
                <a:lnTo>
                  <a:pt x="1394968" y="627355"/>
                </a:lnTo>
                <a:lnTo>
                  <a:pt x="1394968" y="0"/>
                </a:lnTo>
                <a:lnTo>
                  <a:pt x="0" y="0"/>
                </a:lnTo>
                <a:lnTo>
                  <a:pt x="0" y="6273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200" y="2209800"/>
            <a:ext cx="1735200" cy="1260000"/>
          </a:xfrm>
          <a:custGeom>
            <a:avLst/>
            <a:gdLst/>
            <a:ahLst/>
            <a:cxnLst/>
            <a:rect l="l" t="t" r="r" b="b"/>
            <a:pathLst>
              <a:path w="1395095" h="627379">
                <a:moveTo>
                  <a:pt x="0" y="627355"/>
                </a:moveTo>
                <a:lnTo>
                  <a:pt x="1394968" y="627355"/>
                </a:lnTo>
                <a:lnTo>
                  <a:pt x="1394968" y="0"/>
                </a:lnTo>
                <a:lnTo>
                  <a:pt x="0" y="0"/>
                </a:lnTo>
                <a:lnTo>
                  <a:pt x="0" y="627355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7200" y="2286000"/>
            <a:ext cx="167640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5"/>
              </a:lnSpc>
            </a:pPr>
            <a:r>
              <a:rPr lang="ru-RU" sz="1300" b="1" spc="-25" dirty="0" smtClean="0">
                <a:latin typeface="Tahoma"/>
                <a:cs typeface="Tahoma"/>
              </a:rPr>
              <a:t>дотации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r>
              <a:rPr lang="ru-RU" sz="1300" b="1" spc="-10" dirty="0" smtClean="0">
                <a:latin typeface="Tahoma"/>
                <a:cs typeface="Tahoma"/>
              </a:rPr>
              <a:t>48580  тыс. руб.</a:t>
            </a:r>
          </a:p>
          <a:p>
            <a:pPr marR="5715"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14,9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4504" y="1517707"/>
            <a:ext cx="156933" cy="148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5797" y="1487269"/>
            <a:ext cx="1647825" cy="619125"/>
          </a:xfrm>
          <a:custGeom>
            <a:avLst/>
            <a:gdLst/>
            <a:ahLst/>
            <a:cxnLst/>
            <a:rect l="l" t="t" r="r" b="b"/>
            <a:pathLst>
              <a:path w="1647825" h="619125">
                <a:moveTo>
                  <a:pt x="0" y="618641"/>
                </a:moveTo>
                <a:lnTo>
                  <a:pt x="1647806" y="618641"/>
                </a:lnTo>
                <a:lnTo>
                  <a:pt x="1647806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5797" y="1487269"/>
            <a:ext cx="1647825" cy="619125"/>
          </a:xfrm>
          <a:custGeom>
            <a:avLst/>
            <a:gdLst/>
            <a:ahLst/>
            <a:cxnLst/>
            <a:rect l="l" t="t" r="r" b="b"/>
            <a:pathLst>
              <a:path w="1647825" h="619125">
                <a:moveTo>
                  <a:pt x="0" y="618641"/>
                </a:moveTo>
                <a:lnTo>
                  <a:pt x="1647806" y="618641"/>
                </a:lnTo>
                <a:lnTo>
                  <a:pt x="1647806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1287" y="1501662"/>
            <a:ext cx="1611630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" algn="ctr">
              <a:lnSpc>
                <a:spcPts val="1535"/>
              </a:lnSpc>
            </a:pPr>
            <a:r>
              <a:rPr sz="1300" b="1" dirty="0" err="1" smtClean="0">
                <a:latin typeface="Tahoma"/>
                <a:cs typeface="Tahoma"/>
              </a:rPr>
              <a:t>суб</a:t>
            </a:r>
            <a:r>
              <a:rPr lang="ru-RU" sz="1300" b="1" spc="25" dirty="0" err="1" smtClean="0">
                <a:latin typeface="Tahoma"/>
                <a:cs typeface="Tahoma"/>
              </a:rPr>
              <a:t>венции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r>
              <a:rPr lang="ru-RU" sz="1300" b="1" dirty="0" smtClean="0">
                <a:latin typeface="Tahoma"/>
                <a:cs typeface="Tahoma"/>
              </a:rPr>
              <a:t>141558,4 </a:t>
            </a:r>
            <a:r>
              <a:rPr sz="1300" b="1" dirty="0" err="1" smtClean="0">
                <a:latin typeface="Tahoma"/>
                <a:cs typeface="Tahoma"/>
              </a:rPr>
              <a:t>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с.руб</a:t>
            </a:r>
            <a:r>
              <a:rPr sz="1300" b="1" dirty="0"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marR="2540"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43,5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081383" y="4854888"/>
            <a:ext cx="148215" cy="1481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0" y="4495800"/>
            <a:ext cx="1499870" cy="619125"/>
          </a:xfrm>
          <a:custGeom>
            <a:avLst/>
            <a:gdLst/>
            <a:ahLst/>
            <a:cxnLst/>
            <a:rect l="l" t="t" r="r" b="b"/>
            <a:pathLst>
              <a:path w="1499870" h="619125">
                <a:moveTo>
                  <a:pt x="0" y="618641"/>
                </a:moveTo>
                <a:lnTo>
                  <a:pt x="1499591" y="618641"/>
                </a:lnTo>
                <a:lnTo>
                  <a:pt x="1499591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1383" y="4953000"/>
            <a:ext cx="1657487" cy="803766"/>
          </a:xfrm>
          <a:custGeom>
            <a:avLst/>
            <a:gdLst/>
            <a:ahLst/>
            <a:cxnLst/>
            <a:rect l="l" t="t" r="r" b="b"/>
            <a:pathLst>
              <a:path w="1499870" h="619125">
                <a:moveTo>
                  <a:pt x="0" y="618641"/>
                </a:moveTo>
                <a:lnTo>
                  <a:pt x="1499591" y="618641"/>
                </a:lnTo>
                <a:lnTo>
                  <a:pt x="1499591" y="0"/>
                </a:lnTo>
                <a:lnTo>
                  <a:pt x="0" y="0"/>
                </a:lnTo>
                <a:lnTo>
                  <a:pt x="0" y="618641"/>
                </a:lnTo>
                <a:close/>
              </a:path>
            </a:pathLst>
          </a:custGeom>
          <a:ln w="8722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273046" y="5003013"/>
            <a:ext cx="131342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88290" algn="ctr">
              <a:lnSpc>
                <a:spcPts val="1510"/>
              </a:lnSpc>
            </a:pPr>
            <a:r>
              <a:rPr sz="1300" b="1" dirty="0" err="1" smtClean="0">
                <a:latin typeface="Tahoma"/>
                <a:cs typeface="Tahoma"/>
              </a:rPr>
              <a:t>суб</a:t>
            </a:r>
            <a:r>
              <a:rPr lang="ru-RU" sz="1300" b="1" dirty="0" err="1" smtClean="0">
                <a:latin typeface="Tahoma"/>
                <a:cs typeface="Tahoma"/>
              </a:rPr>
              <a:t>сидии</a:t>
            </a:r>
            <a:r>
              <a:rPr sz="1300" b="1" dirty="0" smtClean="0">
                <a:latin typeface="Tahoma"/>
                <a:cs typeface="Tahoma"/>
              </a:rPr>
              <a:t>; </a:t>
            </a:r>
            <a:r>
              <a:rPr lang="ru-RU" sz="1300" b="1" dirty="0" smtClean="0">
                <a:latin typeface="Tahoma"/>
                <a:cs typeface="Tahoma"/>
              </a:rPr>
              <a:t>   108818,8 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</a:t>
            </a:r>
            <a:r>
              <a:rPr sz="1300" b="1" spc="5" dirty="0" err="1" smtClean="0">
                <a:latin typeface="Tahoma"/>
                <a:cs typeface="Tahoma"/>
              </a:rPr>
              <a:t>б</a:t>
            </a:r>
            <a:r>
              <a:rPr sz="1300" b="1" dirty="0" smtClean="0">
                <a:latin typeface="Tahoma"/>
                <a:cs typeface="Tahoma"/>
              </a:rPr>
              <a:t>.</a:t>
            </a:r>
            <a:endParaRPr lang="ru-RU" sz="1300" b="1" dirty="0" smtClean="0">
              <a:latin typeface="Tahoma"/>
              <a:cs typeface="Tahoma"/>
            </a:endParaRPr>
          </a:p>
          <a:p>
            <a:pPr marL="12700" marR="6350" indent="288290">
              <a:lnSpc>
                <a:spcPts val="1510"/>
              </a:lnSpc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33,5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32932" y="5168566"/>
            <a:ext cx="156933" cy="1481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03001" y="5138069"/>
            <a:ext cx="1456055" cy="1010919"/>
          </a:xfrm>
          <a:custGeom>
            <a:avLst/>
            <a:gdLst/>
            <a:ahLst/>
            <a:cxnLst/>
            <a:rect l="l" t="t" r="r" b="b"/>
            <a:pathLst>
              <a:path w="1456054" h="1010920">
                <a:moveTo>
                  <a:pt x="0" y="1010738"/>
                </a:moveTo>
                <a:lnTo>
                  <a:pt x="1455998" y="1010738"/>
                </a:lnTo>
                <a:lnTo>
                  <a:pt x="1455998" y="0"/>
                </a:lnTo>
                <a:lnTo>
                  <a:pt x="0" y="0"/>
                </a:lnTo>
                <a:lnTo>
                  <a:pt x="0" y="10107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0000" y="5105400"/>
            <a:ext cx="1456055" cy="1010919"/>
          </a:xfrm>
          <a:custGeom>
            <a:avLst/>
            <a:gdLst/>
            <a:ahLst/>
            <a:cxnLst/>
            <a:rect l="l" t="t" r="r" b="b"/>
            <a:pathLst>
              <a:path w="1456054" h="1010920">
                <a:moveTo>
                  <a:pt x="0" y="1010738"/>
                </a:moveTo>
                <a:lnTo>
                  <a:pt x="1455998" y="1010738"/>
                </a:lnTo>
                <a:lnTo>
                  <a:pt x="1455998" y="0"/>
                </a:lnTo>
                <a:lnTo>
                  <a:pt x="0" y="0"/>
                </a:lnTo>
                <a:lnTo>
                  <a:pt x="0" y="1010738"/>
                </a:lnTo>
                <a:close/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657600" y="5105400"/>
            <a:ext cx="1828800" cy="9866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9300"/>
              </a:lnSpc>
            </a:pPr>
            <a:r>
              <a:rPr lang="ru-RU" sz="1300" b="1" spc="-30" dirty="0" smtClean="0">
                <a:latin typeface="Tahoma"/>
                <a:cs typeface="Tahoma"/>
              </a:rPr>
              <a:t>Прочие безвозмездные поступления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6350" algn="ctr">
              <a:lnSpc>
                <a:spcPts val="1515"/>
              </a:lnSpc>
            </a:pPr>
            <a:r>
              <a:rPr lang="ru-RU" sz="1300" b="1" spc="-50" dirty="0" smtClean="0">
                <a:latin typeface="Tahoma"/>
                <a:cs typeface="Tahoma"/>
              </a:rPr>
              <a:t>1703,8</a:t>
            </a:r>
            <a:r>
              <a:rPr sz="1300" b="1" spc="-50" dirty="0" smtClean="0">
                <a:latin typeface="Tahoma"/>
                <a:cs typeface="Tahoma"/>
              </a:rPr>
              <a:t> </a:t>
            </a:r>
            <a:r>
              <a:rPr sz="1300" b="1" spc="5" dirty="0">
                <a:latin typeface="Tahoma"/>
                <a:cs typeface="Tahoma"/>
              </a:rPr>
              <a:t>т</a:t>
            </a:r>
            <a:r>
              <a:rPr sz="1300" b="1" spc="-10" dirty="0">
                <a:latin typeface="Tahoma"/>
                <a:cs typeface="Tahoma"/>
              </a:rPr>
              <a:t>ы</a:t>
            </a:r>
            <a:r>
              <a:rPr sz="1300" b="1" dirty="0">
                <a:latin typeface="Tahoma"/>
                <a:cs typeface="Tahoma"/>
              </a:rPr>
              <a:t>с.ру</a:t>
            </a:r>
            <a:r>
              <a:rPr sz="1300" b="1" spc="5" dirty="0">
                <a:latin typeface="Tahoma"/>
                <a:cs typeface="Tahoma"/>
              </a:rPr>
              <a:t>б</a:t>
            </a:r>
            <a:r>
              <a:rPr sz="1300" b="1" dirty="0"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sz="1300" b="1" spc="20" dirty="0" smtClean="0">
                <a:latin typeface="Tahoma"/>
                <a:cs typeface="Tahoma"/>
              </a:rPr>
              <a:t>(</a:t>
            </a:r>
            <a:r>
              <a:rPr lang="ru-RU" sz="1300" b="1" spc="20" dirty="0" smtClean="0">
                <a:latin typeface="Tahoma"/>
                <a:cs typeface="Tahoma"/>
              </a:rPr>
              <a:t>0,5</a:t>
            </a:r>
            <a:r>
              <a:rPr sz="1300" b="1" spc="10" dirty="0" smtClean="0">
                <a:latin typeface="Tahoma"/>
                <a:cs typeface="Tahoma"/>
              </a:rPr>
              <a:t>%</a:t>
            </a:r>
            <a:r>
              <a:rPr sz="1300" b="1" dirty="0" smtClean="0">
                <a:latin typeface="Tahoma"/>
                <a:cs typeface="Tahoma"/>
              </a:rPr>
              <a:t>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3222" y="5168566"/>
            <a:ext cx="148215" cy="156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4515" y="5138069"/>
            <a:ext cx="1752600" cy="1211580"/>
          </a:xfrm>
          <a:custGeom>
            <a:avLst/>
            <a:gdLst/>
            <a:ahLst/>
            <a:cxnLst/>
            <a:rect l="l" t="t" r="r" b="b"/>
            <a:pathLst>
              <a:path w="1752600" h="1211579">
                <a:moveTo>
                  <a:pt x="0" y="1211144"/>
                </a:moveTo>
                <a:lnTo>
                  <a:pt x="1752429" y="1211144"/>
                </a:lnTo>
                <a:lnTo>
                  <a:pt x="1752429" y="0"/>
                </a:lnTo>
                <a:lnTo>
                  <a:pt x="0" y="0"/>
                </a:lnTo>
                <a:lnTo>
                  <a:pt x="0" y="12111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4515" y="5138069"/>
            <a:ext cx="1752600" cy="1211580"/>
          </a:xfrm>
          <a:custGeom>
            <a:avLst/>
            <a:gdLst/>
            <a:ahLst/>
            <a:cxnLst/>
            <a:rect l="l" t="t" r="r" b="b"/>
            <a:pathLst>
              <a:path w="1752600" h="1211579">
                <a:moveTo>
                  <a:pt x="0" y="1211144"/>
                </a:moveTo>
                <a:lnTo>
                  <a:pt x="1752429" y="1211144"/>
                </a:lnTo>
                <a:lnTo>
                  <a:pt x="1752429" y="0"/>
                </a:lnTo>
                <a:lnTo>
                  <a:pt x="0" y="0"/>
                </a:lnTo>
                <a:lnTo>
                  <a:pt x="0" y="1211144"/>
                </a:lnTo>
                <a:close/>
              </a:path>
            </a:pathLst>
          </a:custGeom>
          <a:ln w="8723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00124" y="5168272"/>
            <a:ext cx="1729739" cy="1176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270" algn="ctr">
              <a:lnSpc>
                <a:spcPct val="98500"/>
              </a:lnSpc>
            </a:pPr>
            <a:r>
              <a:rPr lang="ru-RU" sz="1300" b="1" dirty="0" smtClean="0">
                <a:latin typeface="Tahoma"/>
                <a:cs typeface="Tahoma"/>
              </a:rPr>
              <a:t>В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з</a:t>
            </a:r>
            <a:r>
              <a:rPr lang="ru-RU" sz="1300" b="1" spc="25" dirty="0" smtClean="0">
                <a:latin typeface="Tahoma"/>
                <a:cs typeface="Tahoma"/>
              </a:rPr>
              <a:t>в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105" dirty="0" smtClean="0">
                <a:latin typeface="Tahoma"/>
                <a:cs typeface="Tahoma"/>
              </a:rPr>
              <a:t> 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ст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35" dirty="0" smtClean="0">
                <a:latin typeface="Tahoma"/>
                <a:cs typeface="Tahoma"/>
              </a:rPr>
              <a:t>к</a:t>
            </a:r>
            <a:r>
              <a:rPr lang="ru-RU" sz="1300" b="1" spc="10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в </a:t>
            </a:r>
            <a:r>
              <a:rPr lang="ru-RU" sz="1300" b="1" spc="-30" dirty="0" smtClean="0">
                <a:latin typeface="Tahoma"/>
                <a:cs typeface="Tahoma"/>
              </a:rPr>
              <a:t>м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spc="10" dirty="0" smtClean="0">
                <a:latin typeface="Tahoma"/>
                <a:cs typeface="Tahoma"/>
              </a:rPr>
              <a:t>ж</a:t>
            </a:r>
            <a:r>
              <a:rPr lang="ru-RU" sz="1300" b="1" dirty="0" smtClean="0">
                <a:latin typeface="Tahoma"/>
                <a:cs typeface="Tahoma"/>
              </a:rPr>
              <a:t>б</a:t>
            </a:r>
            <a:r>
              <a:rPr lang="ru-RU" sz="1300" b="1" spc="30" dirty="0" smtClean="0">
                <a:latin typeface="Tahoma"/>
                <a:cs typeface="Tahoma"/>
              </a:rPr>
              <a:t>ю</a:t>
            </a:r>
            <a:r>
              <a:rPr lang="ru-RU" sz="1300" b="1" spc="-25" dirty="0" smtClean="0">
                <a:latin typeface="Tahoma"/>
                <a:cs typeface="Tahoma"/>
              </a:rPr>
              <a:t>д</a:t>
            </a:r>
            <a:r>
              <a:rPr lang="ru-RU" sz="1300" b="1" spc="10" dirty="0" smtClean="0">
                <a:latin typeface="Tahoma"/>
                <a:cs typeface="Tahoma"/>
              </a:rPr>
              <a:t>ж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25" dirty="0" smtClean="0">
                <a:latin typeface="Tahoma"/>
                <a:cs typeface="Tahoma"/>
              </a:rPr>
              <a:t>н</a:t>
            </a:r>
            <a:r>
              <a:rPr lang="ru-RU" sz="1300" b="1" dirty="0" smtClean="0">
                <a:latin typeface="Tahoma"/>
                <a:cs typeface="Tahoma"/>
              </a:rPr>
              <a:t>ых тр</a:t>
            </a:r>
            <a:r>
              <a:rPr lang="ru-RU" sz="1300" b="1" spc="-30" dirty="0" smtClean="0">
                <a:latin typeface="Tahoma"/>
                <a:cs typeface="Tahoma"/>
              </a:rPr>
              <a:t>а</a:t>
            </a:r>
            <a:r>
              <a:rPr lang="ru-RU" sz="1300" b="1" spc="-25" dirty="0" smtClean="0">
                <a:latin typeface="Tahoma"/>
                <a:cs typeface="Tahoma"/>
              </a:rPr>
              <a:t>н</a:t>
            </a:r>
            <a:r>
              <a:rPr lang="ru-RU" sz="1300" b="1" dirty="0" smtClean="0">
                <a:latin typeface="Tahoma"/>
                <a:cs typeface="Tahoma"/>
              </a:rPr>
              <a:t>с</a:t>
            </a:r>
            <a:r>
              <a:rPr lang="ru-RU" sz="1300" b="1" spc="5" dirty="0" smtClean="0">
                <a:latin typeface="Tahoma"/>
                <a:cs typeface="Tahoma"/>
              </a:rPr>
              <a:t>ф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5" dirty="0" smtClean="0">
                <a:latin typeface="Tahoma"/>
                <a:cs typeface="Tahoma"/>
              </a:rPr>
              <a:t>т</a:t>
            </a:r>
            <a:r>
              <a:rPr lang="ru-RU" sz="1300" b="1" spc="15" dirty="0" smtClean="0">
                <a:latin typeface="Tahoma"/>
                <a:cs typeface="Tahoma"/>
              </a:rPr>
              <a:t>о</a:t>
            </a:r>
            <a:r>
              <a:rPr lang="ru-RU" sz="1300" b="1" dirty="0" smtClean="0">
                <a:latin typeface="Tahoma"/>
                <a:cs typeface="Tahoma"/>
              </a:rPr>
              <a:t>в </a:t>
            </a:r>
            <a:r>
              <a:rPr lang="ru-RU" sz="1300" b="1" spc="-25" dirty="0" smtClean="0">
                <a:latin typeface="Tahoma"/>
                <a:cs typeface="Tahoma"/>
              </a:rPr>
              <a:t>п</a:t>
            </a:r>
            <a:r>
              <a:rPr lang="ru-RU" sz="1300" b="1" dirty="0" smtClean="0">
                <a:latin typeface="Tahoma"/>
                <a:cs typeface="Tahoma"/>
              </a:rPr>
              <a:t>р</a:t>
            </a:r>
            <a:r>
              <a:rPr lang="ru-RU" sz="1300" b="1" spc="15" dirty="0" smtClean="0">
                <a:latin typeface="Tahoma"/>
                <a:cs typeface="Tahoma"/>
              </a:rPr>
              <a:t>о</a:t>
            </a:r>
            <a:r>
              <a:rPr lang="ru-RU" sz="1300" b="1" spc="25" dirty="0" smtClean="0">
                <a:latin typeface="Tahoma"/>
                <a:cs typeface="Tahoma"/>
              </a:rPr>
              <a:t>ш</a:t>
            </a:r>
            <a:r>
              <a:rPr lang="ru-RU" sz="1300" b="1" spc="-35" dirty="0" smtClean="0">
                <a:latin typeface="Tahoma"/>
                <a:cs typeface="Tahoma"/>
              </a:rPr>
              <a:t>л</a:t>
            </a:r>
            <a:r>
              <a:rPr lang="ru-RU" sz="1300" b="1" spc="-10" dirty="0" smtClean="0">
                <a:latin typeface="Tahoma"/>
                <a:cs typeface="Tahoma"/>
              </a:rPr>
              <a:t>ы</a:t>
            </a:r>
            <a:r>
              <a:rPr lang="ru-RU" sz="1300" b="1" dirty="0" smtClean="0">
                <a:latin typeface="Tahoma"/>
                <a:cs typeface="Tahoma"/>
              </a:rPr>
              <a:t>х</a:t>
            </a:r>
            <a:r>
              <a:rPr lang="ru-RU" sz="1300" b="1" spc="-75" dirty="0" smtClean="0">
                <a:latin typeface="Tahoma"/>
                <a:cs typeface="Tahoma"/>
              </a:rPr>
              <a:t> </a:t>
            </a:r>
            <a:r>
              <a:rPr lang="ru-RU" sz="1300" b="1" spc="-35" dirty="0" smtClean="0">
                <a:latin typeface="Tahoma"/>
                <a:cs typeface="Tahoma"/>
              </a:rPr>
              <a:t>л</a:t>
            </a:r>
            <a:r>
              <a:rPr lang="ru-RU" sz="1300" b="1" spc="-25" dirty="0" smtClean="0">
                <a:latin typeface="Tahoma"/>
                <a:cs typeface="Tahoma"/>
              </a:rPr>
              <a:t>е</a:t>
            </a:r>
            <a:r>
              <a:rPr lang="ru-RU" sz="1300" b="1" dirty="0" smtClean="0">
                <a:latin typeface="Tahoma"/>
                <a:cs typeface="Tahoma"/>
              </a:rPr>
              <a:t>т</a:t>
            </a:r>
            <a:r>
              <a:rPr lang="ru-RU" sz="1300" b="1" spc="-105" dirty="0" smtClean="0">
                <a:latin typeface="Tahoma"/>
                <a:cs typeface="Tahoma"/>
              </a:rPr>
              <a:t> 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3810" algn="ctr">
              <a:lnSpc>
                <a:spcPts val="1535"/>
              </a:lnSpc>
              <a:spcBef>
                <a:spcPts val="25"/>
              </a:spcBef>
            </a:pPr>
            <a:r>
              <a:rPr lang="ru-RU" sz="1300" b="1" dirty="0" smtClean="0">
                <a:latin typeface="Tahoma"/>
                <a:cs typeface="Tahoma"/>
              </a:rPr>
              <a:t>-116,6</a:t>
            </a:r>
            <a:r>
              <a:rPr sz="1300" b="1" spc="-50" dirty="0" smtClean="0">
                <a:latin typeface="Tahoma"/>
                <a:cs typeface="Tahoma"/>
              </a:rPr>
              <a:t> </a:t>
            </a:r>
            <a:r>
              <a:rPr sz="1300" b="1" dirty="0">
                <a:latin typeface="Tahoma"/>
                <a:cs typeface="Tahoma"/>
              </a:rPr>
              <a:t>т</a:t>
            </a:r>
            <a:r>
              <a:rPr sz="1300" b="1" spc="-10" dirty="0">
                <a:latin typeface="Tahoma"/>
                <a:cs typeface="Tahoma"/>
              </a:rPr>
              <a:t>ы</a:t>
            </a:r>
            <a:r>
              <a:rPr sz="1300" b="1" dirty="0">
                <a:latin typeface="Tahoma"/>
                <a:cs typeface="Tahoma"/>
              </a:rPr>
              <a:t>с.руб.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ts val="1535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4504" y="3678597"/>
            <a:ext cx="156933" cy="1481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5797" y="3648159"/>
            <a:ext cx="1735455" cy="1403350"/>
          </a:xfrm>
          <a:custGeom>
            <a:avLst/>
            <a:gdLst/>
            <a:ahLst/>
            <a:cxnLst/>
            <a:rect l="l" t="t" r="r" b="b"/>
            <a:pathLst>
              <a:path w="1735455" h="1403350">
                <a:moveTo>
                  <a:pt x="0" y="1402836"/>
                </a:moveTo>
                <a:lnTo>
                  <a:pt x="1734992" y="1402836"/>
                </a:lnTo>
                <a:lnTo>
                  <a:pt x="1734992" y="0"/>
                </a:lnTo>
                <a:lnTo>
                  <a:pt x="0" y="0"/>
                </a:lnTo>
                <a:lnTo>
                  <a:pt x="0" y="14028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5797" y="3648159"/>
            <a:ext cx="1735455" cy="1403350"/>
          </a:xfrm>
          <a:custGeom>
            <a:avLst/>
            <a:gdLst/>
            <a:ahLst/>
            <a:cxnLst/>
            <a:rect l="l" t="t" r="r" b="b"/>
            <a:pathLst>
              <a:path w="1735455" h="1403350">
                <a:moveTo>
                  <a:pt x="0" y="1402836"/>
                </a:moveTo>
                <a:lnTo>
                  <a:pt x="1734992" y="1402836"/>
                </a:lnTo>
                <a:lnTo>
                  <a:pt x="1734992" y="0"/>
                </a:lnTo>
                <a:lnTo>
                  <a:pt x="0" y="0"/>
                </a:lnTo>
                <a:lnTo>
                  <a:pt x="0" y="1402836"/>
                </a:lnTo>
                <a:close/>
              </a:path>
            </a:pathLst>
          </a:custGeom>
          <a:ln w="8724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90825" y="3670738"/>
            <a:ext cx="1714500" cy="1192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indent="-1905" algn="ctr">
              <a:lnSpc>
                <a:spcPct val="98800"/>
              </a:lnSpc>
            </a:pPr>
            <a:endParaRPr lang="ru-RU" sz="1300" b="1" dirty="0" smtClean="0">
              <a:latin typeface="Tahoma"/>
              <a:cs typeface="Tahoma"/>
            </a:endParaRPr>
          </a:p>
          <a:p>
            <a:pPr marL="12065" marR="6350" indent="-1905" algn="ctr">
              <a:lnSpc>
                <a:spcPct val="98800"/>
              </a:lnSpc>
            </a:pPr>
            <a:r>
              <a:rPr lang="ru-RU" sz="1300" b="1" dirty="0" smtClean="0">
                <a:latin typeface="Tahoma"/>
                <a:cs typeface="Tahoma"/>
              </a:rPr>
              <a:t>иные межбюджетные трансферты</a:t>
            </a:r>
            <a:r>
              <a:rPr sz="1300" b="1" dirty="0" smtClean="0">
                <a:latin typeface="Tahoma"/>
                <a:cs typeface="Tahoma"/>
              </a:rPr>
              <a:t>;</a:t>
            </a:r>
            <a:endParaRPr sz="1300" dirty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ru-RU" sz="1300" b="1" spc="-15" dirty="0" smtClean="0">
                <a:latin typeface="Tahoma"/>
                <a:cs typeface="Tahoma"/>
              </a:rPr>
              <a:t>24772,7 </a:t>
            </a:r>
            <a:r>
              <a:rPr sz="1300" b="1" dirty="0" err="1" smtClean="0">
                <a:latin typeface="Tahoma"/>
                <a:cs typeface="Tahoma"/>
              </a:rPr>
              <a:t>т</a:t>
            </a:r>
            <a:r>
              <a:rPr sz="1300" b="1" spc="-10" dirty="0" err="1" smtClean="0">
                <a:latin typeface="Tahoma"/>
                <a:cs typeface="Tahoma"/>
              </a:rPr>
              <a:t>ы</a:t>
            </a:r>
            <a:r>
              <a:rPr sz="1300" b="1" dirty="0" err="1" smtClean="0">
                <a:latin typeface="Tahoma"/>
                <a:cs typeface="Tahoma"/>
              </a:rPr>
              <a:t>с.руб</a:t>
            </a:r>
            <a:r>
              <a:rPr sz="1300" b="1" dirty="0" smtClean="0">
                <a:latin typeface="Tahoma"/>
                <a:cs typeface="Tahoma"/>
              </a:rPr>
              <a:t>.</a:t>
            </a:r>
            <a:endParaRPr lang="ru-RU" sz="1300" b="1" dirty="0" smtClean="0">
              <a:latin typeface="Tahoma"/>
              <a:cs typeface="Tahoma"/>
            </a:endParaRPr>
          </a:p>
          <a:p>
            <a:pPr marL="1905" algn="ctr">
              <a:lnSpc>
                <a:spcPct val="100000"/>
              </a:lnSpc>
              <a:spcBef>
                <a:spcPts val="20"/>
              </a:spcBef>
            </a:pPr>
            <a:r>
              <a:rPr lang="ru-RU" sz="1300" b="1" dirty="0" smtClean="0">
                <a:latin typeface="Tahoma"/>
                <a:cs typeface="Tahoma"/>
              </a:rPr>
              <a:t>(7,6%)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20675" y="7111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495300" y="432753"/>
            <a:ext cx="80899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3505">
              <a:lnSpc>
                <a:spcPct val="100000"/>
              </a:lnSpc>
            </a:pPr>
            <a:r>
              <a:rPr sz="2000" dirty="0">
                <a:solidFill>
                  <a:srgbClr val="0070C0"/>
                </a:solidFill>
              </a:rPr>
              <a:t>Структура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dirty="0">
                <a:solidFill>
                  <a:srgbClr val="0070C0"/>
                </a:solidFill>
              </a:rPr>
              <a:t>без</a:t>
            </a:r>
            <a:r>
              <a:rPr sz="2000" spc="-10" dirty="0">
                <a:solidFill>
                  <a:srgbClr val="0070C0"/>
                </a:solidFill>
              </a:rPr>
              <a:t>в</a:t>
            </a:r>
            <a:r>
              <a:rPr sz="2000" dirty="0">
                <a:solidFill>
                  <a:srgbClr val="0070C0"/>
                </a:solidFill>
              </a:rPr>
              <a:t>озмез</a:t>
            </a:r>
            <a:r>
              <a:rPr sz="2000" spc="-10" dirty="0">
                <a:solidFill>
                  <a:srgbClr val="0070C0"/>
                </a:solidFill>
              </a:rPr>
              <a:t>д</a:t>
            </a:r>
            <a:r>
              <a:rPr sz="2000" dirty="0">
                <a:solidFill>
                  <a:srgbClr val="0070C0"/>
                </a:solidFill>
              </a:rPr>
              <a:t>ных</a:t>
            </a:r>
            <a:r>
              <a:rPr sz="2000" spc="-10" dirty="0">
                <a:solidFill>
                  <a:srgbClr val="0070C0"/>
                </a:solidFill>
              </a:rPr>
              <a:t> </a:t>
            </a:r>
            <a:r>
              <a:rPr sz="2000" dirty="0">
                <a:solidFill>
                  <a:srgbClr val="0070C0"/>
                </a:solidFill>
              </a:rPr>
              <a:t>поступлений</a:t>
            </a:r>
          </a:p>
          <a:p>
            <a:pPr marL="12700">
              <a:lnSpc>
                <a:spcPct val="100000"/>
              </a:lnSpc>
              <a:tabLst>
                <a:tab pos="3797300" algn="l"/>
                <a:tab pos="9289415" algn="l"/>
              </a:tabLst>
            </a:pP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	</a:t>
            </a:r>
            <a:r>
              <a:rPr sz="2000" dirty="0">
                <a:solidFill>
                  <a:srgbClr val="0070C0"/>
                </a:solidFill>
              </a:rPr>
              <a:t>в</a:t>
            </a: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0" spc="-38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 smtClean="0">
                <a:solidFill>
                  <a:srgbClr val="0070C0"/>
                </a:solidFill>
              </a:rPr>
              <a:t>20</a:t>
            </a:r>
            <a:r>
              <a:rPr lang="ru-RU" sz="2000" dirty="0" smtClean="0">
                <a:solidFill>
                  <a:srgbClr val="0070C0"/>
                </a:solidFill>
              </a:rPr>
              <a:t>20</a:t>
            </a:r>
            <a:r>
              <a:rPr sz="2000" b="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0" spc="-38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</a:rPr>
              <a:t>году</a:t>
            </a:r>
            <a:r>
              <a:rPr sz="2000" b="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400" b="0" u="heavy" dirty="0">
                <a:latin typeface="Times New Roman"/>
                <a:cs typeface="Times New Roman"/>
              </a:rPr>
              <a:t>	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1904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 rot="10800000" flipV="1">
            <a:off x="2680404" y="1017793"/>
            <a:ext cx="21685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Всего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п</a:t>
            </a:r>
            <a:r>
              <a:rPr sz="1800" b="1" spc="5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ст</a:t>
            </a:r>
            <a:r>
              <a:rPr sz="1800" b="1" spc="-10" dirty="0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пило</a:t>
            </a:r>
            <a:r>
              <a:rPr sz="1800" b="1" spc="-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ahoma"/>
                <a:cs typeface="Tahoma"/>
              </a:rPr>
              <a:t>-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 rot="10800000" flipV="1">
            <a:off x="4929378" y="1011174"/>
            <a:ext cx="248856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ahoma"/>
                <a:cs typeface="Tahoma"/>
              </a:rPr>
              <a:t>325317,1</a:t>
            </a:r>
            <a:r>
              <a:rPr sz="2000" b="1" dirty="0" err="1" smtClean="0">
                <a:solidFill>
                  <a:srgbClr val="C00000"/>
                </a:solidFill>
                <a:latin typeface="Tahoma"/>
                <a:cs typeface="Tahoma"/>
              </a:rPr>
              <a:t>тыс</a:t>
            </a:r>
            <a:r>
              <a:rPr sz="20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sz="2000" b="1" dirty="0" err="1" smtClean="0">
                <a:solidFill>
                  <a:srgbClr val="C00000"/>
                </a:solidFill>
                <a:latin typeface="Tahoma"/>
                <a:cs typeface="Tahoma"/>
              </a:rPr>
              <a:t>руб</a:t>
            </a:r>
            <a:r>
              <a:rPr sz="2000" b="1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7249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Без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озме</a:t>
            </a:r>
            <a:r>
              <a:rPr lang="ru-RU" sz="2400" spc="-10" dirty="0" smtClean="0">
                <a:solidFill>
                  <a:srgbClr val="0070C0"/>
                </a:solidFill>
                <a:latin typeface="Bookman Old Style" pitchFamily="18" charset="0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дные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поступления</a:t>
            </a:r>
            <a:r>
              <a:rPr lang="ru-RU" sz="2400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в бюджет</a:t>
            </a:r>
            <a:r>
              <a:rPr lang="ru-RU" sz="2400" spc="-1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в</a:t>
            </a:r>
            <a:r>
              <a:rPr lang="ru-RU" sz="2400" spc="14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2020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spc="-29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Bookman Old Style" pitchFamily="18" charset="0"/>
              </a:rPr>
              <a:t>году</a:t>
            </a:r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31051" y="1261548"/>
          <a:ext cx="8915400" cy="464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0859" y="5828678"/>
            <a:ext cx="4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304801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68930" marR="6350" indent="-2856865" algn="ctr">
              <a:lnSpc>
                <a:spcPct val="100000"/>
              </a:lnSpc>
            </a:pP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Динам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ка</a:t>
            </a:r>
            <a:r>
              <a:rPr lang="ru-RU" b="1" spc="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зв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м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езд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ных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плен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и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й</a:t>
            </a:r>
            <a:r>
              <a:rPr lang="ru-RU" b="1" spc="5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</a:t>
            </a:r>
            <a:r>
              <a:rPr lang="ru-RU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ю</a:t>
            </a:r>
            <a:r>
              <a:rPr lang="ru-RU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жет</a:t>
            </a:r>
            <a:r>
              <a:rPr lang="ru-RU" b="1" spc="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</a:p>
          <a:p>
            <a:pPr marL="2868930" marR="6350" indent="-2856865" algn="ctr">
              <a:lnSpc>
                <a:spcPct val="100000"/>
              </a:lnSpc>
            </a:pP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 за</a:t>
            </a:r>
            <a:r>
              <a:rPr lang="ru-RU" b="1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2019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lang="ru-RU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2020</a:t>
            </a:r>
            <a:r>
              <a:rPr lang="ru-RU" b="1" spc="5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b="1" spc="-1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г.</a:t>
            </a:r>
            <a:endParaRPr lang="ru-RU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85869" y="1029321"/>
          <a:ext cx="88392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07704" y="580027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5300" y="701930"/>
            <a:ext cx="8089900" cy="715708"/>
          </a:xfrm>
          <a:prstGeom prst="rect">
            <a:avLst/>
          </a:prstGeom>
        </p:spPr>
        <p:txBody>
          <a:bodyPr vert="horz" wrap="square" lIns="0" tIns="282066" rIns="0" bIns="0" rtlCol="0">
            <a:spAutoFit/>
          </a:bodyPr>
          <a:lstStyle/>
          <a:p>
            <a:pPr marL="1327785">
              <a:lnSpc>
                <a:spcPct val="100000"/>
              </a:lnSpc>
            </a:pPr>
            <a:r>
              <a:rPr sz="2800" spc="-20" dirty="0">
                <a:solidFill>
                  <a:srgbClr val="0070C0"/>
                </a:solidFill>
              </a:rPr>
              <a:t>Нед</a:t>
            </a:r>
            <a:r>
              <a:rPr sz="2800" spc="-30" dirty="0">
                <a:solidFill>
                  <a:srgbClr val="0070C0"/>
                </a:solidFill>
              </a:rPr>
              <a:t>о</a:t>
            </a:r>
            <a:r>
              <a:rPr sz="2800" spc="-20" dirty="0">
                <a:solidFill>
                  <a:srgbClr val="0070C0"/>
                </a:solidFill>
              </a:rPr>
              <a:t>имка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по</a:t>
            </a:r>
            <a:r>
              <a:rPr sz="2800" spc="-5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налоговым</a:t>
            </a:r>
            <a:r>
              <a:rPr sz="2800" spc="40" dirty="0">
                <a:solidFill>
                  <a:srgbClr val="0070C0"/>
                </a:solidFill>
              </a:rPr>
              <a:t> </a:t>
            </a:r>
            <a:r>
              <a:rPr sz="2800" spc="-20" dirty="0">
                <a:solidFill>
                  <a:srgbClr val="0070C0"/>
                </a:solidFill>
              </a:rPr>
              <a:t>до</a:t>
            </a:r>
            <a:r>
              <a:rPr sz="2800" spc="30" dirty="0">
                <a:solidFill>
                  <a:srgbClr val="0070C0"/>
                </a:solidFill>
              </a:rPr>
              <a:t>х</a:t>
            </a:r>
            <a:r>
              <a:rPr sz="2800" spc="-20" dirty="0">
                <a:solidFill>
                  <a:srgbClr val="0070C0"/>
                </a:solidFill>
              </a:rPr>
              <a:t>одам</a:t>
            </a:r>
            <a:endParaRPr sz="2800" dirty="0">
              <a:solidFill>
                <a:srgbClr val="0070C0"/>
              </a:solidFill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17</a:t>
            </a:fld>
            <a:endParaRPr sz="16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150" y="7651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150" y="7968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4650" y="1011300"/>
            <a:ext cx="9048750" cy="0"/>
          </a:xfrm>
          <a:custGeom>
            <a:avLst/>
            <a:gdLst/>
            <a:ahLst/>
            <a:cxnLst/>
            <a:rect l="l" t="t" r="r" b="b"/>
            <a:pathLst>
              <a:path w="9048750">
                <a:moveTo>
                  <a:pt x="0" y="0"/>
                </a:moveTo>
                <a:lnTo>
                  <a:pt x="904875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565006" y="810259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5952176"/>
              </p:ext>
            </p:extLst>
          </p:nvPr>
        </p:nvGraphicFramePr>
        <p:xfrm>
          <a:off x="463278" y="1493775"/>
          <a:ext cx="9068072" cy="4805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0"/>
                <a:gridCol w="1336385"/>
                <a:gridCol w="152689"/>
                <a:gridCol w="1064414"/>
                <a:gridCol w="200886"/>
                <a:gridCol w="1425575"/>
                <a:gridCol w="1079972"/>
                <a:gridCol w="186852"/>
                <a:gridCol w="1468649"/>
              </a:tblGrid>
              <a:tr h="730113">
                <a:tc>
                  <a:txBody>
                    <a:bodyPr/>
                    <a:lstStyle/>
                    <a:p>
                      <a:pPr marL="768985" marR="218440" indent="-54292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 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1765" indent="7112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01.0</a:t>
                      </a:r>
                      <a:r>
                        <a:rPr sz="14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err="1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2745" marR="1333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21920" marR="113030" indent="6985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доим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01.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lang="ru-RU" sz="1400" b="1" spc="-5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40" dirty="0" err="1" smtClean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30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 err="1" smtClean="0">
                          <a:latin typeface="Times New Roman"/>
                          <a:cs typeface="Times New Roman"/>
                        </a:rPr>
                        <a:t>да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73380" marR="28575" indent="-151130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 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09245" marR="83185" indent="-216535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 +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 (гр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-гр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ный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21037,0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93,3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20571,0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92,1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66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-466,0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Упрощенная система налогообложения, патентная система налогообложения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53,0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667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-4,0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78740" marR="80010">
                        <a:lnSpc>
                          <a:spcPct val="100000"/>
                        </a:lnSpc>
                        <a:tabLst>
                          <a:tab pos="782320" algn="l"/>
                          <a:tab pos="120205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им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ф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879,0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896,0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816700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ый        </a:t>
                      </a:r>
                      <a:r>
                        <a:rPr sz="1400" spc="-1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        </a:t>
                      </a:r>
                      <a:r>
                        <a:rPr sz="14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менен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    </a:t>
                      </a:r>
                      <a:r>
                        <a:rPr sz="14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    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              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ов деятел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сти</a:t>
                      </a: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108,0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207,0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99,0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541863">
                <a:tc>
                  <a:txBody>
                    <a:bodyPr/>
                    <a:lstStyle/>
                    <a:p>
                      <a:pPr marL="78740" marR="78105" algn="just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Единый сельскохозяйственный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налог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443646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tabLst>
                          <a:tab pos="930910" algn="l"/>
                          <a:tab pos="1497330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ог	на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физич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ских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469,0</a:t>
                      </a:r>
                    </a:p>
                    <a:p>
                      <a:pPr marR="79375" algn="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629,0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0" algn="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160,0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354012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: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54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916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22546,0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78105" algn="r">
                        <a:lnSpc>
                          <a:spcPct val="100000"/>
                        </a:lnSpc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100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36930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22352,0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79375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194,0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1" y="3810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itchFamily="34" charset="0"/>
              </a:rPr>
              <a:t>Недоимка</a:t>
            </a:r>
            <a:r>
              <a:rPr lang="ru-RU" dirty="0" smtClean="0">
                <a:solidFill>
                  <a:srgbClr val="0070C0"/>
                </a:solidFill>
                <a:latin typeface="Arial Black" pitchFamily="34" charset="0"/>
              </a:rPr>
              <a:t> по платежам в бюджет муниципального района</a:t>
            </a:r>
            <a:endParaRPr lang="ru-RU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16409"/>
            <a:ext cx="8763000" cy="48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310"/>
              </a:lnSpc>
              <a:tabLst>
                <a:tab pos="1461135" algn="l"/>
                <a:tab pos="9328150" algn="l"/>
              </a:tabLst>
            </a:pP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Расходы</a:t>
            </a:r>
            <a:r>
              <a:rPr sz="2400" spc="3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бюджета</a:t>
            </a:r>
            <a:r>
              <a:rPr sz="24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</a:t>
            </a:r>
            <a:endParaRPr sz="3600" dirty="0">
              <a:solidFill>
                <a:srgbClr val="0070C0"/>
              </a:solidFill>
              <a:latin typeface="Bookman Old Style" pitchFamily="18" charset="0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58184" y="1673351"/>
            <a:ext cx="2386584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4400" y="1219200"/>
            <a:ext cx="8417560" cy="14901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76530">
              <a:lnSpc>
                <a:spcPct val="100000"/>
              </a:lnSpc>
              <a:tabLst>
                <a:tab pos="1259205" algn="l"/>
                <a:tab pos="2393315" algn="l"/>
                <a:tab pos="3286760" algn="l"/>
                <a:tab pos="3556000" algn="l"/>
                <a:tab pos="4664710" algn="l"/>
                <a:tab pos="5709920" algn="l"/>
                <a:tab pos="7234555" algn="l"/>
                <a:tab pos="7613650" algn="l"/>
              </a:tabLst>
            </a:pP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-10" dirty="0">
                <a:solidFill>
                  <a:srgbClr val="C00000"/>
                </a:solidFill>
                <a:latin typeface="Tahoma"/>
                <a:cs typeface="Tahoma"/>
              </a:rPr>
              <a:t>од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бю</a:t>
            </a:r>
            <a:r>
              <a:rPr sz="1600" b="1" spc="-5" dirty="0">
                <a:solidFill>
                  <a:srgbClr val="C00000"/>
                </a:solidFill>
                <a:latin typeface="Tahoma"/>
                <a:cs typeface="Tahoma"/>
              </a:rPr>
              <a:t>д</a:t>
            </a:r>
            <a:r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t>жета</a:t>
            </a:r>
            <a:r>
              <a:rPr sz="1600" b="1" dirty="0">
                <a:solidFill>
                  <a:srgbClr val="C00000"/>
                </a:solidFill>
                <a:latin typeface="Tahoma"/>
                <a:cs typeface="Tahoma"/>
              </a:rPr>
              <a:t>	</a:t>
            </a: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</a:t>
            </a:r>
            <a:r>
              <a:rPr lang="ru-RU" sz="1600" b="1" spc="-10" dirty="0" smtClean="0">
                <a:solidFill>
                  <a:srgbClr val="C00000"/>
                </a:solidFill>
                <a:latin typeface="Tahoma"/>
                <a:cs typeface="Tahoma"/>
              </a:rPr>
              <a:t>района</a:t>
            </a:r>
            <a:r>
              <a:rPr lang="ru-RU" sz="1600" b="1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денежные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средс</a:t>
            </a:r>
            <a:r>
              <a:rPr sz="1600" spc="-15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ва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,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нап</a:t>
            </a:r>
            <a:r>
              <a:rPr sz="1600" spc="0" dirty="0" err="1" smtClean="0">
                <a:solidFill>
                  <a:srgbClr val="C00000"/>
                </a:solidFill>
                <a:latin typeface="Tahoma"/>
                <a:cs typeface="Tahoma"/>
              </a:rPr>
              <a:t>р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авляемые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lang="ru-RU" sz="160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финанс</a:t>
            </a:r>
            <a:r>
              <a:rPr sz="1600" spc="-20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dirty="0" err="1" smtClean="0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600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ое</a:t>
            </a:r>
            <a:r>
              <a:rPr sz="1600" spc="-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обе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с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печение</a:t>
            </a:r>
            <a:r>
              <a:rPr sz="1600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задач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и фун</a:t>
            </a:r>
            <a:r>
              <a:rPr sz="1600" spc="-15" dirty="0">
                <a:solidFill>
                  <a:srgbClr val="C00000"/>
                </a:solidFill>
                <a:latin typeface="Tahoma"/>
                <a:cs typeface="Tahoma"/>
              </a:rPr>
              <a:t>к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ций</a:t>
            </a:r>
            <a:r>
              <a:rPr sz="1600" spc="1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местн</a:t>
            </a:r>
            <a:r>
              <a:rPr sz="1600" spc="-20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600" spc="-10" dirty="0">
                <a:solidFill>
                  <a:srgbClr val="C00000"/>
                </a:solidFill>
                <a:latin typeface="Tahoma"/>
                <a:cs typeface="Tahoma"/>
              </a:rPr>
              <a:t>го</a:t>
            </a:r>
            <a:r>
              <a:rPr sz="1600" spc="3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само</a:t>
            </a:r>
            <a:r>
              <a:rPr sz="1600" spc="-20" dirty="0" err="1">
                <a:solidFill>
                  <a:srgbClr val="C00000"/>
                </a:solidFill>
                <a:latin typeface="Tahoma"/>
                <a:cs typeface="Tahoma"/>
              </a:rPr>
              <a:t>у</a:t>
            </a:r>
            <a:r>
              <a:rPr sz="1600" spc="-10" dirty="0" err="1">
                <a:solidFill>
                  <a:srgbClr val="C00000"/>
                </a:solidFill>
                <a:latin typeface="Tahoma"/>
                <a:cs typeface="Tahoma"/>
              </a:rPr>
              <a:t>правления</a:t>
            </a:r>
            <a:r>
              <a:rPr sz="1600" spc="-5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600" dirty="0">
              <a:latin typeface="Tahoma"/>
              <a:cs typeface="Tahoma"/>
            </a:endParaRPr>
          </a:p>
          <a:p>
            <a:pPr>
              <a:lnSpc>
                <a:spcPts val="1300"/>
              </a:lnSpc>
              <a:spcBef>
                <a:spcPts val="24"/>
              </a:spcBef>
            </a:pPr>
            <a:endParaRPr sz="1300" dirty="0"/>
          </a:p>
          <a:p>
            <a:pPr marL="2540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Класси</a:t>
            </a:r>
            <a:r>
              <a:rPr sz="1800" b="1" spc="-15" dirty="0" err="1" smtClean="0">
                <a:latin typeface="Times New Roman"/>
                <a:cs typeface="Times New Roman"/>
              </a:rPr>
              <a:t>ф</a:t>
            </a:r>
            <a:r>
              <a:rPr sz="1800" b="1" spc="-10" dirty="0" err="1" smtClean="0">
                <a:latin typeface="Times New Roman"/>
                <a:cs typeface="Times New Roman"/>
              </a:rPr>
              <a:t>и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</a:t>
            </a:r>
            <a:r>
              <a:rPr sz="1800" b="1" spc="-10" dirty="0" err="1" smtClean="0">
                <a:latin typeface="Times New Roman"/>
                <a:cs typeface="Times New Roman"/>
              </a:rPr>
              <a:t>ци</a:t>
            </a:r>
            <a:r>
              <a:rPr sz="1800" b="1" dirty="0" err="1" smtClean="0">
                <a:latin typeface="Times New Roman"/>
                <a:cs typeface="Times New Roman"/>
              </a:rPr>
              <a:t>я</a:t>
            </a:r>
            <a:endParaRPr sz="1800" dirty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ра</a:t>
            </a:r>
            <a:r>
              <a:rPr sz="1800" b="1" spc="-25" dirty="0" err="1" smtClean="0">
                <a:latin typeface="Times New Roman"/>
                <a:cs typeface="Times New Roman"/>
              </a:rPr>
              <a:t>с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в</a:t>
            </a:r>
            <a:endParaRPr sz="1800" dirty="0" smtClean="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800" b="1" dirty="0" err="1" smtClean="0">
                <a:latin typeface="Times New Roman"/>
                <a:cs typeface="Times New Roman"/>
              </a:rPr>
              <a:t>по</a:t>
            </a:r>
            <a:r>
              <a:rPr sz="1800" b="1" spc="-15" dirty="0" smtClean="0">
                <a:latin typeface="Times New Roman"/>
                <a:cs typeface="Times New Roman"/>
              </a:rPr>
              <a:t> </a:t>
            </a:r>
            <a:r>
              <a:rPr sz="1800" b="1" dirty="0" err="1" smtClean="0">
                <a:latin typeface="Times New Roman"/>
                <a:cs typeface="Times New Roman"/>
              </a:rPr>
              <a:t>п</a:t>
            </a:r>
            <a:r>
              <a:rPr sz="1800" b="1" spc="-10" dirty="0" err="1" smtClean="0">
                <a:latin typeface="Times New Roman"/>
                <a:cs typeface="Times New Roman"/>
              </a:rPr>
              <a:t>р</a:t>
            </a:r>
            <a:r>
              <a:rPr sz="1800" b="1" dirty="0" err="1" smtClean="0">
                <a:latin typeface="Times New Roman"/>
                <a:cs typeface="Times New Roman"/>
              </a:rPr>
              <a:t>и</a:t>
            </a:r>
            <a:r>
              <a:rPr sz="1800" b="1" spc="-10" dirty="0" err="1" smtClean="0">
                <a:latin typeface="Times New Roman"/>
                <a:cs typeface="Times New Roman"/>
              </a:rPr>
              <a:t>з</a:t>
            </a:r>
            <a:r>
              <a:rPr sz="1800" b="1" dirty="0" err="1" smtClean="0">
                <a:latin typeface="Times New Roman"/>
                <a:cs typeface="Times New Roman"/>
              </a:rPr>
              <a:t>на</a:t>
            </a:r>
            <a:r>
              <a:rPr sz="1800" b="1" spc="-35" dirty="0" err="1" smtClean="0">
                <a:latin typeface="Times New Roman"/>
                <a:cs typeface="Times New Roman"/>
              </a:rPr>
              <a:t>к</a:t>
            </a:r>
            <a:r>
              <a:rPr sz="1800" b="1" dirty="0" err="1" smtClean="0">
                <a:latin typeface="Times New Roman"/>
                <a:cs typeface="Times New Roman"/>
              </a:rPr>
              <a:t>ам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31051" y="3364990"/>
            <a:ext cx="2928201" cy="3005551"/>
          </a:xfrm>
          <a:prstGeom prst="rect">
            <a:avLst/>
          </a:pr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0712" y="3955542"/>
            <a:ext cx="2532380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Фу</a:t>
            </a:r>
            <a:r>
              <a:rPr sz="1600" b="1" spc="-5" dirty="0">
                <a:latin typeface="Times New Roman"/>
                <a:cs typeface="Times New Roman"/>
              </a:rPr>
              <a:t>н</a:t>
            </a:r>
            <a:r>
              <a:rPr sz="1600" b="1" spc="-10" dirty="0">
                <a:latin typeface="Times New Roman"/>
                <a:cs typeface="Times New Roman"/>
              </a:rPr>
              <a:t>к</a:t>
            </a:r>
            <a:r>
              <a:rPr sz="1600" b="1" spc="-5" dirty="0">
                <a:latin typeface="Times New Roman"/>
                <a:cs typeface="Times New Roman"/>
              </a:rPr>
              <a:t>ц</a:t>
            </a:r>
            <a:r>
              <a:rPr sz="1600" b="1" spc="-10" dirty="0">
                <a:latin typeface="Times New Roman"/>
                <a:cs typeface="Times New Roman"/>
              </a:rPr>
              <a:t>и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л</a:t>
            </a:r>
            <a:r>
              <a:rPr sz="1600" b="1" dirty="0">
                <a:latin typeface="Times New Roman"/>
                <a:cs typeface="Times New Roman"/>
              </a:rPr>
              <a:t>ь</a:t>
            </a:r>
            <a:r>
              <a:rPr sz="1600" b="1" spc="-10" dirty="0">
                <a:latin typeface="Times New Roman"/>
                <a:cs typeface="Times New Roman"/>
              </a:rPr>
              <a:t>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ражает н</a:t>
            </a:r>
            <a:r>
              <a:rPr sz="1600" spc="-4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ние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вып</a:t>
            </a:r>
            <a:r>
              <a:rPr sz="1600" spc="-3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сновн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х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нкций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м</a:t>
            </a:r>
            <a:r>
              <a:rPr sz="1600" spc="20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стно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ам</a:t>
            </a:r>
            <a:r>
              <a:rPr sz="1600" spc="-70" dirty="0">
                <a:latin typeface="Times New Roman"/>
                <a:cs typeface="Times New Roman"/>
              </a:rPr>
              <a:t>о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ния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4117" y="3401567"/>
            <a:ext cx="3076954" cy="296897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81527" y="3751326"/>
            <a:ext cx="2468245" cy="1962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В</a:t>
            </a:r>
            <a:r>
              <a:rPr sz="1600" b="1" spc="-3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д</a:t>
            </a:r>
            <a:r>
              <a:rPr sz="1600" b="1" spc="-45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мс</a:t>
            </a:r>
            <a:r>
              <a:rPr sz="1600" b="1" spc="-30" dirty="0">
                <a:latin typeface="Times New Roman"/>
                <a:cs typeface="Times New Roman"/>
              </a:rPr>
              <a:t>т</a:t>
            </a:r>
            <a:r>
              <a:rPr sz="1600" b="1" spc="-10" dirty="0">
                <a:latin typeface="Times New Roman"/>
                <a:cs typeface="Times New Roman"/>
              </a:rPr>
              <a:t>венн</a:t>
            </a:r>
            <a:r>
              <a:rPr sz="1600" b="1" spc="-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б</a:t>
            </a:r>
            <a:r>
              <a:rPr sz="1600" spc="-100" dirty="0">
                <a:latin typeface="Times New Roman"/>
                <a:cs typeface="Times New Roman"/>
              </a:rPr>
              <a:t>ю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35" dirty="0">
                <a:latin typeface="Times New Roman"/>
                <a:cs typeface="Times New Roman"/>
              </a:rPr>
              <a:t>ж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неп</a:t>
            </a:r>
            <a:r>
              <a:rPr sz="1600" spc="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ср</a:t>
            </a:r>
            <a:r>
              <a:rPr sz="1600" spc="-3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дст</a:t>
            </a:r>
            <a:r>
              <a:rPr sz="1600" spc="-2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 с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язана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со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30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рой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пра</a:t>
            </a:r>
            <a:r>
              <a:rPr sz="1600" spc="-3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л</a:t>
            </a:r>
            <a:r>
              <a:rPr sz="1600" spc="-1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ни</a:t>
            </a:r>
            <a:r>
              <a:rPr sz="1600" spc="-20" dirty="0">
                <a:latin typeface="Times New Roman"/>
                <a:cs typeface="Times New Roman"/>
              </a:rPr>
              <a:t>я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она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ажает г</a:t>
            </a:r>
            <a:r>
              <a:rPr sz="1600" spc="-25" dirty="0">
                <a:latin typeface="Times New Roman"/>
                <a:cs typeface="Times New Roman"/>
              </a:rPr>
              <a:t>р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п</a:t>
            </a:r>
            <a:r>
              <a:rPr sz="1600" spc="-10" dirty="0">
                <a:latin typeface="Times New Roman"/>
                <a:cs typeface="Times New Roman"/>
              </a:rPr>
              <a:t>иров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у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70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ф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нкцион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й 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ац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77304" y="3410711"/>
            <a:ext cx="3075941" cy="2959830"/>
          </a:xfrm>
          <a:prstGeom prst="rect">
            <a:avLst/>
          </a:prstGeom>
          <a:solidFill>
            <a:srgbClr val="00B0F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2846" y="4004564"/>
            <a:ext cx="2889885" cy="1475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35" algn="ctr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Э</a:t>
            </a:r>
            <a:r>
              <a:rPr sz="1600" b="1" spc="-35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он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10" dirty="0">
                <a:latin typeface="Times New Roman"/>
                <a:cs typeface="Times New Roman"/>
              </a:rPr>
              <a:t>мич</a:t>
            </a:r>
            <a:r>
              <a:rPr sz="1600" b="1" spc="15" dirty="0">
                <a:latin typeface="Times New Roman"/>
                <a:cs typeface="Times New Roman"/>
              </a:rPr>
              <a:t>е</a:t>
            </a:r>
            <a:r>
              <a:rPr sz="1600" b="1" spc="-10" dirty="0">
                <a:latin typeface="Times New Roman"/>
                <a:cs typeface="Times New Roman"/>
              </a:rPr>
              <a:t>с</a:t>
            </a:r>
            <a:r>
              <a:rPr sz="1600" b="1" spc="-30" dirty="0">
                <a:latin typeface="Times New Roman"/>
                <a:cs typeface="Times New Roman"/>
              </a:rPr>
              <a:t>к</a:t>
            </a:r>
            <a:r>
              <a:rPr sz="1600" b="1" spc="-10" dirty="0">
                <a:latin typeface="Times New Roman"/>
                <a:cs typeface="Times New Roman"/>
              </a:rPr>
              <a:t>ая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класси</a:t>
            </a:r>
            <a:r>
              <a:rPr sz="1600" spc="-25" dirty="0">
                <a:latin typeface="Times New Roman"/>
                <a:cs typeface="Times New Roman"/>
              </a:rPr>
              <a:t>ф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spc="-5" dirty="0">
                <a:latin typeface="Times New Roman"/>
                <a:cs typeface="Times New Roman"/>
              </a:rPr>
              <a:t>ци</a:t>
            </a:r>
            <a:r>
              <a:rPr sz="1600" spc="-10" dirty="0">
                <a:latin typeface="Times New Roman"/>
                <a:cs typeface="Times New Roman"/>
              </a:rPr>
              <a:t>я по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10" dirty="0">
                <a:latin typeface="Times New Roman"/>
                <a:cs typeface="Times New Roman"/>
              </a:rPr>
              <a:t>азы</a:t>
            </a:r>
            <a:r>
              <a:rPr sz="1600" spc="-4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ает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делен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</a:t>
            </a:r>
            <a:r>
              <a:rPr sz="1600" spc="-40" dirty="0">
                <a:latin typeface="Times New Roman"/>
                <a:cs typeface="Times New Roman"/>
              </a:rPr>
              <a:t>с</a:t>
            </a:r>
            <a:r>
              <a:rPr sz="1600" spc="-65" dirty="0">
                <a:latin typeface="Times New Roman"/>
                <a:cs typeface="Times New Roman"/>
              </a:rPr>
              <a:t>х</a:t>
            </a:r>
            <a:r>
              <a:rPr sz="1600" spc="-5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на те</a:t>
            </a:r>
            <a:r>
              <a:rPr sz="1600" spc="-35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ущ</a:t>
            </a:r>
            <a:r>
              <a:rPr sz="1600" spc="-10" dirty="0">
                <a:latin typeface="Times New Roman"/>
                <a:cs typeface="Times New Roman"/>
              </a:rPr>
              <a:t>ие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к</a:t>
            </a:r>
            <a:r>
              <a:rPr sz="1600" spc="-3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пи</a:t>
            </a:r>
            <a:r>
              <a:rPr sz="1600" spc="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(за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аб</a:t>
            </a:r>
            <a:r>
              <a:rPr sz="1600" spc="-2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тная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spc="-20" dirty="0">
                <a:latin typeface="Times New Roman"/>
                <a:cs typeface="Times New Roman"/>
              </a:rPr>
              <a:t>л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а,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м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тери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льн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10" dirty="0">
                <a:latin typeface="Times New Roman"/>
                <a:cs typeface="Times New Roman"/>
              </a:rPr>
              <a:t>е з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р</a:t>
            </a:r>
            <a:r>
              <a:rPr sz="1600" spc="-50" dirty="0">
                <a:latin typeface="Times New Roman"/>
                <a:cs typeface="Times New Roman"/>
              </a:rPr>
              <a:t>а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25" dirty="0">
                <a:latin typeface="Times New Roman"/>
                <a:cs typeface="Times New Roman"/>
              </a:rPr>
              <a:t>ы</a:t>
            </a:r>
            <a:r>
              <a:rPr sz="1600" spc="-5" dirty="0">
                <a:latin typeface="Times New Roman"/>
                <a:cs typeface="Times New Roman"/>
              </a:rPr>
              <a:t>,</a:t>
            </a:r>
            <a:r>
              <a:rPr sz="1600" spc="-10" dirty="0">
                <a:latin typeface="Times New Roman"/>
                <a:cs typeface="Times New Roman"/>
              </a:rPr>
              <a:t> при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б</a:t>
            </a:r>
            <a:r>
              <a:rPr sz="1600" spc="-5" dirty="0">
                <a:latin typeface="Times New Roman"/>
                <a:cs typeface="Times New Roman"/>
              </a:rPr>
              <a:t>р</a:t>
            </a:r>
            <a:r>
              <a:rPr sz="1600" spc="-10" dirty="0">
                <a:latin typeface="Times New Roman"/>
                <a:cs typeface="Times New Roman"/>
              </a:rPr>
              <a:t>етен</a:t>
            </a:r>
            <a:r>
              <a:rPr sz="1600" spc="-20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spc="-35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аров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г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р.)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61388" y="1898904"/>
            <a:ext cx="1571243" cy="1397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20567" y="1982723"/>
            <a:ext cx="106680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02408" y="2205482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01417" y="1934744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02408" y="1934744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36791" y="1915667"/>
            <a:ext cx="1562100" cy="12374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12635" y="1970532"/>
            <a:ext cx="106679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46366" y="2091308"/>
            <a:ext cx="559307" cy="959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77304" y="1952375"/>
            <a:ext cx="975233" cy="4128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377304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0000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6844" y="2827020"/>
            <a:ext cx="973836" cy="614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766826" y="369062"/>
                </a:moveTo>
                <a:lnTo>
                  <a:pt x="0" y="369062"/>
                </a:lnTo>
                <a:lnTo>
                  <a:pt x="383413" y="492125"/>
                </a:lnTo>
                <a:lnTo>
                  <a:pt x="766826" y="369062"/>
                </a:lnTo>
                <a:close/>
              </a:path>
              <a:path w="767079" h="492125">
                <a:moveTo>
                  <a:pt x="575055" y="0"/>
                </a:moveTo>
                <a:lnTo>
                  <a:pt x="191642" y="0"/>
                </a:lnTo>
                <a:lnTo>
                  <a:pt x="191642" y="369062"/>
                </a:lnTo>
                <a:lnTo>
                  <a:pt x="575055" y="369062"/>
                </a:lnTo>
                <a:lnTo>
                  <a:pt x="575055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43425" y="2860675"/>
            <a:ext cx="767080" cy="492125"/>
          </a:xfrm>
          <a:custGeom>
            <a:avLst/>
            <a:gdLst/>
            <a:ahLst/>
            <a:cxnLst/>
            <a:rect l="l" t="t" r="r" b="b"/>
            <a:pathLst>
              <a:path w="767079" h="492125">
                <a:moveTo>
                  <a:pt x="0" y="369062"/>
                </a:moveTo>
                <a:lnTo>
                  <a:pt x="191642" y="369062"/>
                </a:lnTo>
                <a:lnTo>
                  <a:pt x="191642" y="0"/>
                </a:lnTo>
                <a:lnTo>
                  <a:pt x="575055" y="0"/>
                </a:lnTo>
                <a:lnTo>
                  <a:pt x="575055" y="369062"/>
                </a:lnTo>
                <a:lnTo>
                  <a:pt x="766826" y="369062"/>
                </a:lnTo>
                <a:lnTo>
                  <a:pt x="383413" y="492125"/>
                </a:lnTo>
                <a:lnTo>
                  <a:pt x="0" y="369062"/>
                </a:lnTo>
                <a:close/>
              </a:path>
            </a:pathLst>
          </a:custGeom>
          <a:ln w="15875">
            <a:solidFill>
              <a:srgbClr val="FFC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46361" y="5906087"/>
            <a:ext cx="3096361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29870" algn="r">
              <a:lnSpc>
                <a:spcPts val="1675"/>
              </a:lnSpc>
            </a:pPr>
            <a:r>
              <a:rPr lang="ru-RU" sz="1400" spc="5" dirty="0" smtClean="0">
                <a:solidFill>
                  <a:srgbClr val="FF0000"/>
                </a:solidFill>
                <a:latin typeface="Times New Roman"/>
                <a:cs typeface="Times New Roman"/>
              </a:rPr>
              <a:t>19</a:t>
            </a:r>
            <a:endParaRPr sz="14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5064" y="672083"/>
            <a:ext cx="6588252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9875" y="171703"/>
            <a:ext cx="9315450" cy="411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  <a:tabLst>
                <a:tab pos="2285365" algn="l"/>
                <a:tab pos="9302115" algn="l"/>
              </a:tabLst>
            </a:pPr>
            <a:r>
              <a:rPr sz="2800" u="heavy" spc="-10" dirty="0">
                <a:latin typeface="Times New Roman"/>
                <a:cs typeface="Times New Roman"/>
              </a:rPr>
              <a:t> 	</a:t>
            </a:r>
            <a:r>
              <a:rPr lang="ru-RU"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Капитальные вложения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34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в</a:t>
            </a:r>
            <a:r>
              <a:rPr sz="2400" u="heavy" spc="-1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u="heavy" spc="-44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400" b="1" u="heavy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20</a:t>
            </a:r>
            <a:r>
              <a:rPr lang="ru-RU" sz="2400" b="1" u="heavy" spc="-2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20 </a:t>
            </a:r>
            <a:r>
              <a:rPr sz="2400" b="1" u="heavy" spc="-2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году</a:t>
            </a:r>
            <a:r>
              <a:rPr sz="2400" u="heavy" spc="-1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800" u="heavy" dirty="0">
                <a:latin typeface="Times New Roman"/>
                <a:cs typeface="Times New Roman"/>
              </a:rPr>
              <a:t>	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0098" y="727836"/>
            <a:ext cx="4092702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0"/>
              </a:lnSpc>
            </a:pPr>
            <a:r>
              <a:rPr sz="1800" b="1" dirty="0">
                <a:latin typeface="Times New Roman"/>
                <a:cs typeface="Times New Roman"/>
              </a:rPr>
              <a:t>ОБЩ</a:t>
            </a:r>
            <a:r>
              <a:rPr sz="1800" b="1" spc="5" dirty="0">
                <a:latin typeface="Times New Roman"/>
                <a:cs typeface="Times New Roman"/>
              </a:rPr>
              <a:t>И</a:t>
            </a:r>
            <a:r>
              <a:rPr sz="1800" b="1" dirty="0">
                <a:latin typeface="Times New Roman"/>
                <a:cs typeface="Times New Roman"/>
              </a:rPr>
              <a:t>Й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ЪЕМ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–</a:t>
            </a:r>
            <a:r>
              <a:rPr lang="ru-RU" sz="1800" b="1" spc="-10" dirty="0" smtClean="0">
                <a:latin typeface="Times New Roman"/>
                <a:cs typeface="Times New Roman"/>
              </a:rPr>
              <a:t>124651,2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" y="2438399"/>
            <a:ext cx="2743200" cy="1368000"/>
          </a:xfrm>
          <a:custGeom>
            <a:avLst/>
            <a:gdLst/>
            <a:ahLst/>
            <a:cxnLst/>
            <a:rect l="l" t="t" r="r" b="b"/>
            <a:pathLst>
              <a:path w="2965450" h="692150">
                <a:moveTo>
                  <a:pt x="0" y="692150"/>
                </a:moveTo>
                <a:lnTo>
                  <a:pt x="2965450" y="692150"/>
                </a:lnTo>
                <a:lnTo>
                  <a:pt x="2965450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2514600"/>
            <a:ext cx="2667000" cy="276999"/>
          </a:xfrm>
          <a:custGeom>
            <a:avLst/>
            <a:gdLst/>
            <a:ahLst/>
            <a:cxnLst/>
            <a:rect l="l" t="t" r="r" b="b"/>
            <a:pathLst>
              <a:path w="2965450" h="692150">
                <a:moveTo>
                  <a:pt x="0" y="692150"/>
                </a:moveTo>
                <a:lnTo>
                  <a:pt x="2965450" y="692150"/>
                </a:lnTo>
                <a:lnTo>
                  <a:pt x="2965450" y="0"/>
                </a:lnTo>
                <a:lnTo>
                  <a:pt x="0" y="0"/>
                </a:lnTo>
                <a:lnTo>
                  <a:pt x="0" y="69215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633" y="4312377"/>
            <a:ext cx="2707778" cy="861774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Модернизация  котельного оборудования</a:t>
            </a:r>
          </a:p>
          <a:p>
            <a:r>
              <a:rPr lang="ru-RU" sz="1400" dirty="0" smtClean="0"/>
              <a:t> 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4123,6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 smtClean="0">
              <a:latin typeface="Tahoma"/>
              <a:cs typeface="Tahoma"/>
            </a:endParaRPr>
          </a:p>
          <a:p>
            <a:endParaRPr sz="1400" dirty="0"/>
          </a:p>
        </p:txBody>
      </p:sp>
      <p:sp>
        <p:nvSpPr>
          <p:cNvPr id="9" name="object 9"/>
          <p:cNvSpPr/>
          <p:nvPr/>
        </p:nvSpPr>
        <p:spPr>
          <a:xfrm>
            <a:off x="850323" y="4203090"/>
            <a:ext cx="2667000" cy="276999"/>
          </a:xfrm>
          <a:custGeom>
            <a:avLst/>
            <a:gdLst/>
            <a:ahLst/>
            <a:cxnLst/>
            <a:rect l="l" t="t" r="r" b="b"/>
            <a:pathLst>
              <a:path w="2965450" h="1060450">
                <a:moveTo>
                  <a:pt x="0" y="1060450"/>
                </a:moveTo>
                <a:lnTo>
                  <a:pt x="2965450" y="1060450"/>
                </a:lnTo>
                <a:lnTo>
                  <a:pt x="2965450" y="0"/>
                </a:lnTo>
                <a:lnTo>
                  <a:pt x="0" y="0"/>
                </a:lnTo>
                <a:lnTo>
                  <a:pt x="0" y="1060450"/>
                </a:lnTo>
                <a:close/>
              </a:path>
            </a:pathLst>
          </a:custGeom>
          <a:ln w="1270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82229" y="4590135"/>
            <a:ext cx="2883216" cy="646331"/>
          </a:xfrm>
          <a:custGeom>
            <a:avLst/>
            <a:gdLst/>
            <a:ahLst/>
            <a:cxnLst/>
            <a:rect l="l" t="t" r="r" b="b"/>
            <a:pathLst>
              <a:path w="2965450" h="922654">
                <a:moveTo>
                  <a:pt x="0" y="922337"/>
                </a:moveTo>
                <a:lnTo>
                  <a:pt x="2965450" y="922337"/>
                </a:lnTo>
                <a:lnTo>
                  <a:pt x="296545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64C1EA"/>
          </a:solidFill>
        </p:spPr>
        <p:txBody>
          <a:bodyPr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Модернизация  уличного освещения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5033,3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 flipV="1">
            <a:off x="6578589" y="4977180"/>
            <a:ext cx="3018951" cy="276999"/>
          </a:xfrm>
          <a:custGeom>
            <a:avLst/>
            <a:gdLst/>
            <a:ahLst/>
            <a:cxnLst/>
            <a:rect l="l" t="t" r="r" b="b"/>
            <a:pathLst>
              <a:path w="2965450" h="1008379">
                <a:moveTo>
                  <a:pt x="0" y="1008062"/>
                </a:moveTo>
                <a:lnTo>
                  <a:pt x="2965450" y="1008062"/>
                </a:lnTo>
                <a:lnTo>
                  <a:pt x="2965450" y="0"/>
                </a:lnTo>
                <a:lnTo>
                  <a:pt x="0" y="0"/>
                </a:lnTo>
                <a:lnTo>
                  <a:pt x="0" y="1008062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55998" y="5519043"/>
            <a:ext cx="2965450" cy="276999"/>
          </a:xfrm>
          <a:custGeom>
            <a:avLst/>
            <a:gdLst/>
            <a:ahLst/>
            <a:cxnLst/>
            <a:rect l="l" t="t" r="r" b="b"/>
            <a:pathLst>
              <a:path w="2965450" h="1008379">
                <a:moveTo>
                  <a:pt x="0" y="1008062"/>
                </a:moveTo>
                <a:lnTo>
                  <a:pt x="2965450" y="1008062"/>
                </a:lnTo>
                <a:lnTo>
                  <a:pt x="2965450" y="0"/>
                </a:lnTo>
                <a:lnTo>
                  <a:pt x="0" y="0"/>
                </a:lnTo>
                <a:lnTo>
                  <a:pt x="0" y="1008062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 rot="10800000" flipV="1">
            <a:off x="6578580" y="4685753"/>
            <a:ext cx="3006239" cy="276999"/>
          </a:xfrm>
          <a:custGeom>
            <a:avLst/>
            <a:gdLst/>
            <a:ahLst/>
            <a:cxnLst/>
            <a:rect l="l" t="t" r="r" b="b"/>
            <a:pathLst>
              <a:path w="2965450" h="863600">
                <a:moveTo>
                  <a:pt x="0" y="863600"/>
                </a:moveTo>
                <a:lnTo>
                  <a:pt x="2965450" y="863600"/>
                </a:lnTo>
                <a:lnTo>
                  <a:pt x="296545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78589" y="3816045"/>
            <a:ext cx="2965450" cy="863600"/>
          </a:xfrm>
          <a:custGeom>
            <a:avLst/>
            <a:gdLst/>
            <a:ahLst/>
            <a:cxnLst/>
            <a:rect l="l" t="t" r="r" b="b"/>
            <a:pathLst>
              <a:path w="2965450" h="863600">
                <a:moveTo>
                  <a:pt x="0" y="863600"/>
                </a:moveTo>
                <a:lnTo>
                  <a:pt x="2965450" y="863600"/>
                </a:lnTo>
                <a:lnTo>
                  <a:pt x="2965450" y="0"/>
                </a:lnTo>
                <a:lnTo>
                  <a:pt x="0" y="0"/>
                </a:lnTo>
                <a:lnTo>
                  <a:pt x="0" y="863600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91300" y="3357562"/>
            <a:ext cx="2965450" cy="935355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91300" y="3357562"/>
            <a:ext cx="2965450" cy="935355"/>
          </a:xfrm>
          <a:custGeom>
            <a:avLst/>
            <a:gdLst/>
            <a:ahLst/>
            <a:cxnLst/>
            <a:rect l="l" t="t" r="r" b="b"/>
            <a:pathLst>
              <a:path w="2965450" h="935354">
                <a:moveTo>
                  <a:pt x="0" y="935037"/>
                </a:moveTo>
                <a:lnTo>
                  <a:pt x="2965450" y="935037"/>
                </a:lnTo>
                <a:lnTo>
                  <a:pt x="2965450" y="0"/>
                </a:lnTo>
                <a:lnTo>
                  <a:pt x="0" y="0"/>
                </a:lnTo>
                <a:lnTo>
                  <a:pt x="0" y="935037"/>
                </a:lnTo>
                <a:close/>
              </a:path>
            </a:pathLst>
          </a:custGeom>
          <a:ln w="12700">
            <a:solidFill>
              <a:srgbClr val="FFCC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33400" y="2362200"/>
            <a:ext cx="246697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spc="-10" dirty="0">
                <a:latin typeface="Tahoma"/>
                <a:cs typeface="Tahoma"/>
              </a:rPr>
              <a:t>С</a:t>
            </a:r>
            <a:r>
              <a:rPr sz="1300" spc="-15" dirty="0">
                <a:latin typeface="Tahoma"/>
                <a:cs typeface="Tahoma"/>
              </a:rPr>
              <a:t>т</a:t>
            </a:r>
            <a:r>
              <a:rPr sz="1300" spc="-10" dirty="0">
                <a:latin typeface="Tahoma"/>
                <a:cs typeface="Tahoma"/>
              </a:rPr>
              <a:t>р</a:t>
            </a:r>
            <a:r>
              <a:rPr sz="1300" spc="-5" dirty="0">
                <a:latin typeface="Tahoma"/>
                <a:cs typeface="Tahoma"/>
              </a:rPr>
              <a:t>о</a:t>
            </a:r>
            <a:r>
              <a:rPr sz="1300" spc="-10" dirty="0">
                <a:latin typeface="Tahoma"/>
                <a:cs typeface="Tahoma"/>
              </a:rPr>
              <a:t>ительство</a:t>
            </a:r>
            <a:r>
              <a:rPr sz="1300" spc="25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и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 err="1">
                <a:latin typeface="Tahoma"/>
                <a:cs typeface="Tahoma"/>
              </a:rPr>
              <a:t>рек</a:t>
            </a:r>
            <a:r>
              <a:rPr sz="1300" spc="-5" dirty="0" err="1">
                <a:latin typeface="Tahoma"/>
                <a:cs typeface="Tahoma"/>
              </a:rPr>
              <a:t>о</a:t>
            </a:r>
            <a:r>
              <a:rPr sz="1300" spc="-10" dirty="0" err="1">
                <a:latin typeface="Tahoma"/>
                <a:cs typeface="Tahoma"/>
              </a:rPr>
              <a:t>нс</a:t>
            </a:r>
            <a:r>
              <a:rPr sz="1300" spc="-20" dirty="0" err="1">
                <a:latin typeface="Tahoma"/>
                <a:cs typeface="Tahoma"/>
              </a:rPr>
              <a:t>т</a:t>
            </a:r>
            <a:r>
              <a:rPr sz="1300" spc="-10" dirty="0" err="1">
                <a:latin typeface="Tahoma"/>
                <a:cs typeface="Tahoma"/>
              </a:rPr>
              <a:t>р</a:t>
            </a:r>
            <a:r>
              <a:rPr sz="1300" spc="-5" dirty="0" err="1">
                <a:latin typeface="Tahoma"/>
                <a:cs typeface="Tahoma"/>
              </a:rPr>
              <a:t>у</a:t>
            </a:r>
            <a:r>
              <a:rPr sz="1300" spc="-10" dirty="0" err="1">
                <a:latin typeface="Tahoma"/>
                <a:cs typeface="Tahoma"/>
              </a:rPr>
              <a:t>кция</a:t>
            </a:r>
            <a:r>
              <a:rPr sz="1300" spc="-10" dirty="0">
                <a:latin typeface="Tahoma"/>
                <a:cs typeface="Tahoma"/>
              </a:rPr>
              <a:t> </a:t>
            </a:r>
            <a:r>
              <a:rPr sz="1300" spc="-10" dirty="0" err="1" smtClean="0">
                <a:latin typeface="Tahoma"/>
                <a:cs typeface="Tahoma"/>
              </a:rPr>
              <a:t>дорог</a:t>
            </a:r>
            <a:r>
              <a:rPr lang="ru-RU" sz="1300" spc="-10" dirty="0" smtClean="0">
                <a:latin typeface="Tahoma"/>
                <a:cs typeface="Tahoma"/>
              </a:rPr>
              <a:t>,  </a:t>
            </a:r>
            <a:endParaRPr sz="1300" dirty="0">
              <a:latin typeface="Tahoma"/>
              <a:cs typeface="Tahoma"/>
            </a:endParaRPr>
          </a:p>
          <a:p>
            <a:pPr marL="635"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85861,8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52094" y="4293686"/>
            <a:ext cx="2401570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88225" y="4590135"/>
            <a:ext cx="2466975" cy="600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300" spc="-10" dirty="0" smtClean="0">
                <a:latin typeface="Tahoma"/>
                <a:cs typeface="Tahoma"/>
              </a:rPr>
              <a:t>Модернизация систем образования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14424,0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810502" y="3528186"/>
            <a:ext cx="2527300" cy="602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300" spc="-20" dirty="0">
                <a:latin typeface="Tahoma"/>
                <a:cs typeface="Tahoma"/>
              </a:rPr>
              <a:t>Об</a:t>
            </a:r>
            <a:r>
              <a:rPr sz="1300" spc="-10" dirty="0">
                <a:latin typeface="Tahoma"/>
                <a:cs typeface="Tahoma"/>
              </a:rPr>
              <a:t>еспечение</a:t>
            </a:r>
            <a:r>
              <a:rPr sz="1300" spc="4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жильем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р</a:t>
            </a:r>
            <a:r>
              <a:rPr sz="1300" spc="-5" dirty="0">
                <a:latin typeface="Tahoma"/>
                <a:cs typeface="Tahoma"/>
              </a:rPr>
              <a:t>а</a:t>
            </a:r>
            <a:r>
              <a:rPr sz="1300" spc="-20" dirty="0">
                <a:latin typeface="Tahoma"/>
                <a:cs typeface="Tahoma"/>
              </a:rPr>
              <a:t>з</a:t>
            </a:r>
            <a:r>
              <a:rPr sz="1300" spc="-10" dirty="0">
                <a:latin typeface="Tahoma"/>
                <a:cs typeface="Tahoma"/>
              </a:rPr>
              <a:t>ли</a:t>
            </a:r>
            <a:r>
              <a:rPr sz="1300" spc="-5" dirty="0">
                <a:latin typeface="Tahoma"/>
                <a:cs typeface="Tahoma"/>
              </a:rPr>
              <a:t>ч</a:t>
            </a:r>
            <a:r>
              <a:rPr sz="1300" spc="-10" dirty="0">
                <a:latin typeface="Tahoma"/>
                <a:cs typeface="Tahoma"/>
              </a:rPr>
              <a:t>ных к</a:t>
            </a:r>
            <a:r>
              <a:rPr sz="1300" spc="-5" dirty="0">
                <a:latin typeface="Tahoma"/>
                <a:cs typeface="Tahoma"/>
              </a:rPr>
              <a:t>а</a:t>
            </a:r>
            <a:r>
              <a:rPr sz="1300" spc="-20" dirty="0">
                <a:latin typeface="Tahoma"/>
                <a:cs typeface="Tahoma"/>
              </a:rPr>
              <a:t>т</a:t>
            </a:r>
            <a:r>
              <a:rPr sz="1300" spc="-10" dirty="0">
                <a:latin typeface="Tahoma"/>
                <a:cs typeface="Tahoma"/>
              </a:rPr>
              <a:t>егорий</a:t>
            </a:r>
            <a:r>
              <a:rPr sz="1300" spc="10" dirty="0">
                <a:latin typeface="Tahoma"/>
                <a:cs typeface="Tahoma"/>
              </a:rPr>
              <a:t> </a:t>
            </a:r>
            <a:r>
              <a:rPr sz="1300" spc="-10" dirty="0">
                <a:latin typeface="Tahoma"/>
                <a:cs typeface="Tahoma"/>
              </a:rPr>
              <a:t>граждан</a:t>
            </a:r>
            <a:endParaRPr sz="13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300" b="1" spc="-10" dirty="0" smtClean="0">
                <a:solidFill>
                  <a:srgbClr val="C00000"/>
                </a:solidFill>
                <a:latin typeface="Tahoma"/>
                <a:cs typeface="Tahoma"/>
              </a:rPr>
              <a:t>3370,0 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т</a:t>
            </a:r>
            <a:r>
              <a:rPr sz="1300" b="1" spc="-25" dirty="0" err="1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sz="13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с.руб</a:t>
            </a:r>
            <a:r>
              <a:rPr sz="1300" b="1" spc="-10" dirty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endParaRPr sz="1300" dirty="0">
              <a:latin typeface="Tahoma"/>
              <a:cs typeface="Tahoma"/>
            </a:endParaRPr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228600" y="1066800"/>
          <a:ext cx="277336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700"/>
                <a:gridCol w="858774"/>
                <a:gridCol w="623887"/>
              </a:tblGrid>
              <a:tr h="152400">
                <a:tc gridSpan="2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</a:tr>
              <a:tr h="640080">
                <a:tc gridSpan="3">
                  <a:txBody>
                    <a:bodyPr/>
                    <a:lstStyle/>
                    <a:p>
                      <a:pPr marL="402590" marR="398145" algn="ctr">
                        <a:lnSpc>
                          <a:spcPct val="100000"/>
                        </a:lnSpc>
                      </a:pPr>
                      <a:r>
                        <a:rPr sz="1300" dirty="0" err="1">
                          <a:latin typeface="Tahoma"/>
                          <a:cs typeface="Tahoma"/>
                        </a:rPr>
                        <a:t>Национ</a:t>
                      </a:r>
                      <a:r>
                        <a:rPr sz="1300" spc="5" dirty="0" err="1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льн</a:t>
                      </a:r>
                      <a:r>
                        <a:rPr sz="1300" spc="5" dirty="0" err="1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я</a:t>
                      </a:r>
                      <a:r>
                        <a:rPr sz="1300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 err="1" smtClean="0">
                          <a:latin typeface="Tahoma"/>
                          <a:cs typeface="Tahoma"/>
                        </a:rPr>
                        <a:t>экон</a:t>
                      </a:r>
                      <a:r>
                        <a:rPr sz="1300" spc="5" dirty="0" err="1" smtClean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 err="1" smtClean="0">
                          <a:latin typeface="Tahoma"/>
                          <a:cs typeface="Tahoma"/>
                        </a:rPr>
                        <a:t>мика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89985,4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FF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3433826" y="1052576"/>
          <a:ext cx="2965450" cy="15886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2824"/>
                <a:gridCol w="1452626"/>
              </a:tblGrid>
              <a:tr h="184012"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</a:tr>
              <a:tr h="434012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ahoma"/>
                          <a:cs typeface="Tahoma"/>
                        </a:rPr>
                        <a:t>Жилищн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к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ммунальн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е</a:t>
                      </a:r>
                      <a:r>
                        <a:rPr sz="1300" spc="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х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з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яйс</a:t>
                      </a:r>
                      <a:r>
                        <a:rPr sz="1300" spc="-10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во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15028,3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48522"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</a:tcPr>
                </a:tc>
              </a:tr>
              <a:tr h="758379">
                <a:tc gridSpan="2">
                  <a:txBody>
                    <a:bodyPr/>
                    <a:lstStyle/>
                    <a:p>
                      <a:pPr marL="164465" marR="156845" algn="ctr">
                        <a:lnSpc>
                          <a:spcPct val="100000"/>
                        </a:lnSpc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Ремонт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latin typeface="Tahoma"/>
                          <a:cs typeface="Tahoma"/>
                        </a:rPr>
                        <a:t> жилфонда  </a:t>
                      </a: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135,3 </a:t>
                      </a:r>
                      <a:r>
                        <a:rPr lang="ru-RU"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тыс.руб</a:t>
                      </a:r>
                      <a:endParaRPr sz="1300" b="1" dirty="0">
                        <a:solidFill>
                          <a:srgbClr val="C00000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CCFF"/>
                      </a:solidFill>
                      <a:prstDash val="solid"/>
                    </a:lnL>
                    <a:lnR w="12700">
                      <a:solidFill>
                        <a:srgbClr val="00CCFF"/>
                      </a:solidFill>
                      <a:prstDash val="solid"/>
                    </a:lnR>
                    <a:lnT w="12700">
                      <a:solidFill>
                        <a:srgbClr val="00CCFF"/>
                      </a:solidFill>
                      <a:prstDash val="solid"/>
                    </a:lnT>
                    <a:lnB w="12700">
                      <a:solidFill>
                        <a:srgbClr val="00CCFF"/>
                      </a:solidFill>
                      <a:prstDash val="solid"/>
                    </a:lnB>
                    <a:solidFill>
                      <a:srgbClr val="64C1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6584950" y="1052575"/>
          <a:ext cx="2965450" cy="1682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9526"/>
                <a:gridCol w="623824"/>
                <a:gridCol w="1562100"/>
              </a:tblGrid>
              <a:tr h="195240">
                <a:tc>
                  <a:txBody>
                    <a:bodyPr/>
                    <a:lstStyle/>
                    <a:p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FF99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53970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300" dirty="0">
                          <a:latin typeface="Tahoma"/>
                          <a:cs typeface="Tahoma"/>
                        </a:rPr>
                        <a:t>Социальн</a:t>
                      </a:r>
                      <a:r>
                        <a:rPr sz="1300" spc="10" dirty="0">
                          <a:latin typeface="Tahoma"/>
                          <a:cs typeface="Tahoma"/>
                        </a:rPr>
                        <a:t>о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-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куль</a:t>
                      </a:r>
                      <a:r>
                        <a:rPr sz="1300" spc="-5" dirty="0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у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р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н</a:t>
                      </a:r>
                      <a:r>
                        <a:rPr sz="1300" spc="5" dirty="0">
                          <a:latin typeface="Tahoma"/>
                          <a:cs typeface="Tahoma"/>
                        </a:rPr>
                        <a:t>а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я</a:t>
                      </a:r>
                      <a:r>
                        <a:rPr sz="1300" spc="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300" dirty="0">
                          <a:latin typeface="Tahoma"/>
                          <a:cs typeface="Tahoma"/>
                        </a:rPr>
                        <a:t>сфера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19637,5</a:t>
                      </a:r>
                      <a:r>
                        <a:rPr lang="ru-RU" sz="1300" b="1" dirty="0" smtClean="0">
                          <a:solidFill>
                            <a:srgbClr val="FF0000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99FF"/>
                      </a:solidFill>
                      <a:prstDash val="solid"/>
                    </a:lnL>
                    <a:lnR w="12700">
                      <a:solidFill>
                        <a:srgbClr val="FF99FF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99FF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13965">
                <a:tc gridSpan="2"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3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FF99FF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</a:tcPr>
                </a:tc>
              </a:tr>
              <a:tr h="716569">
                <a:tc gridSpan="3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300" spc="-10" dirty="0" err="1">
                          <a:latin typeface="Tahoma"/>
                          <a:cs typeface="Tahoma"/>
                        </a:rPr>
                        <a:t>Об</a:t>
                      </a:r>
                      <a:r>
                        <a:rPr sz="1300" spc="-5" dirty="0" err="1">
                          <a:latin typeface="Tahoma"/>
                          <a:cs typeface="Tahoma"/>
                        </a:rPr>
                        <a:t>ъ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ек</a:t>
                      </a:r>
                      <a:r>
                        <a:rPr sz="1300" spc="-10" dirty="0" err="1">
                          <a:latin typeface="Tahoma"/>
                          <a:cs typeface="Tahoma"/>
                        </a:rPr>
                        <a:t>т</a:t>
                      </a:r>
                      <a:r>
                        <a:rPr sz="1300" dirty="0" err="1">
                          <a:latin typeface="Tahoma"/>
                          <a:cs typeface="Tahoma"/>
                        </a:rPr>
                        <a:t>ы</a:t>
                      </a:r>
                      <a:r>
                        <a:rPr sz="1300" spc="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lang="ru-RU" sz="1300" dirty="0" err="1" smtClean="0">
                          <a:latin typeface="Tahoma"/>
                          <a:cs typeface="Tahoma"/>
                        </a:rPr>
                        <a:t>соцсферы</a:t>
                      </a:r>
                      <a:endParaRPr sz="1300" dirty="0">
                        <a:latin typeface="Tahoma"/>
                        <a:cs typeface="Tahoma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300" b="1" dirty="0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4876,5 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т</a:t>
                      </a:r>
                      <a:r>
                        <a:rPr sz="1300" b="1" spc="-10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ы</a:t>
                      </a:r>
                      <a:r>
                        <a:rPr sz="1300" b="1" dirty="0" err="1" smtClean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с.руб</a:t>
                      </a:r>
                      <a:r>
                        <a:rPr sz="1300" b="1" dirty="0">
                          <a:solidFill>
                            <a:srgbClr val="C00000"/>
                          </a:solidFill>
                          <a:latin typeface="Tahoma"/>
                          <a:cs typeface="Tahoma"/>
                        </a:rPr>
                        <a:t>.</a:t>
                      </a:r>
                      <a:endParaRPr sz="13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CC00"/>
                      </a:solidFill>
                      <a:prstDash val="solid"/>
                    </a:lnL>
                    <a:lnR w="12700">
                      <a:solidFill>
                        <a:srgbClr val="FFCC00"/>
                      </a:solidFill>
                      <a:prstDash val="solid"/>
                    </a:lnR>
                    <a:lnT w="12700">
                      <a:solidFill>
                        <a:srgbClr val="FFCC00"/>
                      </a:solidFill>
                      <a:prstDash val="solid"/>
                    </a:lnT>
                    <a:lnB w="12700">
                      <a:solidFill>
                        <a:srgbClr val="FFCC00"/>
                      </a:solidFill>
                      <a:prstDash val="soli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35" name="object 24"/>
          <p:cNvSpPr txBox="1"/>
          <p:nvPr/>
        </p:nvSpPr>
        <p:spPr>
          <a:xfrm>
            <a:off x="381000" y="5715000"/>
            <a:ext cx="2819400" cy="200055"/>
          </a:xfrm>
          <a:prstGeom prst="rect">
            <a:avLst/>
          </a:prstGeom>
          <a:solidFill>
            <a:srgbClr val="CCFFCC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endParaRPr sz="1300" dirty="0">
              <a:latin typeface="Tahoma"/>
              <a:cs typeface="Tahoma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82229" y="3041955"/>
            <a:ext cx="2941542" cy="738664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Ремонт и обустройство военно-мемориальных объектов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3370,0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82229" y="3816045"/>
            <a:ext cx="2941542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Благоустройство парка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4720,5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  <p:sp>
        <p:nvSpPr>
          <p:cNvPr id="28" name="Прямоугольник 27"/>
          <p:cNvSpPr/>
          <p:nvPr/>
        </p:nvSpPr>
        <p:spPr>
          <a:xfrm rot="10800000" flipV="1">
            <a:off x="3559637" y="5519043"/>
            <a:ext cx="2864133" cy="523220"/>
          </a:xfrm>
          <a:prstGeom prst="rect">
            <a:avLst/>
          </a:prstGeom>
          <a:solidFill>
            <a:srgbClr val="64C1EA"/>
          </a:solidFill>
        </p:spPr>
        <p:txBody>
          <a:bodyPr wrap="square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lang="ru-RU" sz="1400" spc="-20" dirty="0" smtClean="0">
                <a:latin typeface="Tahoma"/>
                <a:cs typeface="Tahoma"/>
              </a:rPr>
              <a:t>Развитие систем водоснабжения</a:t>
            </a:r>
            <a:endParaRPr lang="ru-RU" sz="1400" dirty="0" smtClean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1769,2 т</a:t>
            </a:r>
            <a:r>
              <a:rPr lang="ru-RU"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lang="ru-RU" sz="1400" b="1" spc="-10" dirty="0" smtClean="0">
                <a:solidFill>
                  <a:srgbClr val="C00000"/>
                </a:solidFill>
                <a:latin typeface="Tahoma"/>
                <a:cs typeface="Tahoma"/>
              </a:rPr>
              <a:t>с.руб.</a:t>
            </a:r>
            <a:endParaRPr lang="ru-RU"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37661" y="153670"/>
            <a:ext cx="3645535" cy="62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>
                <a:solidFill>
                  <a:srgbClr val="00B0F0"/>
                </a:solidFill>
                <a:latin typeface="Bookman Old Style"/>
                <a:cs typeface="Bookman Old Style"/>
              </a:rPr>
              <a:t>Преди</a:t>
            </a:r>
            <a:r>
              <a:rPr sz="4000" b="1" spc="-40" dirty="0">
                <a:solidFill>
                  <a:srgbClr val="00B0F0"/>
                </a:solidFill>
                <a:latin typeface="Bookman Old Style"/>
                <a:cs typeface="Bookman Old Style"/>
              </a:rPr>
              <a:t>с</a:t>
            </a:r>
            <a:r>
              <a:rPr sz="4000" b="1" spc="-25" dirty="0">
                <a:solidFill>
                  <a:srgbClr val="00B0F0"/>
                </a:solidFill>
                <a:latin typeface="Bookman Old Style"/>
                <a:cs typeface="Bookman Old Style"/>
              </a:rPr>
              <a:t>ловие</a:t>
            </a:r>
            <a:endParaRPr sz="4000" dirty="0">
              <a:solidFill>
                <a:srgbClr val="00B0F0"/>
              </a:solidFill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0837" y="85718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837" y="888936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72541" y="1067689"/>
            <a:ext cx="9077325" cy="447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64869" marR="548005" indent="-398145">
              <a:lnSpc>
                <a:spcPts val="2160"/>
              </a:lnSpc>
            </a:pP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Исполне</a:t>
            </a:r>
            <a:r>
              <a:rPr sz="1900" b="1" i="1" spc="-8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ие</a:t>
            </a:r>
            <a:r>
              <a:rPr sz="1900" b="1" i="1" spc="-1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b="1" i="1" spc="-120" dirty="0">
                <a:solidFill>
                  <a:srgbClr val="7030A0"/>
                </a:solidFill>
                <a:latin typeface="Tahoma"/>
                <a:cs typeface="Tahoma"/>
              </a:rPr>
              <a:t>ю</a:t>
            </a:r>
            <a:r>
              <a:rPr sz="1900" b="1" i="1" spc="-75" dirty="0">
                <a:solidFill>
                  <a:srgbClr val="7030A0"/>
                </a:solidFill>
                <a:latin typeface="Tahoma"/>
                <a:cs typeface="Tahoma"/>
              </a:rPr>
              <a:t>джета</a:t>
            </a:r>
            <a:r>
              <a:rPr sz="1900" b="1" i="1" spc="-1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–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процесс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ора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учета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д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х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од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у</a:t>
            </a:r>
            <a:r>
              <a:rPr sz="1900" i="1" spc="-85" dirty="0">
                <a:solidFill>
                  <a:srgbClr val="7030A0"/>
                </a:solidFill>
                <a:latin typeface="Tahoma"/>
                <a:cs typeface="Tahoma"/>
              </a:rPr>
              <a:t>щ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ествление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 расх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дов</a:t>
            </a:r>
            <a:r>
              <a:rPr sz="1900" i="1" spc="-4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а</a:t>
            </a:r>
            <a:r>
              <a:rPr sz="1900" i="1" spc="-3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ос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ове</a:t>
            </a:r>
            <a:r>
              <a:rPr sz="1900" i="1" spc="-25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сводн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б</a:t>
            </a:r>
            <a:r>
              <a:rPr sz="1900" i="1" spc="-70" dirty="0">
                <a:solidFill>
                  <a:srgbClr val="7030A0"/>
                </a:solidFill>
                <a:latin typeface="Tahoma"/>
                <a:cs typeface="Tahoma"/>
              </a:rPr>
              <a:t>юджетн</a:t>
            </a:r>
            <a:r>
              <a:rPr sz="1900" i="1" spc="-80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й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рос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писи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и</a:t>
            </a:r>
            <a:r>
              <a:rPr sz="1900" i="1" spc="-4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к</a:t>
            </a:r>
            <a:r>
              <a:rPr sz="1900" i="1" spc="-55" dirty="0">
                <a:solidFill>
                  <a:srgbClr val="7030A0"/>
                </a:solidFill>
                <a:latin typeface="Tahoma"/>
                <a:cs typeface="Tahoma"/>
              </a:rPr>
              <a:t>асс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о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вого</a:t>
            </a:r>
            <a:r>
              <a:rPr sz="1900" i="1" spc="-30" dirty="0">
                <a:solidFill>
                  <a:srgbClr val="7030A0"/>
                </a:solidFill>
                <a:latin typeface="Tahoma"/>
                <a:cs typeface="Tahoma"/>
              </a:rPr>
              <a:t> </a:t>
            </a:r>
            <a:r>
              <a:rPr sz="1900" i="1" spc="-60" dirty="0">
                <a:solidFill>
                  <a:srgbClr val="7030A0"/>
                </a:solidFill>
                <a:latin typeface="Tahoma"/>
                <a:cs typeface="Tahoma"/>
              </a:rPr>
              <a:t>п</a:t>
            </a:r>
            <a:r>
              <a:rPr sz="1900" i="1" spc="-65" dirty="0">
                <a:solidFill>
                  <a:srgbClr val="7030A0"/>
                </a:solidFill>
                <a:latin typeface="Tahoma"/>
                <a:cs typeface="Tahoma"/>
              </a:rPr>
              <a:t>ла</a:t>
            </a:r>
            <a:r>
              <a:rPr sz="1900" i="1" spc="-75" dirty="0">
                <a:solidFill>
                  <a:srgbClr val="7030A0"/>
                </a:solidFill>
                <a:latin typeface="Tahoma"/>
                <a:cs typeface="Tahoma"/>
              </a:rPr>
              <a:t>н</a:t>
            </a:r>
            <a:r>
              <a:rPr sz="1900" i="1" spc="-50" dirty="0">
                <a:solidFill>
                  <a:srgbClr val="7030A0"/>
                </a:solidFill>
                <a:latin typeface="Tahoma"/>
                <a:cs typeface="Tahoma"/>
              </a:rPr>
              <a:t>а.</a:t>
            </a:r>
            <a:endParaRPr sz="1900" dirty="0">
              <a:solidFill>
                <a:srgbClr val="7030A0"/>
              </a:solidFill>
              <a:latin typeface="Tahoma"/>
              <a:cs typeface="Tahoma"/>
            </a:endParaRPr>
          </a:p>
          <a:p>
            <a:pPr>
              <a:lnSpc>
                <a:spcPts val="1900"/>
              </a:lnSpc>
            </a:pPr>
            <a:endParaRPr sz="1900" dirty="0"/>
          </a:p>
          <a:p>
            <a:pPr>
              <a:lnSpc>
                <a:spcPts val="2000"/>
              </a:lnSpc>
              <a:spcBef>
                <a:spcPts val="37"/>
              </a:spcBef>
            </a:pPr>
            <a:endParaRPr sz="2000" dirty="0"/>
          </a:p>
          <a:p>
            <a:pPr marL="12700" marR="6350" indent="354965" algn="just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Ис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5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120" dirty="0">
                <a:latin typeface="Times New Roman"/>
                <a:cs typeface="Times New Roman"/>
              </a:rPr>
              <a:t> </a:t>
            </a:r>
            <a:r>
              <a:rPr sz="1400" b="1" spc="15" dirty="0">
                <a:latin typeface="Times New Roman"/>
                <a:cs typeface="Times New Roman"/>
              </a:rPr>
              <a:t>б</a:t>
            </a:r>
            <a:r>
              <a:rPr sz="1400" b="1" spc="-90" dirty="0">
                <a:latin typeface="Times New Roman"/>
                <a:cs typeface="Times New Roman"/>
              </a:rPr>
              <a:t>ю</a:t>
            </a:r>
            <a:r>
              <a:rPr sz="1400" b="1" spc="5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ж</a:t>
            </a:r>
            <a:r>
              <a:rPr sz="1400" b="1" spc="10" dirty="0">
                <a:latin typeface="Times New Roman"/>
                <a:cs typeface="Times New Roman"/>
              </a:rPr>
              <a:t>е</a:t>
            </a:r>
            <a:r>
              <a:rPr sz="1400" b="1" spc="1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–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30" dirty="0">
                <a:latin typeface="Times New Roman"/>
                <a:cs typeface="Times New Roman"/>
              </a:rPr>
              <a:t>от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ый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мен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шения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ете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ел</a:t>
            </a:r>
            <a:r>
              <a:rPr sz="1400" spc="-1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ав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ным)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рг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жае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6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4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40" dirty="0">
                <a:latin typeface="Times New Roman"/>
                <a:cs typeface="Times New Roman"/>
              </a:rPr>
              <a:t>М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вы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елить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щие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2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пы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са</a:t>
            </a:r>
            <a:r>
              <a:rPr sz="1400" dirty="0">
                <a:latin typeface="Times New Roman"/>
                <a:cs typeface="Times New Roman"/>
              </a:rPr>
              <a:t>:</a:t>
            </a:r>
          </a:p>
          <a:p>
            <a:pPr marL="12700" marR="8255" indent="354965" algn="just">
              <a:lnSpc>
                <a:spcPct val="100000"/>
              </a:lnSpc>
              <a:buFont typeface="Times New Roman"/>
              <a:buChar char="-"/>
              <a:tabLst>
                <a:tab pos="482600" algn="l"/>
              </a:tabLst>
            </a:pP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дам.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част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оц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акл</a:t>
            </a:r>
            <a:r>
              <a:rPr sz="1400" spc="-5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чае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8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б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и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ремен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пления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ов,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spc="-20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я 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щ</a:t>
            </a:r>
            <a:r>
              <a:rPr sz="1400" spc="3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 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ей,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ствии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енным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моби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изац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дов.</a:t>
            </a:r>
          </a:p>
          <a:p>
            <a:pPr marL="12700" marR="7620" indent="354965" algn="just">
              <a:lnSpc>
                <a:spcPct val="100000"/>
              </a:lnSpc>
              <a:buFont typeface="Times New Roman"/>
              <a:buChar char="-"/>
              <a:tabLst>
                <a:tab pos="488315" algn="l"/>
              </a:tabLst>
            </a:pP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дам,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оз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чает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30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мер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ият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й,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 реше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е,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делах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ны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ю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1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</a:t>
            </a:r>
            <a:r>
              <a:rPr sz="1400" dirty="0">
                <a:latin typeface="Times New Roman"/>
                <a:cs typeface="Times New Roman"/>
              </a:rPr>
              <a:t>иня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ых</a:t>
            </a:r>
            <a:r>
              <a:rPr sz="1400" spc="1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</a:t>
            </a:r>
            <a:r>
              <a:rPr sz="1400" spc="-10" dirty="0">
                <a:latin typeface="Times New Roman"/>
                <a:cs typeface="Times New Roman"/>
              </a:rPr>
              <a:t>ц</a:t>
            </a:r>
            <a:r>
              <a:rPr sz="1400" dirty="0">
                <a:latin typeface="Times New Roman"/>
                <a:cs typeface="Times New Roman"/>
              </a:rPr>
              <a:t>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20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ным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дн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dirty="0">
                <a:latin typeface="Times New Roman"/>
                <a:cs typeface="Times New Roman"/>
              </a:rPr>
              <a:t>яз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8255" indent="354965" algn="just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ние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ета</a:t>
            </a:r>
            <a:r>
              <a:rPr sz="1400" spc="1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2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155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</a:t>
            </a:r>
            <a:r>
              <a:rPr sz="1400" spc="1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ием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та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367665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об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</a:t>
            </a:r>
            <a:r>
              <a:rPr sz="1400" spc="5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10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7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ем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3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1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</a:t>
            </a:r>
            <a:r>
              <a:rPr sz="1400" spc="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1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з</a:t>
            </a:r>
            <a:r>
              <a:rPr sz="1400" spc="-4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ям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40" dirty="0">
                <a:latin typeface="Times New Roman"/>
                <a:cs typeface="Times New Roman"/>
              </a:rPr>
              <a:t>о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</a:t>
            </a:r>
            <a:r>
              <a:rPr sz="1400" spc="-30" dirty="0">
                <a:latin typeface="Times New Roman"/>
                <a:cs typeface="Times New Roman"/>
              </a:rPr>
              <a:t>с</a:t>
            </a:r>
            <a:r>
              <a:rPr sz="1400" spc="-55" dirty="0">
                <a:latin typeface="Times New Roman"/>
                <a:cs typeface="Times New Roman"/>
              </a:rPr>
              <a:t>х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поря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бхо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0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дов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ра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  <a:p>
            <a:pPr marL="12700" marR="6985" indent="354965" algn="just">
              <a:lnSpc>
                <a:spcPct val="100000"/>
              </a:lnSpc>
            </a:pPr>
            <a:r>
              <a:rPr sz="1400" spc="-130" dirty="0">
                <a:latin typeface="Times New Roman"/>
                <a:cs typeface="Times New Roman"/>
              </a:rPr>
              <a:t>Г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й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тчет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яе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 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</a:t>
            </a:r>
            <a:r>
              <a:rPr sz="1400" dirty="0">
                <a:latin typeface="Times New Roman"/>
                <a:cs typeface="Times New Roman"/>
              </a:rPr>
              <a:t>ых 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dirty="0" smtClean="0">
                <a:latin typeface="Times New Roman"/>
                <a:cs typeface="Times New Roman"/>
              </a:rPr>
              <a:t>. </a:t>
            </a:r>
            <a:r>
              <a:rPr sz="1400" spc="-45" dirty="0" smtClean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По 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80" dirty="0">
                <a:latin typeface="Times New Roman"/>
                <a:cs typeface="Times New Roman"/>
              </a:rPr>
              <a:t>у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55" dirty="0">
                <a:latin typeface="Times New Roman"/>
                <a:cs typeface="Times New Roman"/>
              </a:rPr>
              <a:t>ь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ам </a:t>
            </a:r>
            <a:r>
              <a:rPr sz="1400" spc="-1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рассм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рения </a:t>
            </a:r>
            <a:r>
              <a:rPr sz="1400" spc="-1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не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ии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ет </a:t>
            </a:r>
            <a:r>
              <a:rPr sz="1400" spc="-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дны</a:t>
            </a:r>
            <a:r>
              <a:rPr sz="1400" dirty="0">
                <a:latin typeface="Times New Roman"/>
                <a:cs typeface="Times New Roman"/>
              </a:rPr>
              <a:t>х </a:t>
            </a:r>
            <a:r>
              <a:rPr sz="1400" spc="-165" dirty="0">
                <a:latin typeface="Times New Roman"/>
                <a:cs typeface="Times New Roman"/>
              </a:rPr>
              <a:t> </a:t>
            </a:r>
            <a:r>
              <a:rPr sz="1400" spc="-10" dirty="0" err="1">
                <a:latin typeface="Times New Roman"/>
                <a:cs typeface="Times New Roman"/>
              </a:rPr>
              <a:t>д</a:t>
            </a:r>
            <a:r>
              <a:rPr sz="1400" dirty="0" err="1">
                <a:latin typeface="Times New Roman"/>
                <a:cs typeface="Times New Roman"/>
              </a:rPr>
              <a:t>еп</a:t>
            </a:r>
            <a:r>
              <a:rPr sz="1400" spc="-20" dirty="0" err="1">
                <a:latin typeface="Times New Roman"/>
                <a:cs typeface="Times New Roman"/>
              </a:rPr>
              <a:t>у</a:t>
            </a:r>
            <a:r>
              <a:rPr sz="1400" spc="5" dirty="0" err="1">
                <a:latin typeface="Times New Roman"/>
                <a:cs typeface="Times New Roman"/>
              </a:rPr>
              <a:t>т</a:t>
            </a:r>
            <a:r>
              <a:rPr sz="1400" spc="-25" dirty="0" err="1">
                <a:latin typeface="Times New Roman"/>
                <a:cs typeface="Times New Roman"/>
              </a:rPr>
              <a:t>а</a:t>
            </a:r>
            <a:r>
              <a:rPr sz="1400" spc="-30" dirty="0" err="1">
                <a:latin typeface="Times New Roman"/>
                <a:cs typeface="Times New Roman"/>
              </a:rPr>
              <a:t>т</a:t>
            </a:r>
            <a:r>
              <a:rPr sz="1400" dirty="0" err="1">
                <a:latin typeface="Times New Roman"/>
                <a:cs typeface="Times New Roman"/>
              </a:rPr>
              <a:t>ов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70" dirty="0">
                <a:latin typeface="Times New Roman"/>
                <a:cs typeface="Times New Roman"/>
              </a:rPr>
              <a:t> </a:t>
            </a:r>
            <a:r>
              <a:rPr lang="ru-RU" sz="1400" spc="-35" dirty="0" smtClean="0">
                <a:latin typeface="Times New Roman"/>
                <a:cs typeface="Times New Roman"/>
              </a:rPr>
              <a:t>Нижнедевицкого муниципального района</a:t>
            </a:r>
            <a:r>
              <a:rPr sz="1400" spc="170" dirty="0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1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0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ает решение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ибо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тк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онени</a:t>
            </a:r>
            <a:r>
              <a:rPr sz="1400" spc="1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object 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152400"/>
            <a:ext cx="9315450" cy="615553"/>
          </a:xfrm>
        </p:spPr>
        <p:txBody>
          <a:bodyPr/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Исп</a:t>
            </a:r>
            <a:r>
              <a:rPr lang="ru-RU" sz="2000" spc="5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лнение</a:t>
            </a:r>
            <a:r>
              <a:rPr lang="ru-RU" sz="2000" spc="-5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рас</a:t>
            </a:r>
            <a:r>
              <a:rPr lang="ru-RU" sz="2000" spc="35" dirty="0" smtClean="0">
                <a:solidFill>
                  <a:srgbClr val="0070C0"/>
                </a:solidFill>
              </a:rPr>
              <a:t>х</a:t>
            </a:r>
            <a:r>
              <a:rPr lang="ru-RU" sz="2000" spc="-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дов</a:t>
            </a:r>
            <a:r>
              <a:rPr lang="ru-RU" sz="2000" spc="-6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бю</a:t>
            </a:r>
            <a:r>
              <a:rPr lang="ru-RU" sz="2000" spc="5" dirty="0" smtClean="0">
                <a:solidFill>
                  <a:srgbClr val="0070C0"/>
                </a:solidFill>
              </a:rPr>
              <a:t>д</a:t>
            </a:r>
            <a:r>
              <a:rPr lang="ru-RU" sz="2000" dirty="0" smtClean="0">
                <a:solidFill>
                  <a:srgbClr val="0070C0"/>
                </a:solidFill>
              </a:rPr>
              <a:t>жета Нижнедевицкого муниципального района</a:t>
            </a:r>
            <a:r>
              <a:rPr lang="ru-RU" sz="2000" spc="-4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за</a:t>
            </a:r>
            <a:r>
              <a:rPr lang="ru-RU" sz="2000" spc="-5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20</a:t>
            </a:r>
            <a:r>
              <a:rPr lang="ru-RU" sz="2000" spc="-10" dirty="0" smtClean="0">
                <a:solidFill>
                  <a:srgbClr val="0070C0"/>
                </a:solidFill>
              </a:rPr>
              <a:t>20</a:t>
            </a:r>
            <a:r>
              <a:rPr lang="ru-RU" sz="2000" dirty="0" smtClean="0">
                <a:solidFill>
                  <a:srgbClr val="0070C0"/>
                </a:solidFill>
              </a:rPr>
              <a:t> г</a:t>
            </a:r>
            <a:r>
              <a:rPr lang="ru-RU" sz="2000" spc="10" dirty="0" smtClean="0">
                <a:solidFill>
                  <a:srgbClr val="0070C0"/>
                </a:solidFill>
              </a:rPr>
              <a:t>о</a:t>
            </a:r>
            <a:r>
              <a:rPr lang="ru-RU" sz="2000" dirty="0" smtClean="0">
                <a:solidFill>
                  <a:srgbClr val="0070C0"/>
                </a:solidFill>
              </a:rPr>
              <a:t>д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4022716979"/>
              </p:ext>
            </p:extLst>
          </p:nvPr>
        </p:nvGraphicFramePr>
        <p:xfrm>
          <a:off x="231051" y="797094"/>
          <a:ext cx="92964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6" name="object 101"/>
          <p:cNvSpPr txBox="1"/>
          <p:nvPr/>
        </p:nvSpPr>
        <p:spPr>
          <a:xfrm>
            <a:off x="8965187" y="5906088"/>
            <a:ext cx="55494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0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599" y="1"/>
            <a:ext cx="8368669" cy="48745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Функ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ио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ьная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стр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кт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 pitchFamily="18" charset="0"/>
              </a:rPr>
              <a:t>у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lang="ru-RU" sz="2400" b="1" spc="-5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рас</a:t>
            </a:r>
            <a:r>
              <a:rPr lang="ru-RU" sz="2400" b="1" spc="35" dirty="0" smtClean="0">
                <a:solidFill>
                  <a:srgbClr val="0070C0"/>
                </a:solidFill>
                <a:latin typeface="Bookman Old Style" pitchFamily="18" charset="0"/>
              </a:rPr>
              <a:t>х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дов</a:t>
            </a:r>
            <a:r>
              <a:rPr lang="ru-RU" sz="2400" b="1" spc="-6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400" b="1" spc="-10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lang="ru-RU" sz="2400" b="1" spc="10" dirty="0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endParaRPr lang="ru-RU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85869" y="332640"/>
          <a:ext cx="9056853" cy="64249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bject 101"/>
          <p:cNvSpPr txBox="1"/>
          <p:nvPr/>
        </p:nvSpPr>
        <p:spPr>
          <a:xfrm>
            <a:off x="8978267" y="5828680"/>
            <a:ext cx="541863" cy="27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1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2186" y="255231"/>
            <a:ext cx="7121628" cy="464454"/>
          </a:xfrm>
          <a:noFill/>
          <a:ln>
            <a:solidFill>
              <a:srgbClr val="CCFF99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Реализация национальных проектов </a:t>
            </a:r>
            <a:endParaRPr lang="ru-RU" sz="24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dohod2\Desktop\Отдел Фото\Гимназия Точка рост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4135" y="951912"/>
            <a:ext cx="3120174" cy="1393361"/>
          </a:xfrm>
          <a:prstGeom prst="rect">
            <a:avLst/>
          </a:prstGeom>
          <a:noFill/>
        </p:spPr>
      </p:pic>
      <p:graphicFrame>
        <p:nvGraphicFramePr>
          <p:cNvPr id="6" name="Диаграмма 5"/>
          <p:cNvGraphicFramePr/>
          <p:nvPr/>
        </p:nvGraphicFramePr>
        <p:xfrm>
          <a:off x="231051" y="797094"/>
          <a:ext cx="6192720" cy="495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 descr="C:\Users\dohod2\Desktop\Отдел Фото\Курбатовская СОШ площадка ГТО 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40366" y="4512727"/>
            <a:ext cx="5484126" cy="234527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1051" y="874503"/>
            <a:ext cx="3483406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Объем финансирования НП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 2020 году – 5417,4 тыс. руб</a:t>
            </a:r>
            <a:r>
              <a:rPr lang="ru-RU" sz="1600" dirty="0" smtClean="0">
                <a:solidFill>
                  <a:srgbClr val="7030A0"/>
                </a:solidFill>
              </a:rPr>
              <a:t>.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4" name="Picture 2" descr="C:\Users\ndev.adm.000\Desktop\фото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400" y="2654910"/>
            <a:ext cx="3034096" cy="1857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307409"/>
          </a:xfrm>
          <a:prstGeom prst="rect">
            <a:avLst/>
          </a:prstGeom>
        </p:spPr>
        <p:txBody>
          <a:bodyPr vert="horz" wrap="square" lIns="0" tIns="189865" rIns="0" bIns="0" rtlCol="0">
            <a:spAutoFit/>
          </a:bodyPr>
          <a:lstStyle/>
          <a:p>
            <a:pPr marL="725170">
              <a:lnSpc>
                <a:spcPts val="2875"/>
              </a:lnSpc>
            </a:pPr>
            <a:r>
              <a:rPr lang="ru-RU" sz="2400" dirty="0" smtClean="0"/>
              <a:t>         </a:t>
            </a:r>
            <a:r>
              <a:rPr sz="2400" b="1" dirty="0" err="1" smtClean="0">
                <a:solidFill>
                  <a:srgbClr val="0070C0"/>
                </a:solidFill>
              </a:rPr>
              <a:t>Структура</a:t>
            </a:r>
            <a:r>
              <a:rPr sz="2400" b="1" spc="-20" dirty="0" smtClean="0">
                <a:solidFill>
                  <a:srgbClr val="0070C0"/>
                </a:solidFill>
              </a:rPr>
              <a:t> </a:t>
            </a:r>
            <a:r>
              <a:rPr sz="2400" b="1" dirty="0" err="1">
                <a:solidFill>
                  <a:srgbClr val="0070C0"/>
                </a:solidFill>
              </a:rPr>
              <a:t>системы</a:t>
            </a:r>
            <a:r>
              <a:rPr sz="2400" b="1" spc="-15" dirty="0">
                <a:solidFill>
                  <a:srgbClr val="0070C0"/>
                </a:solidFill>
              </a:rPr>
              <a:t> </a:t>
            </a:r>
            <a:r>
              <a:rPr sz="2400" b="1" dirty="0" err="1" smtClean="0">
                <a:solidFill>
                  <a:srgbClr val="0070C0"/>
                </a:solidFill>
              </a:rPr>
              <a:t>образования</a:t>
            </a:r>
            <a:r>
              <a:rPr sz="2400" b="1" spc="-40" dirty="0" smtClean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r>
              <a:rPr lang="ru-RU" sz="2400" b="1" dirty="0" smtClean="0">
                <a:solidFill>
                  <a:srgbClr val="0070C0"/>
                </a:solidFill>
              </a:rPr>
              <a:t>               муниципального района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sz="2400" b="1" dirty="0"/>
          </a:p>
        </p:txBody>
      </p:sp>
      <p:sp>
        <p:nvSpPr>
          <p:cNvPr id="36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 rot="10800000" flipV="1">
            <a:off x="1600200" y="943002"/>
            <a:ext cx="585762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95"/>
              </a:lnSpc>
            </a:pPr>
            <a:r>
              <a:rPr lang="ru-RU" sz="1600" b="1" spc="-15" dirty="0" smtClean="0">
                <a:solidFill>
                  <a:srgbClr val="C00000"/>
                </a:solidFill>
                <a:latin typeface="Tahoma"/>
                <a:cs typeface="Tahoma"/>
              </a:rPr>
              <a:t>17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b="1" spc="-15" dirty="0" err="1">
                <a:solidFill>
                  <a:srgbClr val="C00000"/>
                </a:solidFill>
                <a:latin typeface="Tahoma"/>
                <a:cs typeface="Tahoma"/>
              </a:rPr>
              <a:t>му</a:t>
            </a:r>
            <a:r>
              <a:rPr b="1" spc="-20" dirty="0" err="1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b="1" spc="-15" dirty="0" err="1">
                <a:solidFill>
                  <a:srgbClr val="C00000"/>
                </a:solidFill>
                <a:latin typeface="Tahoma"/>
                <a:cs typeface="Tahoma"/>
              </a:rPr>
              <a:t>иципал</a:t>
            </a:r>
            <a:r>
              <a:rPr b="1" spc="-20" dirty="0" err="1">
                <a:solidFill>
                  <a:srgbClr val="C00000"/>
                </a:solidFill>
                <a:latin typeface="Tahoma"/>
                <a:cs typeface="Tahoma"/>
              </a:rPr>
              <a:t>ьн</a:t>
            </a:r>
            <a:r>
              <a:rPr b="1" spc="-25" dirty="0" err="1">
                <a:solidFill>
                  <a:srgbClr val="C00000"/>
                </a:solidFill>
                <a:latin typeface="Tahoma"/>
                <a:cs typeface="Tahoma"/>
              </a:rPr>
              <a:t>ы</a:t>
            </a:r>
            <a:r>
              <a:rPr b="1" spc="-10" dirty="0" err="1">
                <a:solidFill>
                  <a:srgbClr val="C00000"/>
                </a:solidFill>
                <a:latin typeface="Tahoma"/>
                <a:cs typeface="Tahoma"/>
              </a:rPr>
              <a:t>х</a:t>
            </a:r>
            <a:r>
              <a:rPr sz="1600" b="1" spc="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учрежде</a:t>
            </a:r>
            <a:r>
              <a:rPr sz="2000" b="1" spc="-20" dirty="0" err="1" smtClean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2000" b="1" spc="-15" dirty="0" err="1" smtClean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lang="ru-RU" sz="2000" b="1" spc="-15" dirty="0" smtClean="0">
                <a:solidFill>
                  <a:srgbClr val="C00000"/>
                </a:solidFill>
                <a:latin typeface="Tahoma"/>
                <a:cs typeface="Tahoma"/>
              </a:rPr>
              <a:t>я</a:t>
            </a:r>
            <a:r>
              <a:rPr sz="1600" b="1" spc="1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20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образования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2823" y="1405127"/>
            <a:ext cx="85343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90699" y="1405127"/>
            <a:ext cx="1077467" cy="499873"/>
          </a:xfrm>
          <a:custGeom>
            <a:avLst/>
            <a:gdLst/>
            <a:ahLst/>
            <a:cxnLst/>
            <a:rect l="l" t="t" r="r" b="b"/>
            <a:pathLst>
              <a:path w="1120139" h="373380">
                <a:moveTo>
                  <a:pt x="157352" y="190118"/>
                </a:moveTo>
                <a:lnTo>
                  <a:pt x="0" y="333501"/>
                </a:lnTo>
                <a:lnTo>
                  <a:pt x="209169" y="373379"/>
                </a:lnTo>
                <a:lnTo>
                  <a:pt x="135578" y="320801"/>
                </a:lnTo>
                <a:lnTo>
                  <a:pt x="115188" y="320801"/>
                </a:lnTo>
                <a:lnTo>
                  <a:pt x="104775" y="284099"/>
                </a:lnTo>
                <a:lnTo>
                  <a:pt x="119497" y="279936"/>
                </a:lnTo>
                <a:lnTo>
                  <a:pt x="157352" y="190118"/>
                </a:lnTo>
                <a:close/>
              </a:path>
              <a:path w="1120139" h="373380">
                <a:moveTo>
                  <a:pt x="110004" y="302530"/>
                </a:moveTo>
                <a:lnTo>
                  <a:pt x="115188" y="320801"/>
                </a:lnTo>
                <a:lnTo>
                  <a:pt x="129798" y="316672"/>
                </a:lnTo>
                <a:lnTo>
                  <a:pt x="110004" y="302530"/>
                </a:lnTo>
                <a:close/>
              </a:path>
              <a:path w="1120139" h="373380">
                <a:moveTo>
                  <a:pt x="129798" y="316672"/>
                </a:moveTo>
                <a:lnTo>
                  <a:pt x="115188" y="320801"/>
                </a:lnTo>
                <a:lnTo>
                  <a:pt x="135578" y="320801"/>
                </a:lnTo>
                <a:lnTo>
                  <a:pt x="129798" y="316672"/>
                </a:lnTo>
                <a:close/>
              </a:path>
              <a:path w="1120139" h="373380">
                <a:moveTo>
                  <a:pt x="1109726" y="0"/>
                </a:moveTo>
                <a:lnTo>
                  <a:pt x="119497" y="279936"/>
                </a:lnTo>
                <a:lnTo>
                  <a:pt x="109992" y="302488"/>
                </a:lnTo>
                <a:lnTo>
                  <a:pt x="129798" y="316672"/>
                </a:lnTo>
                <a:lnTo>
                  <a:pt x="1120139" y="36702"/>
                </a:lnTo>
                <a:lnTo>
                  <a:pt x="1109726" y="0"/>
                </a:lnTo>
                <a:close/>
              </a:path>
              <a:path w="1120139" h="373380">
                <a:moveTo>
                  <a:pt x="119497" y="279936"/>
                </a:moveTo>
                <a:lnTo>
                  <a:pt x="104775" y="284099"/>
                </a:lnTo>
                <a:lnTo>
                  <a:pt x="109992" y="302488"/>
                </a:lnTo>
                <a:lnTo>
                  <a:pt x="119497" y="2799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7792" y="1467611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25768" y="1504188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53200" y="1371600"/>
            <a:ext cx="1341342" cy="2743200"/>
          </a:xfrm>
          <a:custGeom>
            <a:avLst/>
            <a:gdLst/>
            <a:ahLst/>
            <a:cxnLst/>
            <a:rect l="l" t="t" r="r" b="b"/>
            <a:pathLst>
              <a:path w="1488440" h="3232150">
                <a:moveTo>
                  <a:pt x="1357376" y="3082035"/>
                </a:moveTo>
                <a:lnTo>
                  <a:pt x="1488440" y="3231641"/>
                </a:lnTo>
                <a:lnTo>
                  <a:pt x="1475254" y="3135629"/>
                </a:lnTo>
                <a:lnTo>
                  <a:pt x="1423670" y="3135629"/>
                </a:lnTo>
                <a:lnTo>
                  <a:pt x="1413083" y="3112429"/>
                </a:lnTo>
                <a:lnTo>
                  <a:pt x="1357376" y="3082035"/>
                </a:lnTo>
                <a:close/>
              </a:path>
              <a:path w="1488440" h="3232150">
                <a:moveTo>
                  <a:pt x="1413083" y="3112429"/>
                </a:moveTo>
                <a:lnTo>
                  <a:pt x="1423670" y="3135629"/>
                </a:lnTo>
                <a:lnTo>
                  <a:pt x="1441144" y="3127629"/>
                </a:lnTo>
                <a:lnTo>
                  <a:pt x="1440942" y="3127629"/>
                </a:lnTo>
                <a:lnTo>
                  <a:pt x="1413083" y="3112429"/>
                </a:lnTo>
                <a:close/>
              </a:path>
              <a:path w="1488440" h="3232150">
                <a:moveTo>
                  <a:pt x="1461389" y="3034665"/>
                </a:moveTo>
                <a:lnTo>
                  <a:pt x="1447769" y="3096588"/>
                </a:lnTo>
                <a:lnTo>
                  <a:pt x="1458341" y="3119754"/>
                </a:lnTo>
                <a:lnTo>
                  <a:pt x="1423670" y="3135629"/>
                </a:lnTo>
                <a:lnTo>
                  <a:pt x="1475254" y="3135629"/>
                </a:lnTo>
                <a:lnTo>
                  <a:pt x="1461389" y="3034665"/>
                </a:lnTo>
                <a:close/>
              </a:path>
              <a:path w="1488440" h="3232150">
                <a:moveTo>
                  <a:pt x="34671" y="0"/>
                </a:moveTo>
                <a:lnTo>
                  <a:pt x="0" y="15747"/>
                </a:lnTo>
                <a:lnTo>
                  <a:pt x="1413083" y="3112429"/>
                </a:lnTo>
                <a:lnTo>
                  <a:pt x="1440942" y="3127629"/>
                </a:lnTo>
                <a:lnTo>
                  <a:pt x="1447769" y="3096588"/>
                </a:lnTo>
                <a:lnTo>
                  <a:pt x="34671" y="0"/>
                </a:lnTo>
                <a:close/>
              </a:path>
              <a:path w="1488440" h="3232150">
                <a:moveTo>
                  <a:pt x="1447769" y="3096588"/>
                </a:moveTo>
                <a:lnTo>
                  <a:pt x="1440942" y="3127629"/>
                </a:lnTo>
                <a:lnTo>
                  <a:pt x="1441144" y="3127629"/>
                </a:lnTo>
                <a:lnTo>
                  <a:pt x="1458341" y="3119754"/>
                </a:lnTo>
                <a:lnTo>
                  <a:pt x="1447769" y="3096588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43911" y="1376299"/>
            <a:ext cx="1232916" cy="3213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34155" y="1420367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66161" y="1376299"/>
            <a:ext cx="1010666" cy="2969641"/>
          </a:xfrm>
          <a:custGeom>
            <a:avLst/>
            <a:gdLst/>
            <a:ahLst/>
            <a:cxnLst/>
            <a:rect l="l" t="t" r="r" b="b"/>
            <a:pathLst>
              <a:path w="1028700" h="3048635">
                <a:moveTo>
                  <a:pt x="5842" y="2849753"/>
                </a:moveTo>
                <a:lnTo>
                  <a:pt x="0" y="3048508"/>
                </a:lnTo>
                <a:lnTo>
                  <a:pt x="71917" y="2946146"/>
                </a:lnTo>
                <a:lnTo>
                  <a:pt x="54101" y="2946146"/>
                </a:lnTo>
                <a:lnTo>
                  <a:pt x="18033" y="2934081"/>
                </a:lnTo>
                <a:lnTo>
                  <a:pt x="26019" y="2910032"/>
                </a:lnTo>
                <a:lnTo>
                  <a:pt x="5842" y="2849753"/>
                </a:lnTo>
                <a:close/>
              </a:path>
              <a:path w="1028700" h="3048635">
                <a:moveTo>
                  <a:pt x="26019" y="2910032"/>
                </a:moveTo>
                <a:lnTo>
                  <a:pt x="18033" y="2934081"/>
                </a:lnTo>
                <a:lnTo>
                  <a:pt x="54101" y="2946146"/>
                </a:lnTo>
                <a:lnTo>
                  <a:pt x="56126" y="2940050"/>
                </a:lnTo>
                <a:lnTo>
                  <a:pt x="36068" y="2940050"/>
                </a:lnTo>
                <a:lnTo>
                  <a:pt x="26019" y="2910032"/>
                </a:lnTo>
                <a:close/>
              </a:path>
              <a:path w="1028700" h="3048635">
                <a:moveTo>
                  <a:pt x="114300" y="2885821"/>
                </a:moveTo>
                <a:lnTo>
                  <a:pt x="62125" y="2921987"/>
                </a:lnTo>
                <a:lnTo>
                  <a:pt x="54101" y="2946146"/>
                </a:lnTo>
                <a:lnTo>
                  <a:pt x="71917" y="2946146"/>
                </a:lnTo>
                <a:lnTo>
                  <a:pt x="114300" y="2885821"/>
                </a:lnTo>
                <a:close/>
              </a:path>
              <a:path w="1028700" h="3048635">
                <a:moveTo>
                  <a:pt x="992377" y="0"/>
                </a:moveTo>
                <a:lnTo>
                  <a:pt x="26019" y="2910032"/>
                </a:lnTo>
                <a:lnTo>
                  <a:pt x="36068" y="2940050"/>
                </a:lnTo>
                <a:lnTo>
                  <a:pt x="62125" y="2921987"/>
                </a:lnTo>
                <a:lnTo>
                  <a:pt x="1028573" y="12065"/>
                </a:lnTo>
                <a:lnTo>
                  <a:pt x="992377" y="0"/>
                </a:lnTo>
                <a:close/>
              </a:path>
              <a:path w="1028700" h="3048635">
                <a:moveTo>
                  <a:pt x="62125" y="2921987"/>
                </a:moveTo>
                <a:lnTo>
                  <a:pt x="36068" y="2940050"/>
                </a:lnTo>
                <a:lnTo>
                  <a:pt x="56126" y="2940050"/>
                </a:lnTo>
                <a:lnTo>
                  <a:pt x="62125" y="2921987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58384" y="1478280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77296" y="1405128"/>
            <a:ext cx="169478" cy="862738"/>
          </a:xfrm>
          <a:custGeom>
            <a:avLst/>
            <a:gdLst/>
            <a:ahLst/>
            <a:cxnLst/>
            <a:rect l="l" t="t" r="r" b="b"/>
            <a:pathLst>
              <a:path w="190500" h="1176655">
                <a:moveTo>
                  <a:pt x="0" y="989711"/>
                </a:moveTo>
                <a:lnTo>
                  <a:pt x="102616" y="1176401"/>
                </a:lnTo>
                <a:lnTo>
                  <a:pt x="153903" y="1062989"/>
                </a:lnTo>
                <a:lnTo>
                  <a:pt x="79121" y="1062989"/>
                </a:lnTo>
                <a:lnTo>
                  <a:pt x="78527" y="1047717"/>
                </a:lnTo>
                <a:lnTo>
                  <a:pt x="0" y="989711"/>
                </a:lnTo>
                <a:close/>
              </a:path>
              <a:path w="190500" h="1176655">
                <a:moveTo>
                  <a:pt x="78527" y="1047717"/>
                </a:moveTo>
                <a:lnTo>
                  <a:pt x="79121" y="1062989"/>
                </a:lnTo>
                <a:lnTo>
                  <a:pt x="98171" y="1062227"/>
                </a:lnTo>
                <a:lnTo>
                  <a:pt x="78527" y="1047717"/>
                </a:lnTo>
                <a:close/>
              </a:path>
              <a:path w="190500" h="1176655">
                <a:moveTo>
                  <a:pt x="190373" y="982344"/>
                </a:moveTo>
                <a:lnTo>
                  <a:pt x="116628" y="1046236"/>
                </a:lnTo>
                <a:lnTo>
                  <a:pt x="117221" y="1061465"/>
                </a:lnTo>
                <a:lnTo>
                  <a:pt x="79121" y="1062989"/>
                </a:lnTo>
                <a:lnTo>
                  <a:pt x="153903" y="1062989"/>
                </a:lnTo>
                <a:lnTo>
                  <a:pt x="190373" y="982344"/>
                </a:lnTo>
                <a:close/>
              </a:path>
              <a:path w="190500" h="1176655">
                <a:moveTo>
                  <a:pt x="75946" y="0"/>
                </a:moveTo>
                <a:lnTo>
                  <a:pt x="37846" y="1397"/>
                </a:lnTo>
                <a:lnTo>
                  <a:pt x="78527" y="1047717"/>
                </a:lnTo>
                <a:lnTo>
                  <a:pt x="98171" y="1062227"/>
                </a:lnTo>
                <a:lnTo>
                  <a:pt x="116628" y="1046236"/>
                </a:lnTo>
                <a:lnTo>
                  <a:pt x="75946" y="0"/>
                </a:lnTo>
                <a:close/>
              </a:path>
              <a:path w="190500" h="1176655">
                <a:moveTo>
                  <a:pt x="116628" y="1046236"/>
                </a:moveTo>
                <a:lnTo>
                  <a:pt x="98171" y="1062227"/>
                </a:lnTo>
                <a:lnTo>
                  <a:pt x="117221" y="1061465"/>
                </a:lnTo>
                <a:lnTo>
                  <a:pt x="116628" y="1046236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3483" y="5431534"/>
            <a:ext cx="2002536" cy="14264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24400" y="3200400"/>
            <a:ext cx="1997963" cy="1522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74720" y="5308090"/>
            <a:ext cx="1993392" cy="148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7" y="5326379"/>
            <a:ext cx="1781310" cy="13537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6363" y="2944367"/>
            <a:ext cx="1961388" cy="13761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921252" y="1356360"/>
            <a:ext cx="443484" cy="35189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45279" y="1493519"/>
            <a:ext cx="85344" cy="85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88384" y="1376299"/>
            <a:ext cx="119380" cy="3255010"/>
          </a:xfrm>
          <a:custGeom>
            <a:avLst/>
            <a:gdLst/>
            <a:ahLst/>
            <a:cxnLst/>
            <a:rect l="l" t="t" r="r" b="b"/>
            <a:pathLst>
              <a:path w="119379" h="3255010">
                <a:moveTo>
                  <a:pt x="0" y="3063367"/>
                </a:moveTo>
                <a:lnTo>
                  <a:pt x="54482" y="3254755"/>
                </a:lnTo>
                <a:lnTo>
                  <a:pt x="90437" y="3140710"/>
                </a:lnTo>
                <a:lnTo>
                  <a:pt x="75056" y="3140710"/>
                </a:lnTo>
                <a:lnTo>
                  <a:pt x="36956" y="3140202"/>
                </a:lnTo>
                <a:lnTo>
                  <a:pt x="37315" y="3114728"/>
                </a:lnTo>
                <a:lnTo>
                  <a:pt x="0" y="3063367"/>
                </a:lnTo>
                <a:close/>
              </a:path>
              <a:path w="119379" h="3255010">
                <a:moveTo>
                  <a:pt x="75414" y="3115340"/>
                </a:moveTo>
                <a:lnTo>
                  <a:pt x="56006" y="3140456"/>
                </a:lnTo>
                <a:lnTo>
                  <a:pt x="75056" y="3140710"/>
                </a:lnTo>
                <a:lnTo>
                  <a:pt x="75414" y="3115340"/>
                </a:lnTo>
                <a:close/>
              </a:path>
              <a:path w="119379" h="3255010">
                <a:moveTo>
                  <a:pt x="114300" y="3065018"/>
                </a:moveTo>
                <a:lnTo>
                  <a:pt x="75414" y="3115340"/>
                </a:lnTo>
                <a:lnTo>
                  <a:pt x="75056" y="3140710"/>
                </a:lnTo>
                <a:lnTo>
                  <a:pt x="90437" y="3140710"/>
                </a:lnTo>
                <a:lnTo>
                  <a:pt x="114300" y="3065018"/>
                </a:lnTo>
                <a:close/>
              </a:path>
              <a:path w="119379" h="3255010">
                <a:moveTo>
                  <a:pt x="37315" y="3114728"/>
                </a:moveTo>
                <a:lnTo>
                  <a:pt x="36956" y="3140202"/>
                </a:lnTo>
                <a:lnTo>
                  <a:pt x="56006" y="3140455"/>
                </a:lnTo>
                <a:lnTo>
                  <a:pt x="37315" y="3114728"/>
                </a:lnTo>
                <a:close/>
              </a:path>
              <a:path w="119379" h="3255010">
                <a:moveTo>
                  <a:pt x="81152" y="0"/>
                </a:moveTo>
                <a:lnTo>
                  <a:pt x="37315" y="3114728"/>
                </a:lnTo>
                <a:lnTo>
                  <a:pt x="56006" y="3140456"/>
                </a:lnTo>
                <a:lnTo>
                  <a:pt x="75414" y="3115340"/>
                </a:lnTo>
                <a:lnTo>
                  <a:pt x="119252" y="508"/>
                </a:lnTo>
                <a:lnTo>
                  <a:pt x="81152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TextBox 36"/>
          <p:cNvSpPr txBox="1"/>
          <p:nvPr/>
        </p:nvSpPr>
        <p:spPr>
          <a:xfrm>
            <a:off x="304800" y="1905000"/>
            <a:ext cx="29718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Общеобразовательные     школы -12 учреждений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19600" y="2362200"/>
            <a:ext cx="266700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Спортивные школы-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8600" y="4572000"/>
            <a:ext cx="34290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Детские дошкольные учреждения - 2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86200" y="4572000"/>
            <a:ext cx="2514600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Школы  искусств –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05600" y="4114800"/>
            <a:ext cx="274320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Дополнительное учреждение образования </a:t>
            </a:r>
            <a:r>
              <a:rPr lang="ru-RU" sz="2000" dirty="0" smtClean="0">
                <a:solidFill>
                  <a:srgbClr val="002060"/>
                </a:solidFill>
              </a:rPr>
              <a:t>«Дом пионеров» – 1 учреждение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47"/>
          <p:cNvSpPr/>
          <p:nvPr/>
        </p:nvSpPr>
        <p:spPr>
          <a:xfrm>
            <a:off x="9240012" y="6240781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43800" y="3657600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81655" y="356768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3611" y="3560064"/>
            <a:ext cx="106679" cy="106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11240" y="3552444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68823" y="3587496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99360" y="2013204"/>
            <a:ext cx="106680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29784" y="2025395"/>
            <a:ext cx="106679" cy="1066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927732" y="76200"/>
            <a:ext cx="7895718" cy="84446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990600" algn="ctr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Структура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>
                <a:solidFill>
                  <a:srgbClr val="0070C0"/>
                </a:solidFill>
                <a:latin typeface="Bookman Old Style" pitchFamily="18" charset="0"/>
              </a:rPr>
              <a:t>системы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ку</a:t>
            </a:r>
            <a:r>
              <a:rPr sz="2400" b="1" spc="5" dirty="0" err="1" smtClean="0">
                <a:solidFill>
                  <a:srgbClr val="0070C0"/>
                </a:solidFill>
                <a:latin typeface="Bookman Old Style" pitchFamily="18" charset="0"/>
              </a:rPr>
              <a:t>л</a:t>
            </a:r>
            <a:r>
              <a:rPr sz="2400" b="1" dirty="0" err="1" smtClean="0">
                <a:solidFill>
                  <a:srgbClr val="0070C0"/>
                </a:solidFill>
                <a:latin typeface="Bookman Old Style" pitchFamily="18" charset="0"/>
              </a:rPr>
              <a:t>ьтуры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 муниципального района</a:t>
            </a:r>
            <a:endParaRPr sz="2400" b="1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22" name="object 36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24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9" name="Блок-схема: альтернативный процесс 48"/>
          <p:cNvSpPr/>
          <p:nvPr/>
        </p:nvSpPr>
        <p:spPr>
          <a:xfrm>
            <a:off x="1143000" y="1447800"/>
            <a:ext cx="7543800" cy="1524000"/>
          </a:xfrm>
          <a:prstGeom prst="flowChartAlternateProcess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469595" y="1600200"/>
            <a:ext cx="6760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 муниципальных учреждения культуры со среднесписочной численностью работников 49,1 единиц</a:t>
            </a:r>
            <a:endParaRPr lang="ru-RU" sz="24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562600" y="4876800"/>
            <a:ext cx="2895600" cy="1066800"/>
          </a:xfrm>
          <a:prstGeom prst="roundRect">
            <a:avLst>
              <a:gd name="adj" fmla="val 283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Районный дом культуры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9600" y="4876800"/>
            <a:ext cx="2880000" cy="1080000"/>
          </a:xfrm>
          <a:prstGeom prst="roundRect">
            <a:avLst>
              <a:gd name="adj" fmla="val 2718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Районная библиотека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56" name="Прямая со стрелкой 55"/>
          <p:cNvCxnSpPr/>
          <p:nvPr/>
        </p:nvCxnSpPr>
        <p:spPr>
          <a:xfrm flipH="1">
            <a:off x="2286000" y="2971800"/>
            <a:ext cx="1828800" cy="1905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51" idx="0"/>
          </p:cNvCxnSpPr>
          <p:nvPr/>
        </p:nvCxnSpPr>
        <p:spPr>
          <a:xfrm>
            <a:off x="5334000" y="3048000"/>
            <a:ext cx="1676400" cy="1828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15720" y="5163439"/>
            <a:ext cx="78524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0" dirty="0">
                <a:latin typeface="Bookman Old Style"/>
                <a:cs typeface="Bookman Old Style"/>
              </a:rPr>
              <a:t>Ко</a:t>
            </a:r>
            <a:r>
              <a:rPr sz="1600" b="1" spc="-10" dirty="0">
                <a:latin typeface="Bookman Old Style"/>
                <a:cs typeface="Bookman Old Style"/>
              </a:rPr>
              <a:t>личество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учрежд</a:t>
            </a:r>
            <a:r>
              <a:rPr sz="1600" b="1" spc="-20" dirty="0">
                <a:latin typeface="Bookman Old Style"/>
                <a:cs typeface="Bookman Old Style"/>
              </a:rPr>
              <a:t>е</a:t>
            </a:r>
            <a:r>
              <a:rPr sz="1600" b="1" spc="-10" dirty="0">
                <a:latin typeface="Bookman Old Style"/>
                <a:cs typeface="Bookman Old Style"/>
              </a:rPr>
              <a:t>ний,</a:t>
            </a:r>
            <a:r>
              <a:rPr sz="1600" b="1" spc="4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о</a:t>
            </a:r>
            <a:r>
              <a:rPr sz="1600" b="1" spc="-10" dirty="0">
                <a:latin typeface="Bookman Old Style"/>
                <a:cs typeface="Bookman Old Style"/>
              </a:rPr>
              <a:t>ка</a:t>
            </a:r>
            <a:r>
              <a:rPr sz="1600" b="1" spc="-20" dirty="0">
                <a:latin typeface="Bookman Old Style"/>
                <a:cs typeface="Bookman Old Style"/>
              </a:rPr>
              <a:t>з</a:t>
            </a:r>
            <a:r>
              <a:rPr sz="1600" b="1" spc="-15" dirty="0">
                <a:latin typeface="Bookman Old Style"/>
                <a:cs typeface="Bookman Old Style"/>
              </a:rPr>
              <a:t>ывающих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м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5" dirty="0">
                <a:latin typeface="Bookman Old Style"/>
                <a:cs typeface="Bookman Old Style"/>
              </a:rPr>
              <a:t>ниципал</a:t>
            </a:r>
            <a:r>
              <a:rPr sz="1600" b="1" spc="-5" dirty="0">
                <a:latin typeface="Bookman Old Style"/>
                <a:cs typeface="Bookman Old Style"/>
              </a:rPr>
              <a:t>ь</a:t>
            </a:r>
            <a:r>
              <a:rPr sz="1600" b="1" spc="-15" dirty="0">
                <a:latin typeface="Bookman Old Style"/>
                <a:cs typeface="Bookman Old Style"/>
              </a:rPr>
              <a:t>ные</a:t>
            </a:r>
            <a:r>
              <a:rPr sz="1600" b="1" spc="55" dirty="0">
                <a:latin typeface="Bookman Old Style"/>
                <a:cs typeface="Bookman Old Style"/>
              </a:rPr>
              <a:t> </a:t>
            </a:r>
            <a:r>
              <a:rPr sz="1600" b="1" spc="-15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сл</a:t>
            </a:r>
            <a:r>
              <a:rPr sz="1600" b="1" spc="-20" dirty="0">
                <a:latin typeface="Bookman Old Style"/>
                <a:cs typeface="Bookman Old Style"/>
              </a:rPr>
              <a:t>у</a:t>
            </a:r>
            <a:r>
              <a:rPr sz="1600" b="1" spc="-10" dirty="0">
                <a:latin typeface="Bookman Old Style"/>
                <a:cs typeface="Bookman Old Style"/>
              </a:rPr>
              <a:t>ги</a:t>
            </a:r>
            <a:r>
              <a:rPr sz="1600" b="1" spc="40" dirty="0">
                <a:latin typeface="Bookman Old Style"/>
                <a:cs typeface="Bookman Old Style"/>
              </a:rPr>
              <a:t> </a:t>
            </a:r>
            <a:r>
              <a:rPr sz="1600" b="1" spc="-10" dirty="0">
                <a:latin typeface="Bookman Old Style"/>
                <a:cs typeface="Bookman Old Style"/>
              </a:rPr>
              <a:t>–</a:t>
            </a:r>
            <a:r>
              <a:rPr sz="1600" b="1" spc="10" dirty="0"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latin typeface="Bookman Old Style"/>
                <a:cs typeface="Bookman Old Style"/>
              </a:rPr>
              <a:t>19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16023" y="5407558"/>
            <a:ext cx="1424940" cy="256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в т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о</a:t>
            </a:r>
            <a:r>
              <a:rPr sz="1600" b="1" spc="-15" dirty="0">
                <a:solidFill>
                  <a:srgbClr val="000080"/>
                </a:solidFill>
                <a:latin typeface="Bookman Old Style"/>
                <a:cs typeface="Bookman Old Style"/>
              </a:rPr>
              <a:t>м</a:t>
            </a:r>
            <a:r>
              <a:rPr sz="1600" b="1" spc="2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числ</a:t>
            </a:r>
            <a:r>
              <a:rPr sz="1600" b="1" spc="-20" dirty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-10" dirty="0">
                <a:solidFill>
                  <a:srgbClr val="000080"/>
                </a:solidFill>
                <a:latin typeface="Bookman Old Style"/>
                <a:cs typeface="Bookman Old Style"/>
              </a:rPr>
              <a:t>:</a:t>
            </a:r>
            <a:endParaRPr sz="1600">
              <a:latin typeface="Bookman Old Style"/>
              <a:cs typeface="Bookman Old Styl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6036" y="5407558"/>
            <a:ext cx="241871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5575" indent="-142875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56210" algn="l"/>
              </a:tabLst>
            </a:pPr>
            <a:r>
              <a:rPr sz="1600" b="1" spc="-20" dirty="0" err="1">
                <a:solidFill>
                  <a:srgbClr val="000080"/>
                </a:solidFill>
                <a:latin typeface="Bookman Old Style"/>
                <a:cs typeface="Bookman Old Style"/>
              </a:rPr>
              <a:t>б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юд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жет</a:t>
            </a:r>
            <a:r>
              <a:rPr sz="1600" b="1" spc="-25" dirty="0" err="1">
                <a:solidFill>
                  <a:srgbClr val="000080"/>
                </a:solidFill>
                <a:latin typeface="Bookman Old Style"/>
                <a:cs typeface="Bookman Old Style"/>
              </a:rPr>
              <a:t>н</a:t>
            </a:r>
            <a:r>
              <a:rPr sz="1600" b="1" spc="-15" dirty="0" err="1">
                <a:solidFill>
                  <a:srgbClr val="000080"/>
                </a:solidFill>
                <a:latin typeface="Bookman Old Style"/>
                <a:cs typeface="Bookman Old Style"/>
              </a:rPr>
              <a:t>ые</a:t>
            </a:r>
            <a:r>
              <a:rPr sz="1600" b="1" spc="30" dirty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–</a:t>
            </a:r>
            <a:r>
              <a:rPr sz="1600" b="1" spc="-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-1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2</a:t>
            </a:r>
            <a:endParaRPr sz="1600" dirty="0">
              <a:latin typeface="Bookman Old Style"/>
              <a:cs typeface="Bookman Old Style"/>
            </a:endParaRPr>
          </a:p>
          <a:p>
            <a:pPr marL="177165" indent="-143510">
              <a:lnSpc>
                <a:spcPct val="100000"/>
              </a:lnSpc>
              <a:buClr>
                <a:srgbClr val="000080"/>
              </a:buClr>
              <a:buFont typeface="Bookman Old Style"/>
              <a:buChar char="-"/>
              <a:tabLst>
                <a:tab pos="177800" algn="l"/>
              </a:tabLst>
            </a:pPr>
            <a:r>
              <a:rPr lang="ru-RU" sz="1600" b="1" spc="-10" dirty="0" err="1" smtClean="0">
                <a:solidFill>
                  <a:srgbClr val="000080"/>
                </a:solidFill>
                <a:latin typeface="Bookman Old Style"/>
                <a:cs typeface="Bookman Old Style"/>
              </a:rPr>
              <a:t>казенны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е</a:t>
            </a:r>
            <a:r>
              <a:rPr sz="1600" b="1" spc="5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-</a:t>
            </a:r>
            <a:r>
              <a:rPr lang="ru-RU" sz="1600" b="1" spc="-10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 </a:t>
            </a:r>
            <a:r>
              <a:rPr lang="ru-RU" sz="1600" b="1" spc="5" dirty="0" smtClean="0">
                <a:solidFill>
                  <a:srgbClr val="000080"/>
                </a:solidFill>
                <a:latin typeface="Bookman Old Style"/>
                <a:cs typeface="Bookman Old Style"/>
              </a:rPr>
              <a:t>17</a:t>
            </a:r>
            <a:endParaRPr sz="1600" dirty="0">
              <a:latin typeface="Bookman Old Style"/>
              <a:cs typeface="Bookman Old Styl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963212"/>
          </a:xfrm>
          <a:prstGeom prst="rect">
            <a:avLst/>
          </a:prstGeom>
        </p:spPr>
        <p:txBody>
          <a:bodyPr vert="horz" wrap="square" lIns="0" tIns="344297" rIns="0" bIns="0" rtlCol="0">
            <a:spAutoFit/>
          </a:bodyPr>
          <a:lstStyle/>
          <a:p>
            <a:pPr marL="68707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</a:rPr>
              <a:t>Рас</a:t>
            </a:r>
            <a:r>
              <a:rPr sz="2000" b="1" spc="30" dirty="0">
                <a:solidFill>
                  <a:srgbClr val="0070C0"/>
                </a:solidFill>
              </a:rPr>
              <a:t>х</a:t>
            </a:r>
            <a:r>
              <a:rPr sz="2000" b="1" spc="-10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ды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 err="1">
                <a:solidFill>
                  <a:srgbClr val="0070C0"/>
                </a:solidFill>
              </a:rPr>
              <a:t>бю</a:t>
            </a:r>
            <a:r>
              <a:rPr sz="2000" b="1" spc="5" dirty="0" err="1">
                <a:solidFill>
                  <a:srgbClr val="0070C0"/>
                </a:solidFill>
              </a:rPr>
              <a:t>д</a:t>
            </a:r>
            <a:r>
              <a:rPr sz="2000" b="1" dirty="0" err="1">
                <a:solidFill>
                  <a:srgbClr val="0070C0"/>
                </a:solidFill>
              </a:rPr>
              <a:t>жета</a:t>
            </a:r>
            <a:r>
              <a:rPr sz="2000" b="1" spc="-30" dirty="0">
                <a:solidFill>
                  <a:srgbClr val="0070C0"/>
                </a:solidFill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</a:rPr>
              <a:t>Нижнедевицкого</a:t>
            </a:r>
            <a:r>
              <a:rPr lang="ru-RU" sz="2000" b="1" dirty="0" smtClean="0">
                <a:solidFill>
                  <a:srgbClr val="0070C0"/>
                </a:solidFill>
              </a:rPr>
              <a:t> муниципального района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в</a:t>
            </a:r>
            <a:r>
              <a:rPr sz="2000" b="1" spc="-10" dirty="0">
                <a:solidFill>
                  <a:srgbClr val="0070C0"/>
                </a:solidFill>
              </a:rPr>
              <a:t> </a:t>
            </a:r>
            <a:r>
              <a:rPr sz="2000" b="1" dirty="0" smtClean="0">
                <a:solidFill>
                  <a:srgbClr val="0070C0"/>
                </a:solidFill>
              </a:rPr>
              <a:t>20</a:t>
            </a:r>
            <a:r>
              <a:rPr lang="ru-RU" sz="2000" b="1" spc="-10" dirty="0" smtClean="0">
                <a:solidFill>
                  <a:srgbClr val="0070C0"/>
                </a:solidFill>
              </a:rPr>
              <a:t>20 </a:t>
            </a:r>
            <a:r>
              <a:rPr sz="2000" b="1" dirty="0" err="1" smtClean="0">
                <a:solidFill>
                  <a:srgbClr val="0070C0"/>
                </a:solidFill>
              </a:rPr>
              <a:t>г</a:t>
            </a:r>
            <a:r>
              <a:rPr sz="2000" b="1" spc="10" dirty="0" err="1" smtClean="0">
                <a:solidFill>
                  <a:srgbClr val="0070C0"/>
                </a:solidFill>
              </a:rPr>
              <a:t>о</a:t>
            </a:r>
            <a:r>
              <a:rPr sz="2000" b="1" dirty="0" err="1" smtClean="0">
                <a:solidFill>
                  <a:srgbClr val="0070C0"/>
                </a:solidFill>
              </a:rPr>
              <a:t>ду</a:t>
            </a:r>
            <a:r>
              <a:rPr sz="2000" b="1" spc="-30" dirty="0" smtClean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на</a:t>
            </a:r>
            <a:r>
              <a:rPr sz="2000" b="1" spc="-5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</a:t>
            </a:r>
            <a:r>
              <a:rPr sz="2000" b="1" spc="5" dirty="0">
                <a:solidFill>
                  <a:srgbClr val="0070C0"/>
                </a:solidFill>
              </a:rPr>
              <a:t>о</a:t>
            </a:r>
            <a:r>
              <a:rPr sz="2000" b="1" dirty="0">
                <a:solidFill>
                  <a:srgbClr val="0070C0"/>
                </a:solidFill>
              </a:rPr>
              <a:t>циальн</a:t>
            </a:r>
            <a:r>
              <a:rPr sz="2000" b="1" spc="5" dirty="0">
                <a:solidFill>
                  <a:srgbClr val="0070C0"/>
                </a:solidFill>
              </a:rPr>
              <a:t>у</a:t>
            </a:r>
            <a:r>
              <a:rPr sz="2000" b="1" dirty="0">
                <a:solidFill>
                  <a:srgbClr val="0070C0"/>
                </a:solidFill>
              </a:rPr>
              <a:t>ю</a:t>
            </a:r>
            <a:r>
              <a:rPr sz="2000" b="1" spc="-60" dirty="0">
                <a:solidFill>
                  <a:srgbClr val="0070C0"/>
                </a:solidFill>
              </a:rPr>
              <a:t> </a:t>
            </a:r>
            <a:r>
              <a:rPr sz="2000" b="1" dirty="0">
                <a:solidFill>
                  <a:srgbClr val="0070C0"/>
                </a:solidFill>
              </a:rPr>
              <a:t>сферу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25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7200" y="9906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0200" y="958290"/>
            <a:ext cx="9271000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2425" y="1136650"/>
          <a:ext cx="8821801" cy="3585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54901"/>
                <a:gridCol w="1866900"/>
              </a:tblGrid>
              <a:tr h="268350">
                <a:tc gridSpan="2">
                  <a:txBody>
                    <a:bodyPr/>
                    <a:lstStyle/>
                    <a:p>
                      <a:pPr marR="456565" algn="r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20</a:t>
                      </a: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20 </a:t>
                      </a:r>
                      <a:r>
                        <a:rPr sz="1600" b="1" dirty="0" smtClean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.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1754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1.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циал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ь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сферу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278044,3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</a:tr>
              <a:tr h="46985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 smtClean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 smtClean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 smtClean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 smtClean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110718,1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936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</a:t>
                      </a:r>
                      <a:r>
                        <a:rPr sz="1600" b="0" spc="-5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167326,2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3913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2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</a:t>
                      </a:r>
                      <a:r>
                        <a:rPr sz="1600" b="1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выполне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у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ниципальн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го</a:t>
                      </a:r>
                      <a:r>
                        <a:rPr sz="1600" b="1" spc="5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з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ния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256980,1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CC"/>
                    </a:solidFill>
                  </a:tcPr>
                </a:tc>
              </a:tr>
              <a:tr h="38006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113452,6</a:t>
                      </a: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68224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143527,5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543159">
                <a:tc>
                  <a:txBody>
                    <a:bodyPr/>
                    <a:lstStyle/>
                    <a:p>
                      <a:pPr marL="35560" marR="31115">
                        <a:lnSpc>
                          <a:spcPts val="1910"/>
                        </a:lnSpc>
                        <a:tabLst>
                          <a:tab pos="419100" algn="l"/>
                          <a:tab pos="1547495" algn="l"/>
                          <a:tab pos="1987550" algn="l"/>
                          <a:tab pos="2759075" algn="l"/>
                          <a:tab pos="3462020" algn="l"/>
                          <a:tab pos="5272405" algn="l"/>
                        </a:tabLst>
                      </a:pP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3.	Рас</a:t>
                      </a:r>
                      <a:r>
                        <a:rPr sz="1600" b="1" spc="20" dirty="0">
                          <a:latin typeface="Bookman Old Style"/>
                          <a:cs typeface="Bookman Old Style"/>
                        </a:rPr>
                        <a:t>х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ды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а	иные	ц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ли	(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п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ие	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ру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ия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, м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ели,</a:t>
                      </a:r>
                      <a:r>
                        <a:rPr sz="1600" b="1" spc="2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пр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д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ение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ре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м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нт</a:t>
                      </a:r>
                      <a:r>
                        <a:rPr sz="1600" b="1" spc="-1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1" spc="4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и</a:t>
                      </a:r>
                      <a:r>
                        <a:rPr sz="1600" b="1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1" spc="-5" dirty="0">
                          <a:latin typeface="Bookman Old Style"/>
                          <a:cs typeface="Bookman Old Style"/>
                        </a:rPr>
                        <a:t>др.</a:t>
                      </a:r>
                      <a:r>
                        <a:rPr sz="1600" b="1" dirty="0">
                          <a:latin typeface="Bookman Old Style"/>
                          <a:cs typeface="Bookman Old Style"/>
                        </a:rPr>
                        <a:t>)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1" dirty="0" smtClean="0">
                          <a:latin typeface="Bookman Old Style"/>
                          <a:cs typeface="Bookman Old Style"/>
                        </a:rPr>
                        <a:t>23249,8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CCFF99"/>
                    </a:solidFill>
                  </a:tcPr>
                </a:tc>
              </a:tr>
              <a:tr h="33949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2494280" algn="l"/>
                        </a:tabLst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т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.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ч.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за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сч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ё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spc="1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р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дс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в:	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 err="1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 err="1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 err="1">
                          <a:latin typeface="Bookman Old Style"/>
                          <a:cs typeface="Bookman Old Style"/>
                        </a:rPr>
                        <a:t>а</a:t>
                      </a:r>
                      <a:r>
                        <a:rPr sz="1600" b="0" spc="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lang="ru-RU" sz="1600" b="0" dirty="0" smtClean="0">
                          <a:latin typeface="Bookman Old Style"/>
                          <a:cs typeface="Bookman Old Style"/>
                        </a:rPr>
                        <a:t>муниципального района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7001,7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58825">
                <a:tc>
                  <a:txBody>
                    <a:bodyPr/>
                    <a:lstStyle/>
                    <a:p>
                      <a:pPr marL="2573655">
                        <a:lnSpc>
                          <a:spcPct val="100000"/>
                        </a:lnSpc>
                      </a:pP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-</a:t>
                      </a:r>
                      <a:r>
                        <a:rPr sz="1600" b="0" spc="-15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об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лас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но</a:t>
                      </a:r>
                      <a:r>
                        <a:rPr sz="1600" b="0" spc="5" dirty="0">
                          <a:latin typeface="Bookman Old Style"/>
                          <a:cs typeface="Bookman Old Style"/>
                        </a:rPr>
                        <a:t>г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о</a:t>
                      </a:r>
                      <a:r>
                        <a:rPr sz="1600" b="0" spc="50" dirty="0">
                          <a:latin typeface="Bookman Old Style"/>
                          <a:cs typeface="Bookman Old Style"/>
                        </a:rPr>
                        <a:t> 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б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юдж</a:t>
                      </a:r>
                      <a:r>
                        <a:rPr sz="1600" b="0" spc="20" dirty="0">
                          <a:latin typeface="Bookman Old Style"/>
                          <a:cs typeface="Bookman Old Style"/>
                        </a:rPr>
                        <a:t>е</a:t>
                      </a:r>
                      <a:r>
                        <a:rPr sz="1600" b="0" spc="-10" dirty="0">
                          <a:latin typeface="Bookman Old Style"/>
                          <a:cs typeface="Bookman Old Style"/>
                        </a:rPr>
                        <a:t>т</a:t>
                      </a:r>
                      <a:r>
                        <a:rPr sz="1600" b="0" dirty="0">
                          <a:latin typeface="Bookman Old Style"/>
                          <a:cs typeface="Bookman Old Style"/>
                        </a:rPr>
                        <a:t>а</a:t>
                      </a:r>
                      <a:endParaRPr sz="160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600" b="0" spc="-10" dirty="0" smtClean="0">
                          <a:latin typeface="Bookman Old Style"/>
                          <a:cs typeface="Bookman Old Style"/>
                        </a:rPr>
                        <a:t>16248,1</a:t>
                      </a:r>
                      <a:endParaRPr sz="1600" dirty="0">
                        <a:latin typeface="Bookman Old Style"/>
                        <a:cs typeface="Bookman Old Styl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275" y="228600"/>
            <a:ext cx="9315450" cy="738664"/>
          </a:xfrm>
        </p:spPr>
        <p:txBody>
          <a:bodyPr/>
          <a:lstStyle/>
          <a:p>
            <a:pPr algn="ctr"/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Д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ина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м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и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к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рас</a:t>
            </a:r>
            <a:r>
              <a:rPr lang="ru-RU" sz="2400" spc="35" dirty="0" smtClean="0">
                <a:solidFill>
                  <a:srgbClr val="0070C0"/>
                </a:solidFill>
                <a:latin typeface="+mn-lt"/>
              </a:rPr>
              <a:t>х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одов</a:t>
            </a:r>
            <a:r>
              <a:rPr lang="ru-RU" sz="2400" spc="-5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бюджета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Нижнедевицкого муниципального района</a:t>
            </a:r>
            <a:r>
              <a:rPr lang="ru-RU" sz="2400" spc="-4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з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а</a:t>
            </a:r>
            <a:r>
              <a:rPr lang="ru-RU" sz="2400" spc="5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201</a:t>
            </a:r>
            <a:r>
              <a:rPr lang="ru-RU" sz="2400" spc="10" dirty="0" smtClean="0">
                <a:solidFill>
                  <a:srgbClr val="0070C0"/>
                </a:solidFill>
                <a:latin typeface="+mn-lt"/>
              </a:rPr>
              <a:t>9</a:t>
            </a:r>
            <a:r>
              <a:rPr lang="ru-RU" sz="2400" spc="-5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2020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г</a:t>
            </a:r>
            <a:r>
              <a:rPr lang="ru-RU" sz="2400" spc="-10" dirty="0" smtClean="0">
                <a:solidFill>
                  <a:srgbClr val="0070C0"/>
                </a:solidFill>
                <a:latin typeface="+mn-lt"/>
              </a:rPr>
              <a:t>о</a:t>
            </a:r>
            <a:r>
              <a:rPr lang="ru-RU" sz="2400" dirty="0" smtClean="0">
                <a:solidFill>
                  <a:srgbClr val="0070C0"/>
                </a:solidFill>
                <a:latin typeface="+mn-lt"/>
              </a:rPr>
              <a:t>ды</a:t>
            </a:r>
            <a:endParaRPr lang="ru-RU" sz="2400" dirty="0">
              <a:solidFill>
                <a:srgbClr val="0070C0"/>
              </a:solidFill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066800"/>
          <a:ext cx="99060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ject 95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8955531" y="5828679"/>
            <a:ext cx="40978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 smtClean="0">
                <a:solidFill>
                  <a:srgbClr val="C00000"/>
                </a:solidFill>
                <a:latin typeface="Tahoma"/>
                <a:cs typeface="Tahoma"/>
              </a:rPr>
              <a:t>2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5</a:t>
            </a:r>
            <a:endParaRPr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5300" y="214628"/>
            <a:ext cx="8915400" cy="582466"/>
          </a:xfrm>
          <a:prstGeom prst="rect">
            <a:avLst/>
          </a:prstGeom>
        </p:spPr>
        <p:txBody>
          <a:bodyPr vert="horz" wrap="square" lIns="0" tIns="211073" rIns="0" bIns="0" rtlCol="0">
            <a:spAutoFit/>
          </a:bodyPr>
          <a:lstStyle/>
          <a:p>
            <a:pPr marL="258445" algn="ctr">
              <a:lnSpc>
                <a:spcPct val="100000"/>
              </a:lnSpc>
            </a:pPr>
            <a:r>
              <a:rPr lang="ru-RU" sz="2400" dirty="0" err="1" smtClean="0">
                <a:solidFill>
                  <a:srgbClr val="0070C0"/>
                </a:solidFill>
              </a:rPr>
              <a:t>Муниципаль</a:t>
            </a:r>
            <a:r>
              <a:rPr sz="2400" dirty="0" err="1" smtClean="0">
                <a:solidFill>
                  <a:srgbClr val="0070C0"/>
                </a:solidFill>
              </a:rPr>
              <a:t>н</a:t>
            </a:r>
            <a:r>
              <a:rPr sz="2400" spc="-10" dirty="0" err="1" smtClean="0">
                <a:solidFill>
                  <a:srgbClr val="0070C0"/>
                </a:solidFill>
              </a:rPr>
              <a:t>ы</a:t>
            </a:r>
            <a:r>
              <a:rPr sz="2400" dirty="0" err="1" smtClean="0">
                <a:solidFill>
                  <a:srgbClr val="0070C0"/>
                </a:solidFill>
              </a:rPr>
              <a:t>е</a:t>
            </a:r>
            <a:r>
              <a:rPr sz="2400" spc="-30" dirty="0" smtClean="0">
                <a:solidFill>
                  <a:srgbClr val="0070C0"/>
                </a:solidFill>
              </a:rPr>
              <a:t> </a:t>
            </a:r>
            <a:r>
              <a:rPr sz="2400" dirty="0" err="1" smtClean="0">
                <a:solidFill>
                  <a:srgbClr val="0070C0"/>
                </a:solidFill>
              </a:rPr>
              <a:t>пр</a:t>
            </a:r>
            <a:r>
              <a:rPr sz="2400" spc="5" dirty="0" err="1" smtClean="0">
                <a:solidFill>
                  <a:srgbClr val="0070C0"/>
                </a:solidFill>
              </a:rPr>
              <a:t>о</a:t>
            </a:r>
            <a:r>
              <a:rPr sz="2400" dirty="0" err="1" smtClean="0">
                <a:solidFill>
                  <a:srgbClr val="0070C0"/>
                </a:solidFill>
              </a:rPr>
              <a:t>гра</a:t>
            </a:r>
            <a:r>
              <a:rPr sz="2400" spc="5" dirty="0" err="1" smtClean="0">
                <a:solidFill>
                  <a:srgbClr val="0070C0"/>
                </a:solidFill>
              </a:rPr>
              <a:t>м</a:t>
            </a:r>
            <a:r>
              <a:rPr sz="2400" dirty="0" err="1" smtClean="0">
                <a:solidFill>
                  <a:srgbClr val="0070C0"/>
                </a:solidFill>
              </a:rPr>
              <a:t>мы</a:t>
            </a:r>
            <a:r>
              <a:rPr sz="2400" spc="-3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в</a:t>
            </a:r>
            <a:r>
              <a:rPr sz="2400" spc="5" dirty="0" smtClean="0">
                <a:solidFill>
                  <a:srgbClr val="0070C0"/>
                </a:solidFill>
              </a:rPr>
              <a:t> </a:t>
            </a:r>
            <a:r>
              <a:rPr sz="2400" dirty="0" smtClean="0">
                <a:solidFill>
                  <a:srgbClr val="0070C0"/>
                </a:solidFill>
              </a:rPr>
              <a:t>20</a:t>
            </a:r>
            <a:r>
              <a:rPr lang="ru-RU" sz="2400" spc="-10" dirty="0" smtClean="0">
                <a:solidFill>
                  <a:srgbClr val="0070C0"/>
                </a:solidFill>
              </a:rPr>
              <a:t>20 </a:t>
            </a:r>
            <a:r>
              <a:rPr sz="2400" dirty="0" err="1" smtClean="0">
                <a:solidFill>
                  <a:srgbClr val="0070C0"/>
                </a:solidFill>
              </a:rPr>
              <a:t>году</a:t>
            </a:r>
            <a:endParaRPr sz="2400" dirty="0">
              <a:solidFill>
                <a:srgbClr val="0070C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 rot="10800000" flipV="1">
            <a:off x="8049360" y="1151552"/>
            <a:ext cx="539136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84586618"/>
              </p:ext>
            </p:extLst>
          </p:nvPr>
        </p:nvGraphicFramePr>
        <p:xfrm>
          <a:off x="685800" y="1389258"/>
          <a:ext cx="8137650" cy="5268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6515"/>
                <a:gridCol w="1161135"/>
              </a:tblGrid>
              <a:tr h="5482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гра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мм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75590">
                        <a:lnSpc>
                          <a:spcPct val="100000"/>
                        </a:lnSpc>
                      </a:pPr>
                      <a:r>
                        <a:rPr lang="ru-RU" sz="1400" b="1" spc="5" dirty="0" smtClean="0">
                          <a:latin typeface="Times New Roman"/>
                          <a:cs typeface="Times New Roman"/>
                        </a:rPr>
                        <a:t>Сумма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4434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образования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227865,5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442788">
                <a:tc>
                  <a:txBody>
                    <a:bodyPr/>
                    <a:lstStyle/>
                    <a:p>
                      <a:pPr marL="85090" marR="7747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Обеспечение доступным и комфортным жильем, транспортными и коммунальными услугами населения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88526,4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66418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.  Защита населения и территории </a:t>
                      </a:r>
                      <a:r>
                        <a:rPr lang="ru-RU" sz="1400" b="1" spc="5" dirty="0" err="1" smtClean="0">
                          <a:latin typeface="Century Schoolbook" pitchFamily="18" charset="0"/>
                          <a:cs typeface="Times New Roman"/>
                        </a:rPr>
                        <a:t>Нижнедевицкого</a:t>
                      </a:r>
                      <a:r>
                        <a:rPr lang="ru-RU" sz="1400" b="1" spc="5" dirty="0" smtClean="0">
                          <a:latin typeface="Century Schoolbook" pitchFamily="18" charset="0"/>
                          <a:cs typeface="Times New Roman"/>
                        </a:rPr>
                        <a:t> муниципального района от чрезвычайных ситуаций, обеспечение пожарной безопасности и безопасности людей на водных объектах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0701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58,1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215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культуры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41075,7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27390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.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Развитие физической культуры и спорта 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2366,8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7581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6.  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Экономическое развитие и инновационная экономика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1000,0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309636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сельского хозяйства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4604,2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.  </a:t>
                      </a:r>
                      <a:r>
                        <a:rPr lang="ru-RU" sz="1400" b="1" dirty="0" err="1" smtClean="0">
                          <a:latin typeface="Century Schoolbook" pitchFamily="18" charset="0"/>
                          <a:cs typeface="Times New Roman"/>
                        </a:rPr>
                        <a:t>Энергоэффективность</a:t>
                      </a:r>
                      <a:r>
                        <a:rPr lang="ru-RU" sz="1400" b="1" dirty="0" smtClean="0">
                          <a:latin typeface="Century Schoolbook" pitchFamily="18" charset="0"/>
                          <a:cs typeface="Times New Roman"/>
                        </a:rPr>
                        <a:t> и развитие энергетики</a:t>
                      </a:r>
                      <a:endParaRPr sz="1400" b="1" dirty="0">
                        <a:latin typeface="Century Schoolbook" pitchFamily="18" charset="0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5382,7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7515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9. С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овершенствование муниципального управления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34338,3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885575">
                <a:tc>
                  <a:txBody>
                    <a:bodyPr/>
                    <a:lstStyle/>
                    <a:p>
                      <a:pPr marL="85090" marR="8001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10. У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правление муниципальными финансами, повышение устойчивости бюджетов муниципальных образований </a:t>
                      </a:r>
                      <a:r>
                        <a:rPr lang="ru-RU" sz="1400" b="1" dirty="0" err="1" smtClean="0">
                          <a:latin typeface="+mn-lt"/>
                          <a:cs typeface="Times New Roman"/>
                        </a:rPr>
                        <a:t>Нижнедевицкого</a:t>
                      </a:r>
                      <a:r>
                        <a:rPr lang="ru-RU" sz="1400" b="1" dirty="0" smtClean="0">
                          <a:latin typeface="+mn-lt"/>
                          <a:cs typeface="Times New Roman"/>
                        </a:rPr>
                        <a:t> муниципального района</a:t>
                      </a:r>
                      <a:endParaRPr sz="1400" b="1" dirty="0">
                        <a:latin typeface="+mn-lt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FF"/>
                    </a:solidFill>
                  </a:tcPr>
                </a:tc>
                <a:tc>
                  <a:txBody>
                    <a:bodyPr/>
                    <a:lstStyle/>
                    <a:p>
                      <a:pPr marL="28638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42735,3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10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 rot="21358064">
            <a:off x="8854971" y="5555053"/>
            <a:ext cx="600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                      </a:t>
            </a:r>
            <a:fld id="{81D60167-4931-47E6-BA6A-407CBD079E47}" type="slidenum">
              <a:rPr lang="ru-RU" b="1" spc="-15" smtClean="0">
                <a:solidFill>
                  <a:srgbClr val="C00000"/>
                </a:solidFill>
                <a:latin typeface="Tahoma"/>
                <a:cs typeface="Tahoma"/>
              </a:rPr>
              <a:pPr/>
              <a:t>27</a:t>
            </a:fld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232545"/>
            <a:ext cx="9153525" cy="681853"/>
          </a:xfrm>
          <a:prstGeom prst="rect">
            <a:avLst/>
          </a:prstGeom>
        </p:spPr>
        <p:txBody>
          <a:bodyPr vert="horz" wrap="square" lIns="0" tIns="370459" rIns="0" bIns="0" rtlCol="0">
            <a:spAutoFit/>
          </a:bodyPr>
          <a:lstStyle/>
          <a:p>
            <a:pPr marL="327025">
              <a:lnSpc>
                <a:spcPct val="100000"/>
              </a:lnSpc>
            </a:pPr>
            <a:r>
              <a:rPr sz="2000" spc="-15" dirty="0">
                <a:solidFill>
                  <a:srgbClr val="0070C0"/>
                </a:solidFill>
              </a:rPr>
              <a:t>Рас</a:t>
            </a:r>
            <a:r>
              <a:rPr sz="2000" spc="15" dirty="0">
                <a:solidFill>
                  <a:srgbClr val="0070C0"/>
                </a:solidFill>
              </a:rPr>
              <a:t>х</a:t>
            </a:r>
            <a:r>
              <a:rPr sz="2000" spc="-15" dirty="0">
                <a:solidFill>
                  <a:srgbClr val="0070C0"/>
                </a:solidFill>
              </a:rPr>
              <a:t>оды </a:t>
            </a:r>
            <a:r>
              <a:rPr sz="2000" spc="-10" dirty="0">
                <a:solidFill>
                  <a:srgbClr val="0070C0"/>
                </a:solidFill>
              </a:rPr>
              <a:t>п</a:t>
            </a:r>
            <a:r>
              <a:rPr sz="2000" spc="-15" dirty="0">
                <a:solidFill>
                  <a:srgbClr val="0070C0"/>
                </a:solidFill>
              </a:rPr>
              <a:t>о</a:t>
            </a:r>
            <a:r>
              <a:rPr sz="2000" spc="-4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публичн</a:t>
            </a:r>
            <a:r>
              <a:rPr sz="2000" dirty="0">
                <a:solidFill>
                  <a:srgbClr val="0070C0"/>
                </a:solidFill>
              </a:rPr>
              <a:t>о</a:t>
            </a:r>
            <a:r>
              <a:rPr sz="2000" spc="-10" dirty="0">
                <a:solidFill>
                  <a:srgbClr val="0070C0"/>
                </a:solidFill>
                <a:latin typeface="Bookman Old Style"/>
                <a:cs typeface="Bookman Old Style"/>
              </a:rPr>
              <a:t>-</a:t>
            </a:r>
            <a:r>
              <a:rPr sz="2000" spc="-15" dirty="0">
                <a:solidFill>
                  <a:srgbClr val="0070C0"/>
                </a:solidFill>
              </a:rPr>
              <a:t>норм</a:t>
            </a:r>
            <a:r>
              <a:rPr sz="2000" spc="-10" dirty="0">
                <a:solidFill>
                  <a:srgbClr val="0070C0"/>
                </a:solidFill>
              </a:rPr>
              <a:t>а</a:t>
            </a:r>
            <a:r>
              <a:rPr sz="2000" spc="-15" dirty="0">
                <a:solidFill>
                  <a:srgbClr val="0070C0"/>
                </a:solidFill>
              </a:rPr>
              <a:t>тивным</a:t>
            </a:r>
            <a:r>
              <a:rPr sz="2000" spc="-20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обязат</a:t>
            </a:r>
            <a:r>
              <a:rPr sz="2000" spc="-10" dirty="0">
                <a:solidFill>
                  <a:srgbClr val="0070C0"/>
                </a:solidFill>
              </a:rPr>
              <a:t>е</a:t>
            </a:r>
            <a:r>
              <a:rPr sz="2000" spc="-15" dirty="0">
                <a:solidFill>
                  <a:srgbClr val="0070C0"/>
                </a:solidFill>
              </a:rPr>
              <a:t>льствам</a:t>
            </a:r>
            <a:r>
              <a:rPr sz="2000" spc="15" dirty="0">
                <a:solidFill>
                  <a:srgbClr val="0070C0"/>
                </a:solidFill>
              </a:rPr>
              <a:t> </a:t>
            </a:r>
            <a:r>
              <a:rPr sz="2000" spc="-15" dirty="0">
                <a:solidFill>
                  <a:srgbClr val="0070C0"/>
                </a:solidFill>
              </a:rPr>
              <a:t>в</a:t>
            </a:r>
            <a:r>
              <a:rPr sz="2000" spc="-5" dirty="0">
                <a:solidFill>
                  <a:srgbClr val="0070C0"/>
                </a:solidFill>
              </a:rPr>
              <a:t> </a:t>
            </a:r>
            <a:r>
              <a:rPr sz="2000" spc="-15" dirty="0" smtClean="0">
                <a:solidFill>
                  <a:srgbClr val="0070C0"/>
                </a:solidFill>
              </a:rPr>
              <a:t>2</a:t>
            </a:r>
            <a:r>
              <a:rPr sz="2000" spc="-25" dirty="0" smtClean="0">
                <a:solidFill>
                  <a:srgbClr val="0070C0"/>
                </a:solidFill>
              </a:rPr>
              <a:t>0</a:t>
            </a:r>
            <a:r>
              <a:rPr lang="ru-RU" sz="2000" spc="-15" dirty="0" smtClean="0">
                <a:solidFill>
                  <a:srgbClr val="0070C0"/>
                </a:solidFill>
              </a:rPr>
              <a:t>20 </a:t>
            </a:r>
            <a:r>
              <a:rPr sz="2000" spc="-15" dirty="0" err="1" smtClean="0">
                <a:solidFill>
                  <a:srgbClr val="0070C0"/>
                </a:solidFill>
              </a:rPr>
              <a:t>го</a:t>
            </a:r>
            <a:r>
              <a:rPr sz="2000" spc="-10" dirty="0" err="1" smtClean="0">
                <a:solidFill>
                  <a:srgbClr val="0070C0"/>
                </a:solidFill>
              </a:rPr>
              <a:t>д</a:t>
            </a:r>
            <a:r>
              <a:rPr sz="2000" spc="-15" dirty="0" err="1" smtClean="0">
                <a:solidFill>
                  <a:srgbClr val="0070C0"/>
                </a:solidFill>
              </a:rPr>
              <a:t>у</a:t>
            </a:r>
            <a:endParaRPr sz="2000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39581" y="990600"/>
            <a:ext cx="474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8600" y="1259844"/>
          <a:ext cx="9296400" cy="2828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30396"/>
                <a:gridCol w="1166004"/>
              </a:tblGrid>
              <a:tr h="620976">
                <a:tc>
                  <a:txBody>
                    <a:bodyPr/>
                    <a:lstStyle/>
                    <a:p>
                      <a:pPr marL="2303145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вание</a:t>
                      </a:r>
                      <a:r>
                        <a:rPr sz="16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600" b="1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600" b="1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ивно</a:t>
                      </a:r>
                      <a:r>
                        <a:rPr sz="16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b="1" spc="-2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яз</a:t>
                      </a:r>
                      <a:r>
                        <a:rPr sz="1600" b="1" spc="-4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6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6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600" b="1" dirty="0">
                          <a:latin typeface="Times New Roman"/>
                          <a:cs typeface="Times New Roman"/>
                        </a:rPr>
                        <a:t>ва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50495" marR="142240" indent="6667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ем рас</a:t>
                      </a: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0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3961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Обеспечение жильем молодых семей и молодых специалистов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3370,0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3814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выплату единовременного пособия при всех формах устройства детей, лишенных родительского попечения, в семью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341,5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обеспечение  выплат приемной семье на содержание подопечных детей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4090,9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39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 на обеспечение выплат семьям опекунов на содержание подопечных детей 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7876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2817,8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1576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вознаграждение, причитающееся приемному родителю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231775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3855,2</a:t>
                      </a:r>
                    </a:p>
                    <a:p>
                      <a:pPr marL="23177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9366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sz="14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Субвенция на компенсацию части родительской платы за содержание ребенка в дошкольных учреждениях</a:t>
                      </a:r>
                      <a:endParaRPr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25,6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43788"/>
            <a:ext cx="8401811" cy="613372"/>
          </a:xfrm>
          <a:prstGeom prst="rect">
            <a:avLst/>
          </a:prstGeom>
        </p:spPr>
        <p:txBody>
          <a:bodyPr vert="horz" wrap="square" lIns="0" tIns="241680" rIns="0" bIns="0" rtlCol="0">
            <a:spAutoFit/>
          </a:bodyPr>
          <a:lstStyle/>
          <a:p>
            <a:pPr marL="589915">
              <a:lnSpc>
                <a:spcPct val="100000"/>
              </a:lnSpc>
            </a:pP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Источ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ики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анси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р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ания</a:t>
            </a:r>
            <a:r>
              <a:rPr sz="2400" b="1" spc="-5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фи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ц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ита</a:t>
            </a:r>
            <a:r>
              <a:rPr sz="2400" b="1" spc="-2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бю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д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ж</a:t>
            </a:r>
            <a:r>
              <a:rPr sz="2400" b="1" spc="-10" dirty="0">
                <a:solidFill>
                  <a:srgbClr val="0070C0"/>
                </a:solidFill>
                <a:latin typeface="Bookman Old Style" pitchFamily="18" charset="0"/>
              </a:rPr>
              <a:t>е</a:t>
            </a:r>
            <a:r>
              <a:rPr sz="2400" b="1" dirty="0">
                <a:solidFill>
                  <a:srgbClr val="0070C0"/>
                </a:solidFill>
                <a:latin typeface="Bookman Old Style" pitchFamily="18" charset="0"/>
              </a:rPr>
              <a:t>та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29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1312" y="6571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1312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solidFill>
            <a:srgbClr val="99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17625" y="1984438"/>
            <a:ext cx="7225030" cy="360680"/>
          </a:xfrm>
          <a:custGeom>
            <a:avLst/>
            <a:gdLst/>
            <a:ahLst/>
            <a:cxnLst/>
            <a:rect l="l" t="t" r="r" b="b"/>
            <a:pathLst>
              <a:path w="7225030" h="360680">
                <a:moveTo>
                  <a:pt x="0" y="360362"/>
                </a:moveTo>
                <a:lnTo>
                  <a:pt x="7224776" y="360362"/>
                </a:lnTo>
                <a:lnTo>
                  <a:pt x="7224776" y="0"/>
                </a:lnTo>
                <a:lnTo>
                  <a:pt x="0" y="0"/>
                </a:lnTo>
                <a:lnTo>
                  <a:pt x="0" y="360362"/>
                </a:lnTo>
                <a:close/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1825" y="3435730"/>
            <a:ext cx="1702435" cy="0"/>
          </a:xfrm>
          <a:custGeom>
            <a:avLst/>
            <a:gdLst/>
            <a:ahLst/>
            <a:cxnLst/>
            <a:rect l="l" t="t" r="r" b="b"/>
            <a:pathLst>
              <a:path w="1702435">
                <a:moveTo>
                  <a:pt x="0" y="0"/>
                </a:moveTo>
                <a:lnTo>
                  <a:pt x="1702307" y="0"/>
                </a:lnTo>
              </a:path>
            </a:pathLst>
          </a:custGeom>
          <a:ln w="18033">
            <a:solidFill>
              <a:srgbClr val="333399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41951" y="2327275"/>
            <a:ext cx="11430" cy="354330"/>
          </a:xfrm>
          <a:custGeom>
            <a:avLst/>
            <a:gdLst/>
            <a:ahLst/>
            <a:cxnLst/>
            <a:rect l="l" t="t" r="r" b="b"/>
            <a:pathLst>
              <a:path w="11429" h="354330">
                <a:moveTo>
                  <a:pt x="0" y="0"/>
                </a:moveTo>
                <a:lnTo>
                  <a:pt x="11049" y="354075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53415" y="1306448"/>
            <a:ext cx="6839584" cy="1000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9430" indent="-1777364">
              <a:lnSpc>
                <a:spcPct val="100000"/>
              </a:lnSpc>
            </a:pP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пр</a:t>
            </a:r>
            <a:r>
              <a:rPr sz="1600" b="1" u="heavy" spc="-4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о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фиц</a:t>
            </a:r>
            <a:r>
              <a:rPr sz="1600" b="1" u="heavy" spc="-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1600" b="1" u="heavy" spc="-20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1600" spc="-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r>
              <a:rPr sz="1600" b="1" u="heavy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15" dirty="0">
                <a:latin typeface="Times New Roman"/>
                <a:cs typeface="Times New Roman"/>
              </a:rPr>
              <a:t>л</a:t>
            </a:r>
            <a:r>
              <a:rPr sz="1600" spc="-20" dirty="0">
                <a:latin typeface="Times New Roman"/>
                <a:cs typeface="Times New Roman"/>
              </a:rPr>
              <a:t>у</a:t>
            </a:r>
            <a:r>
              <a:rPr sz="1600" spc="-10" dirty="0">
                <a:latin typeface="Times New Roman"/>
                <a:cs typeface="Times New Roman"/>
              </a:rPr>
              <a:t>чае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превы</a:t>
            </a:r>
            <a:r>
              <a:rPr sz="1600" spc="-25" dirty="0">
                <a:latin typeface="Times New Roman"/>
                <a:cs typeface="Times New Roman"/>
              </a:rPr>
              <a:t>ш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 над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ходами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зникает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b="1" u="heavy" spc="-395" dirty="0">
                <a:latin typeface="Times New Roman"/>
                <a:cs typeface="Times New Roman"/>
              </a:rPr>
              <a:t> </a:t>
            </a:r>
            <a:r>
              <a:rPr sz="1600" b="1" u="heavy" spc="-10" dirty="0">
                <a:latin typeface="Times New Roman"/>
                <a:cs typeface="Times New Roman"/>
              </a:rPr>
              <a:t>дефици</a:t>
            </a:r>
            <a:r>
              <a:rPr sz="1600" b="1" u="heavy" spc="-400" dirty="0">
                <a:latin typeface="Times New Roman"/>
                <a:cs typeface="Times New Roman"/>
              </a:rPr>
              <a:t> </a:t>
            </a:r>
            <a:r>
              <a:rPr sz="1600" b="1" u="heavy" spc="-25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600"/>
              </a:lnSpc>
            </a:pPr>
            <a:endParaRPr sz="1600" dirty="0"/>
          </a:p>
          <a:p>
            <a:pPr>
              <a:lnSpc>
                <a:spcPts val="2100"/>
              </a:lnSpc>
              <a:spcBef>
                <a:spcPts val="0"/>
              </a:spcBef>
            </a:pPr>
            <a:endParaRPr sz="2100" dirty="0"/>
          </a:p>
          <a:p>
            <a:pPr marL="1789430">
              <a:lnSpc>
                <a:spcPct val="100000"/>
              </a:lnSpc>
            </a:pP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с</a:t>
            </a:r>
            <a:r>
              <a:rPr sz="1800" b="1" spc="-3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чни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 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анси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р</a:t>
            </a:r>
            <a:r>
              <a:rPr sz="1800" b="1" spc="-5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ва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ия</a:t>
            </a:r>
            <a:r>
              <a:rPr sz="1800" b="1" spc="3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2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ф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333399"/>
                </a:solidFill>
                <a:latin typeface="Times New Roman"/>
                <a:cs typeface="Times New Roman"/>
              </a:rPr>
              <a:t>ц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и</a:t>
            </a:r>
            <a:r>
              <a:rPr sz="1800" b="1" spc="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800" b="1" spc="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800" b="1" spc="-105" dirty="0">
                <a:solidFill>
                  <a:srgbClr val="333399"/>
                </a:solidFill>
                <a:latin typeface="Times New Roman"/>
                <a:cs typeface="Times New Roman"/>
              </a:rPr>
              <a:t>ю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800" b="1" spc="-45" dirty="0">
                <a:solidFill>
                  <a:srgbClr val="333399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800" b="1" spc="15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4162" y="5049773"/>
            <a:ext cx="6880859" cy="19050"/>
          </a:xfrm>
          <a:custGeom>
            <a:avLst/>
            <a:gdLst/>
            <a:ahLst/>
            <a:cxnLst/>
            <a:rect l="l" t="t" r="r" b="b"/>
            <a:pathLst>
              <a:path w="6880859" h="19050">
                <a:moveTo>
                  <a:pt x="0" y="19050"/>
                </a:moveTo>
                <a:lnTo>
                  <a:pt x="6880288" y="0"/>
                </a:lnTo>
              </a:path>
            </a:pathLst>
          </a:custGeom>
          <a:ln w="15875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4695825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562" y="82550"/>
                </a:lnTo>
                <a:lnTo>
                  <a:pt x="55562" y="360299"/>
                </a:lnTo>
                <a:lnTo>
                  <a:pt x="71437" y="360299"/>
                </a:lnTo>
                <a:lnTo>
                  <a:pt x="71437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562" y="82550"/>
                </a:lnTo>
                <a:lnTo>
                  <a:pt x="55562" y="76200"/>
                </a:lnTo>
                <a:lnTo>
                  <a:pt x="101600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600" y="76200"/>
                </a:moveTo>
                <a:lnTo>
                  <a:pt x="71437" y="76200"/>
                </a:lnTo>
                <a:lnTo>
                  <a:pt x="71437" y="82550"/>
                </a:lnTo>
                <a:lnTo>
                  <a:pt x="127000" y="127000"/>
                </a:lnTo>
                <a:lnTo>
                  <a:pt x="101600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562" y="76200"/>
                </a:lnTo>
                <a:lnTo>
                  <a:pt x="55562" y="8255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437" y="76200"/>
                </a:moveTo>
                <a:lnTo>
                  <a:pt x="63500" y="76200"/>
                </a:lnTo>
                <a:lnTo>
                  <a:pt x="71437" y="82550"/>
                </a:lnTo>
                <a:lnTo>
                  <a:pt x="71437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89775" y="4684648"/>
            <a:ext cx="127000" cy="360680"/>
          </a:xfrm>
          <a:custGeom>
            <a:avLst/>
            <a:gdLst/>
            <a:ahLst/>
            <a:cxnLst/>
            <a:rect l="l" t="t" r="r" b="b"/>
            <a:pathLst>
              <a:path w="127000" h="360679">
                <a:moveTo>
                  <a:pt x="63500" y="76200"/>
                </a:moveTo>
                <a:lnTo>
                  <a:pt x="55625" y="82499"/>
                </a:lnTo>
                <a:lnTo>
                  <a:pt x="55499" y="360425"/>
                </a:lnTo>
                <a:lnTo>
                  <a:pt x="71374" y="360425"/>
                </a:lnTo>
                <a:lnTo>
                  <a:pt x="71374" y="82499"/>
                </a:lnTo>
                <a:lnTo>
                  <a:pt x="63500" y="76200"/>
                </a:lnTo>
                <a:close/>
              </a:path>
              <a:path w="127000" h="360679">
                <a:moveTo>
                  <a:pt x="63500" y="0"/>
                </a:moveTo>
                <a:lnTo>
                  <a:pt x="0" y="127000"/>
                </a:lnTo>
                <a:lnTo>
                  <a:pt x="55499" y="82600"/>
                </a:lnTo>
                <a:lnTo>
                  <a:pt x="55499" y="76200"/>
                </a:lnTo>
                <a:lnTo>
                  <a:pt x="101599" y="76200"/>
                </a:lnTo>
                <a:lnTo>
                  <a:pt x="63500" y="0"/>
                </a:lnTo>
                <a:close/>
              </a:path>
              <a:path w="127000" h="360679">
                <a:moveTo>
                  <a:pt x="101599" y="76200"/>
                </a:moveTo>
                <a:lnTo>
                  <a:pt x="71374" y="76200"/>
                </a:lnTo>
                <a:lnTo>
                  <a:pt x="71500" y="82600"/>
                </a:lnTo>
                <a:lnTo>
                  <a:pt x="127000" y="127000"/>
                </a:lnTo>
                <a:lnTo>
                  <a:pt x="101599" y="76200"/>
                </a:lnTo>
                <a:close/>
              </a:path>
              <a:path w="127000" h="360679">
                <a:moveTo>
                  <a:pt x="63500" y="76200"/>
                </a:moveTo>
                <a:lnTo>
                  <a:pt x="55499" y="76200"/>
                </a:lnTo>
                <a:lnTo>
                  <a:pt x="55499" y="82600"/>
                </a:lnTo>
                <a:lnTo>
                  <a:pt x="63500" y="76200"/>
                </a:lnTo>
                <a:close/>
              </a:path>
              <a:path w="127000" h="360679">
                <a:moveTo>
                  <a:pt x="71374" y="76200"/>
                </a:moveTo>
                <a:lnTo>
                  <a:pt x="63500" y="76200"/>
                </a:lnTo>
                <a:lnTo>
                  <a:pt x="71374" y="82499"/>
                </a:lnTo>
                <a:lnTo>
                  <a:pt x="71374" y="762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65376" y="5162550"/>
            <a:ext cx="3044825" cy="916305"/>
          </a:xfrm>
          <a:custGeom>
            <a:avLst/>
            <a:gdLst/>
            <a:ahLst/>
            <a:cxnLst/>
            <a:rect l="l" t="t" r="r" b="b"/>
            <a:pathLst>
              <a:path w="3044825" h="916304">
                <a:moveTo>
                  <a:pt x="0" y="915987"/>
                </a:moveTo>
                <a:lnTo>
                  <a:pt x="3044825" y="915987"/>
                </a:lnTo>
                <a:lnTo>
                  <a:pt x="3044825" y="0"/>
                </a:lnTo>
                <a:lnTo>
                  <a:pt x="0" y="0"/>
                </a:lnTo>
                <a:lnTo>
                  <a:pt x="0" y="915987"/>
                </a:lnTo>
                <a:close/>
              </a:path>
            </a:pathLst>
          </a:custGeom>
          <a:ln w="15875">
            <a:solidFill>
              <a:srgbClr val="FF99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188845" y="5189473"/>
            <a:ext cx="2393950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" algn="ctr">
              <a:lnSpc>
                <a:spcPct val="100000"/>
              </a:lnSpc>
            </a:pP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му</a:t>
            </a:r>
            <a:r>
              <a:rPr sz="1400" b="1" u="sng" spc="-34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b="1" u="sng" spc="-33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ьн</a:t>
            </a:r>
            <a:r>
              <a:rPr sz="1400" b="1" u="sng" spc="-10" dirty="0">
                <a:solidFill>
                  <a:srgbClr val="333399"/>
                </a:solidFill>
                <a:latin typeface="Times New Roman"/>
                <a:cs typeface="Times New Roman"/>
              </a:rPr>
              <a:t>ы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й д</a:t>
            </a:r>
            <a:r>
              <a:rPr sz="1400" b="1" u="sng" spc="-25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b="1" u="sng" spc="-35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b="1" u="sng" spc="-160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b="1" u="sng" dirty="0">
                <a:solidFill>
                  <a:srgbClr val="333399"/>
                </a:solidFill>
                <a:latin typeface="Times New Roman"/>
                <a:cs typeface="Times New Roman"/>
              </a:rPr>
              <a:t>, </a:t>
            </a:r>
            <a:endParaRPr sz="1400" u="sng" dirty="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т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spc="35" dirty="0">
                <a:solidFill>
                  <a:srgbClr val="333399"/>
                </a:solidFill>
                <a:latin typeface="Times New Roman"/>
                <a:cs typeface="Times New Roman"/>
              </a:rPr>
              <a:t>е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со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25" dirty="0">
                <a:solidFill>
                  <a:srgbClr val="333399"/>
                </a:solidFill>
                <a:latin typeface="Times New Roman"/>
                <a:cs typeface="Times New Roman"/>
              </a:rPr>
              <a:t>к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пн</a:t>
            </a:r>
            <a:r>
              <a:rPr sz="1400" spc="4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сть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д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овых 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б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яз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те</a:t>
            </a:r>
            <a:r>
              <a:rPr sz="1400" spc="-10" dirty="0">
                <a:solidFill>
                  <a:srgbClr val="333399"/>
                </a:solidFill>
                <a:latin typeface="Times New Roman"/>
                <a:cs typeface="Times New Roman"/>
              </a:rPr>
              <a:t>л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ств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м</a:t>
            </a:r>
            <a:r>
              <a:rPr sz="1400" spc="-20" dirty="0">
                <a:solidFill>
                  <a:srgbClr val="333399"/>
                </a:solidFill>
                <a:latin typeface="Times New Roman"/>
                <a:cs typeface="Times New Roman"/>
              </a:rPr>
              <a:t>у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ницип</a:t>
            </a:r>
            <a:r>
              <a:rPr sz="1400" spc="10" dirty="0">
                <a:solidFill>
                  <a:srgbClr val="333399"/>
                </a:solidFill>
                <a:latin typeface="Times New Roman"/>
                <a:cs typeface="Times New Roman"/>
              </a:rPr>
              <a:t>а</a:t>
            </a:r>
            <a:r>
              <a:rPr sz="1400" spc="-5" dirty="0">
                <a:solidFill>
                  <a:srgbClr val="333399"/>
                </a:solidFill>
                <a:latin typeface="Times New Roman"/>
                <a:cs typeface="Times New Roman"/>
              </a:rPr>
              <a:t>ль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но</a:t>
            </a:r>
            <a:r>
              <a:rPr sz="1400" spc="-35" dirty="0">
                <a:solidFill>
                  <a:srgbClr val="333399"/>
                </a:solidFill>
                <a:latin typeface="Times New Roman"/>
                <a:cs typeface="Times New Roman"/>
              </a:rPr>
              <a:t>г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 обра</a:t>
            </a:r>
            <a:r>
              <a:rPr sz="1400" spc="-15" dirty="0">
                <a:solidFill>
                  <a:srgbClr val="333399"/>
                </a:solidFill>
                <a:latin typeface="Times New Roman"/>
                <a:cs typeface="Times New Roman"/>
              </a:rPr>
              <a:t>з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о</a:t>
            </a:r>
            <a:r>
              <a:rPr sz="1400" spc="-30" dirty="0">
                <a:solidFill>
                  <a:srgbClr val="333399"/>
                </a:solidFill>
                <a:latin typeface="Times New Roman"/>
                <a:cs typeface="Times New Roman"/>
              </a:rPr>
              <a:t>в</a:t>
            </a:r>
            <a:r>
              <a:rPr sz="1400" dirty="0">
                <a:solidFill>
                  <a:srgbClr val="333399"/>
                </a:solidFill>
                <a:latin typeface="Times New Roman"/>
                <a:cs typeface="Times New Roman"/>
              </a:rPr>
              <a:t>ания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18768" y="867536"/>
            <a:ext cx="72320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9565" algn="l"/>
                <a:tab pos="1296035" algn="l"/>
                <a:tab pos="2294255" algn="l"/>
                <a:tab pos="2585085" algn="l"/>
                <a:tab pos="3792220" algn="l"/>
                <a:tab pos="4742180" algn="l"/>
                <a:tab pos="5507355" algn="l"/>
                <a:tab pos="6436995" algn="l"/>
              </a:tabLst>
            </a:pPr>
            <a:r>
              <a:rPr sz="1600" spc="-15" dirty="0">
                <a:latin typeface="Times New Roman"/>
                <a:cs typeface="Times New Roman"/>
              </a:rPr>
              <a:t>В	</a:t>
            </a:r>
            <a:r>
              <a:rPr sz="1600" spc="-10" dirty="0">
                <a:latin typeface="Times New Roman"/>
                <a:cs typeface="Times New Roman"/>
              </a:rPr>
              <a:t>пр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ц</a:t>
            </a:r>
            <a:r>
              <a:rPr sz="1600" spc="-5" dirty="0">
                <a:latin typeface="Times New Roman"/>
                <a:cs typeface="Times New Roman"/>
              </a:rPr>
              <a:t>е</a:t>
            </a:r>
            <a:r>
              <a:rPr sz="1600" spc="-10" dirty="0">
                <a:latin typeface="Times New Roman"/>
                <a:cs typeface="Times New Roman"/>
              </a:rPr>
              <a:t>с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10" dirty="0">
                <a:latin typeface="Times New Roman"/>
                <a:cs typeface="Times New Roman"/>
              </a:rPr>
              <a:t>е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</a:t>
            </a:r>
            <a:r>
              <a:rPr sz="1600" dirty="0">
                <a:latin typeface="Times New Roman"/>
                <a:cs typeface="Times New Roman"/>
              </a:rPr>
              <a:t>р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я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spc="-5" dirty="0">
                <a:latin typeface="Times New Roman"/>
                <a:cs typeface="Times New Roman"/>
              </a:rPr>
              <a:t>и</a:t>
            </a:r>
            <a:r>
              <a:rPr sz="1600" spc="-10" dirty="0">
                <a:latin typeface="Times New Roman"/>
                <a:cs typeface="Times New Roman"/>
              </a:rPr>
              <a:t>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" dirty="0">
                <a:latin typeface="Times New Roman"/>
                <a:cs typeface="Times New Roman"/>
              </a:rPr>
              <a:t>ис</a:t>
            </a:r>
            <a:r>
              <a:rPr sz="1600" spc="-10" dirty="0">
                <a:latin typeface="Times New Roman"/>
                <a:cs typeface="Times New Roman"/>
              </a:rPr>
              <a:t>по</a:t>
            </a:r>
            <a:r>
              <a:rPr sz="1600" spc="-5" dirty="0">
                <a:latin typeface="Times New Roman"/>
                <a:cs typeface="Times New Roman"/>
              </a:rPr>
              <a:t>л</a:t>
            </a:r>
            <a:r>
              <a:rPr sz="1600" spc="-10" dirty="0">
                <a:latin typeface="Times New Roman"/>
                <a:cs typeface="Times New Roman"/>
              </a:rPr>
              <a:t>н</a:t>
            </a:r>
            <a:r>
              <a:rPr sz="1600" spc="-5" dirty="0">
                <a:latin typeface="Times New Roman"/>
                <a:cs typeface="Times New Roman"/>
              </a:rPr>
              <a:t>ен</a:t>
            </a:r>
            <a:r>
              <a:rPr sz="1600" spc="-10" dirty="0">
                <a:latin typeface="Times New Roman"/>
                <a:cs typeface="Times New Roman"/>
              </a:rPr>
              <a:t>ия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бюдже</a:t>
            </a:r>
            <a:r>
              <a:rPr sz="1600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а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ль</a:t>
            </a:r>
            <a:r>
              <a:rPr sz="1600" spc="-20" dirty="0" err="1" smtClean="0">
                <a:latin typeface="Times New Roman"/>
                <a:cs typeface="Times New Roman"/>
              </a:rPr>
              <a:t>ш</a:t>
            </a:r>
            <a:r>
              <a:rPr sz="1600" spc="-10" dirty="0" err="1" smtClean="0">
                <a:latin typeface="Times New Roman"/>
                <a:cs typeface="Times New Roman"/>
              </a:rPr>
              <a:t>ое</a:t>
            </a:r>
            <a:r>
              <a:rPr lang="ru-RU" sz="1600" spc="-10" dirty="0" smtClean="0">
                <a:latin typeface="Times New Roman"/>
                <a:cs typeface="Times New Roman"/>
              </a:rPr>
              <a:t>      </a:t>
            </a:r>
            <a:r>
              <a:rPr sz="1600" spc="0" dirty="0" err="1" smtClean="0">
                <a:latin typeface="Times New Roman"/>
                <a:cs typeface="Times New Roman"/>
              </a:rPr>
              <a:t>з</a:t>
            </a:r>
            <a:r>
              <a:rPr sz="1600" spc="-10" dirty="0" err="1" smtClean="0">
                <a:latin typeface="Times New Roman"/>
                <a:cs typeface="Times New Roman"/>
              </a:rPr>
              <a:t>нач</a:t>
            </a:r>
            <a:r>
              <a:rPr sz="1600" spc="-5" dirty="0" err="1" smtClean="0">
                <a:latin typeface="Times New Roman"/>
                <a:cs typeface="Times New Roman"/>
              </a:rPr>
              <a:t>ен</a:t>
            </a:r>
            <a:r>
              <a:rPr sz="1600" spc="-10" dirty="0" err="1" smtClean="0">
                <a:latin typeface="Times New Roman"/>
                <a:cs typeface="Times New Roman"/>
              </a:rPr>
              <a:t>ие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75752" y="894969"/>
            <a:ext cx="1233805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33985">
              <a:lnSpc>
                <a:spcPts val="1730"/>
              </a:lnSpc>
              <a:tabLst>
                <a:tab pos="356870" algn="l"/>
              </a:tabLst>
            </a:pPr>
            <a:r>
              <a:rPr sz="1600" spc="-10" dirty="0" err="1" smtClean="0">
                <a:latin typeface="Times New Roman"/>
                <a:cs typeface="Times New Roman"/>
              </a:rPr>
              <a:t>при</a:t>
            </a:r>
            <a:r>
              <a:rPr sz="1600" spc="-5" dirty="0" err="1" smtClean="0">
                <a:latin typeface="Times New Roman"/>
                <a:cs typeface="Times New Roman"/>
              </a:rPr>
              <a:t>о</a:t>
            </a:r>
            <a:r>
              <a:rPr sz="1600" spc="-10" dirty="0" err="1" smtClean="0">
                <a:latin typeface="Times New Roman"/>
                <a:cs typeface="Times New Roman"/>
              </a:rPr>
              <a:t>б</a:t>
            </a:r>
            <a:r>
              <a:rPr sz="1600" spc="-5" dirty="0" err="1" smtClean="0">
                <a:latin typeface="Times New Roman"/>
                <a:cs typeface="Times New Roman"/>
              </a:rPr>
              <a:t>р</a:t>
            </a:r>
            <a:r>
              <a:rPr sz="1600" spc="-10" dirty="0" err="1" smtClean="0">
                <a:latin typeface="Times New Roman"/>
                <a:cs typeface="Times New Roman"/>
              </a:rPr>
              <a:t>е</a:t>
            </a:r>
            <a:r>
              <a:rPr sz="1600" spc="-5" dirty="0" err="1" smtClean="0">
                <a:latin typeface="Times New Roman"/>
                <a:cs typeface="Times New Roman"/>
              </a:rPr>
              <a:t>т</a:t>
            </a:r>
            <a:r>
              <a:rPr sz="1600" spc="-10" dirty="0" err="1" smtClean="0">
                <a:latin typeface="Times New Roman"/>
                <a:cs typeface="Times New Roman"/>
              </a:rPr>
              <a:t>ает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т</a:t>
            </a:r>
            <a:r>
              <a:rPr sz="1600" spc="-10" dirty="0">
                <a:latin typeface="Times New Roman"/>
                <a:cs typeface="Times New Roman"/>
              </a:rPr>
              <a:t>о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з</a:t>
            </a:r>
            <a:r>
              <a:rPr sz="1600" spc="-5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икает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3592" y="1086992"/>
            <a:ext cx="73939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31670" algn="l"/>
                <a:tab pos="2795270" algn="l"/>
                <a:tab pos="3057525" algn="l"/>
                <a:tab pos="4048760" algn="l"/>
                <a:tab pos="4625975" algn="l"/>
                <a:tab pos="5427980" algn="l"/>
                <a:tab pos="6604634" algn="l"/>
              </a:tabLst>
            </a:pPr>
            <a:r>
              <a:rPr sz="1600" spc="-10" dirty="0">
                <a:latin typeface="Times New Roman"/>
                <a:cs typeface="Times New Roman"/>
              </a:rPr>
              <a:t>сбал</a:t>
            </a:r>
            <a:r>
              <a:rPr sz="1600" spc="-5" dirty="0">
                <a:latin typeface="Times New Roman"/>
                <a:cs typeface="Times New Roman"/>
              </a:rPr>
              <a:t>анс</a:t>
            </a:r>
            <a:r>
              <a:rPr sz="1600" spc="-10" dirty="0">
                <a:latin typeface="Times New Roman"/>
                <a:cs typeface="Times New Roman"/>
              </a:rPr>
              <a:t>ир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ва</a:t>
            </a:r>
            <a:r>
              <a:rPr sz="1600" dirty="0">
                <a:latin typeface="Times New Roman"/>
                <a:cs typeface="Times New Roman"/>
              </a:rPr>
              <a:t>н</a:t>
            </a:r>
            <a:r>
              <a:rPr sz="1600" spc="-10" dirty="0">
                <a:latin typeface="Times New Roman"/>
                <a:cs typeface="Times New Roman"/>
              </a:rPr>
              <a:t>ность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в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ов.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Если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д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ходы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пре</a:t>
            </a:r>
            <a:r>
              <a:rPr sz="1600" spc="0" dirty="0">
                <a:latin typeface="Times New Roman"/>
                <a:cs typeface="Times New Roman"/>
              </a:rPr>
              <a:t>в</a:t>
            </a:r>
            <a:r>
              <a:rPr sz="1600" spc="-10" dirty="0">
                <a:latin typeface="Times New Roman"/>
                <a:cs typeface="Times New Roman"/>
              </a:rPr>
              <a:t>ы</a:t>
            </a:r>
            <a:r>
              <a:rPr sz="1600" spc="-20" dirty="0">
                <a:latin typeface="Times New Roman"/>
                <a:cs typeface="Times New Roman"/>
              </a:rPr>
              <a:t>ш</a:t>
            </a:r>
            <a:r>
              <a:rPr sz="1600" spc="-5" dirty="0">
                <a:latin typeface="Times New Roman"/>
                <a:cs typeface="Times New Roman"/>
              </a:rPr>
              <a:t>аю</a:t>
            </a:r>
            <a:r>
              <a:rPr sz="1600" spc="-10" dirty="0">
                <a:latin typeface="Times New Roman"/>
                <a:cs typeface="Times New Roman"/>
              </a:rPr>
              <a:t>т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10" dirty="0">
                <a:latin typeface="Times New Roman"/>
                <a:cs typeface="Times New Roman"/>
              </a:rPr>
              <a:t>расх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10" dirty="0">
                <a:latin typeface="Times New Roman"/>
                <a:cs typeface="Times New Roman"/>
              </a:rPr>
              <a:t>ды,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685800" y="2681287"/>
          <a:ext cx="8542334" cy="1970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0287"/>
                <a:gridCol w="1112837"/>
                <a:gridCol w="209613"/>
                <a:gridCol w="1001649"/>
                <a:gridCol w="952500"/>
                <a:gridCol w="119125"/>
                <a:gridCol w="973074"/>
                <a:gridCol w="1019175"/>
                <a:gridCol w="141350"/>
                <a:gridCol w="952500"/>
                <a:gridCol w="1030224"/>
              </a:tblGrid>
              <a:tr h="230949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5875">
                      <a:solidFill>
                        <a:srgbClr val="3366FF"/>
                      </a:solidFill>
                      <a:prstDash val="solid"/>
                    </a:lnR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R w="15875">
                      <a:solidFill>
                        <a:srgbClr val="3366FF"/>
                      </a:solidFill>
                      <a:prstDash val="solid"/>
                    </a:lnR>
                    <a:lnT w="15875">
                      <a:solidFill>
                        <a:srgbClr val="3366F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3366FF"/>
                      </a:solidFill>
                      <a:prstDash val="solid"/>
                    </a:lnL>
                    <a:lnB w="15875">
                      <a:solidFill>
                        <a:srgbClr val="00FF00"/>
                      </a:solidFill>
                      <a:prstDash val="solid"/>
                    </a:lnB>
                  </a:tcPr>
                </a:tc>
              </a:tr>
              <a:tr h="1696275">
                <a:tc gridSpan="2">
                  <a:txBody>
                    <a:bodyPr/>
                    <a:lstStyle/>
                    <a:p>
                      <a:pPr marL="125095" marR="75565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b="1" spc="-9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4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 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b="1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b="1" spc="-1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b="1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b="1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-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гих 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ровней</a:t>
                      </a:r>
                      <a:r>
                        <a:rPr lang="ru-RU" sz="1400" spc="-2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-8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етн</a:t>
                      </a:r>
                      <a:r>
                        <a:rPr lang="ru-RU" sz="1400" spc="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й системы</a:t>
                      </a:r>
                      <a:r>
                        <a:rPr lang="ru-RU" sz="1400" spc="-25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3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Ф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125095" marR="75565" algn="ctr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7475" marR="111125" algn="ctr">
                        <a:lnSpc>
                          <a:spcPct val="100000"/>
                        </a:lnSpc>
                      </a:pPr>
                      <a:r>
                        <a:rPr lang="ru-RU" sz="1400" b="1" dirty="0" smtClean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Муниципальные займы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47040" marR="396875" indent="-43815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ные</a:t>
                      </a:r>
                      <a:r>
                        <a:rPr sz="1400" spc="-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 к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дитн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х организаций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 marR="85725" indent="45720" algn="ctr">
                        <a:lnSpc>
                          <a:spcPct val="100000"/>
                        </a:lnSpc>
                      </a:pPr>
                      <a:r>
                        <a:rPr sz="1400" b="1" u="sng" spc="-34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u="sng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u="sng" spc="1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b="1" u="sng" spc="-3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b="1" u="sng" spc="-35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u="sng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ко</a:t>
                      </a:r>
                      <a:r>
                        <a:rPr sz="1400" b="1" u="sng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в 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3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ах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по </a:t>
                      </a:r>
                      <a:r>
                        <a:rPr sz="1400" spc="-2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у с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дств</a:t>
                      </a:r>
                      <a:r>
                        <a:rPr sz="1400" spc="-1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стн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3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о б</a:t>
                      </a:r>
                      <a:r>
                        <a:rPr sz="1400" spc="-8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solidFill>
                            <a:srgbClr val="3333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5875">
                      <a:solidFill>
                        <a:srgbClr val="00FF00"/>
                      </a:solidFill>
                      <a:prstDash val="solid"/>
                    </a:lnL>
                    <a:lnR w="15875">
                      <a:solidFill>
                        <a:srgbClr val="00FF00"/>
                      </a:solidFill>
                      <a:prstDash val="solid"/>
                    </a:lnR>
                    <a:lnT w="15875">
                      <a:solidFill>
                        <a:srgbClr val="00FF00"/>
                      </a:solidFill>
                      <a:prstDash val="solid"/>
                    </a:lnT>
                    <a:lnB w="15875">
                      <a:solidFill>
                        <a:srgbClr val="00FF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92202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2755" marR="6350" indent="-1710689" algn="ctr">
              <a:lnSpc>
                <a:spcPct val="100000"/>
              </a:lnSpc>
            </a:pPr>
            <a:r>
              <a:rPr sz="2400" b="1" dirty="0">
                <a:latin typeface="Bookman Old Style"/>
                <a:cs typeface="Bookman Old Style"/>
              </a:rPr>
              <a:t>Показатели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социально</a:t>
            </a:r>
            <a:r>
              <a:rPr sz="2400" b="1" spc="-15" dirty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– </a:t>
            </a:r>
            <a:r>
              <a:rPr sz="2400" b="1" dirty="0" err="1">
                <a:latin typeface="Bookman Old Style"/>
                <a:cs typeface="Bookman Old Style"/>
              </a:rPr>
              <a:t>экономичес</a:t>
            </a:r>
            <a:r>
              <a:rPr sz="2400" b="1" spc="5" dirty="0" err="1">
                <a:latin typeface="Bookman Old Style"/>
                <a:cs typeface="Bookman Old Style"/>
              </a:rPr>
              <a:t>к</a:t>
            </a:r>
            <a:r>
              <a:rPr sz="2400" b="1" dirty="0" err="1">
                <a:latin typeface="Bookman Old Style"/>
                <a:cs typeface="Bookman Old Style"/>
              </a:rPr>
              <a:t>ого</a:t>
            </a:r>
            <a:r>
              <a:rPr sz="2400" b="1" spc="-45" dirty="0">
                <a:latin typeface="Bookman Old Style"/>
                <a:cs typeface="Bookman Old Style"/>
              </a:rPr>
              <a:t> </a:t>
            </a:r>
            <a:r>
              <a:rPr sz="2400" b="1" dirty="0" err="1" smtClean="0">
                <a:latin typeface="Bookman Old Style"/>
                <a:cs typeface="Bookman Old Style"/>
              </a:rPr>
              <a:t>раз</a:t>
            </a:r>
            <a:r>
              <a:rPr sz="2400" b="1" spc="-10" dirty="0" err="1" smtClean="0">
                <a:latin typeface="Bookman Old Style"/>
                <a:cs typeface="Bookman Old Style"/>
              </a:rPr>
              <a:t>в</a:t>
            </a:r>
            <a:r>
              <a:rPr sz="2400" b="1" dirty="0" err="1" smtClean="0">
                <a:latin typeface="Bookman Old Style"/>
                <a:cs typeface="Bookman Old Style"/>
              </a:rPr>
              <a:t>ития</a:t>
            </a:r>
            <a:endParaRPr lang="ru-RU" sz="2400" b="1" dirty="0" smtClean="0">
              <a:latin typeface="Bookman Old Style"/>
              <a:cs typeface="Bookman Old Style"/>
            </a:endParaRPr>
          </a:p>
          <a:p>
            <a:pPr marL="1722755" marR="6350" indent="-1710689" algn="ctr">
              <a:lnSpc>
                <a:spcPct val="100000"/>
              </a:lnSpc>
            </a:pPr>
            <a:r>
              <a:rPr lang="ru-RU" sz="2400" b="1" dirty="0" smtClean="0"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400" b="1" spc="-25" dirty="0" smtClean="0">
                <a:latin typeface="Bookman Old Style"/>
                <a:cs typeface="Bookman Old Style"/>
              </a:rPr>
              <a:t> </a:t>
            </a:r>
            <a:r>
              <a:rPr sz="2400" b="1" dirty="0" err="1">
                <a:latin typeface="Bookman Old Style"/>
                <a:cs typeface="Bookman Old Style"/>
              </a:rPr>
              <a:t>за</a:t>
            </a:r>
            <a:r>
              <a:rPr sz="2400" b="1" dirty="0">
                <a:latin typeface="Bookman Old Style"/>
                <a:cs typeface="Bookman Old Style"/>
              </a:rPr>
              <a:t> </a:t>
            </a:r>
            <a:r>
              <a:rPr sz="2400" b="1" dirty="0" smtClean="0">
                <a:latin typeface="Bookman Old Style"/>
                <a:cs typeface="Bookman Old Style"/>
              </a:rPr>
              <a:t>20</a:t>
            </a:r>
            <a:r>
              <a:rPr lang="ru-RU" sz="2400" b="1" dirty="0" smtClean="0">
                <a:latin typeface="Bookman Old Style"/>
                <a:cs typeface="Bookman Old Style"/>
              </a:rPr>
              <a:t>20</a:t>
            </a:r>
            <a:r>
              <a:rPr sz="2400" b="1" spc="5" dirty="0" smtClean="0">
                <a:latin typeface="Bookman Old Style"/>
                <a:cs typeface="Bookman Old Style"/>
              </a:rPr>
              <a:t> </a:t>
            </a:r>
            <a:r>
              <a:rPr sz="2400" b="1" dirty="0">
                <a:latin typeface="Bookman Old Style"/>
                <a:cs typeface="Bookman Old Style"/>
              </a:rPr>
              <a:t>год</a:t>
            </a:r>
            <a:endParaRPr sz="24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800" y="1371600"/>
            <a:ext cx="4963881" cy="4270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17931</a:t>
            </a:r>
            <a:r>
              <a:rPr sz="2000" b="1" spc="-4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чел</a:t>
            </a:r>
            <a:r>
              <a:rPr lang="ru-RU"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овек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20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чи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с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леннос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населения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на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01.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0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1</a:t>
            </a:r>
            <a:r>
              <a:rPr sz="2000" b="1" spc="5" dirty="0" smtClean="0">
                <a:solidFill>
                  <a:srgbClr val="0070C0"/>
                </a:solidFill>
                <a:latin typeface="Times New Roman"/>
                <a:cs typeface="Times New Roman"/>
              </a:rPr>
              <a:t>.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20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21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г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spc="10" dirty="0" smtClean="0">
                <a:solidFill>
                  <a:srgbClr val="64C1EA"/>
                </a:solidFill>
                <a:latin typeface="Times New Roman"/>
                <a:cs typeface="Times New Roman"/>
              </a:rPr>
              <a:t>104,47</a:t>
            </a:r>
            <a:r>
              <a:rPr lang="ru-RU" sz="2000" b="1" spc="1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ин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екс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реби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ел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ь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ск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х</a:t>
            </a:r>
            <a:r>
              <a:rPr sz="2000" b="1" spc="-1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цен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9269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3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–</a:t>
            </a:r>
            <a:r>
              <a:rPr sz="2000" b="1" spc="-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прожи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очный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spc="-2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миним</a:t>
            </a:r>
            <a:r>
              <a:rPr sz="2000" b="1" spc="2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м</a:t>
            </a:r>
            <a:endParaRPr lang="ru-RU" sz="2000" b="1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buFont typeface="Wingdings"/>
              <a:buChar char=""/>
              <a:tabLst>
                <a:tab pos="355600" algn="l"/>
              </a:tabLst>
            </a:pP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34840,1 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р</a:t>
            </a:r>
            <a:r>
              <a:rPr sz="2000" b="1" spc="30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у</a:t>
            </a:r>
            <a:r>
              <a:rPr sz="2000" b="1" dirty="0" err="1" smtClean="0">
                <a:solidFill>
                  <a:srgbClr val="64C1EA"/>
                </a:solidFill>
                <a:latin typeface="Times New Roman"/>
                <a:cs typeface="Times New Roman"/>
              </a:rPr>
              <a:t>б</a:t>
            </a:r>
            <a:r>
              <a:rPr lang="ru-RU" sz="2000" b="1" dirty="0" smtClean="0">
                <a:solidFill>
                  <a:srgbClr val="64C1EA"/>
                </a:solidFill>
                <a:latin typeface="Times New Roman"/>
                <a:cs typeface="Times New Roman"/>
              </a:rPr>
              <a:t>лей</a:t>
            </a:r>
            <a:r>
              <a:rPr sz="2000" b="1" spc="-25" dirty="0" smtClean="0">
                <a:solidFill>
                  <a:srgbClr val="64C1EA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-</a:t>
            </a:r>
            <a:r>
              <a:rPr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сре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д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немес</a:t>
            </a:r>
            <a:r>
              <a:rPr sz="2000" b="1" spc="-10" dirty="0" err="1">
                <a:solidFill>
                  <a:srgbClr val="0070C0"/>
                </a:solidFill>
                <a:latin typeface="Times New Roman"/>
                <a:cs typeface="Times New Roman"/>
              </a:rPr>
              <a:t>я</a:t>
            </a:r>
            <a:r>
              <a:rPr sz="2000" b="1" dirty="0" err="1">
                <a:solidFill>
                  <a:srgbClr val="0070C0"/>
                </a:solidFill>
                <a:latin typeface="Times New Roman"/>
                <a:cs typeface="Times New Roman"/>
              </a:rPr>
              <a:t>чная</a:t>
            </a:r>
            <a:r>
              <a:rPr sz="2000" b="1" spc="-1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endParaRPr lang="ru-RU" sz="2000" b="1" spc="-15" dirty="0" smtClean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зара</a:t>
            </a:r>
            <a:r>
              <a:rPr sz="2000" b="1" spc="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б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от</a:t>
            </a:r>
            <a:r>
              <a:rPr sz="2000" b="1" spc="-10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н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ая</a:t>
            </a:r>
            <a:r>
              <a:rPr sz="2000" b="1" spc="-35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пл</a:t>
            </a:r>
            <a:r>
              <a:rPr sz="2000" b="1" spc="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т</a:t>
            </a:r>
            <a:r>
              <a:rPr sz="2000" b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а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, по организациям </a:t>
            </a:r>
          </a:p>
          <a:p>
            <a:pPr marL="355600" indent="-342900">
              <a:lnSpc>
                <a:spcPct val="100000"/>
              </a:lnSpc>
              <a:spcBef>
                <a:spcPts val="480"/>
              </a:spcBef>
              <a:buClr>
                <a:srgbClr val="C00000"/>
              </a:buClr>
              <a:tabLst>
                <a:tab pos="3556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отчитывающимся в статистику</a:t>
            </a:r>
            <a:endParaRPr sz="2000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2954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3</a:t>
            </a:fld>
            <a:endParaRPr sz="1800">
              <a:latin typeface="Tahoma"/>
              <a:cs typeface="Tahoma"/>
            </a:endParaRPr>
          </a:p>
        </p:txBody>
      </p:sp>
      <p:pic>
        <p:nvPicPr>
          <p:cNvPr id="9" name="Рисунок 8" descr="big-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8182" y="1447800"/>
            <a:ext cx="40386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218448"/>
            <a:ext cx="8315325" cy="1209048"/>
          </a:xfrm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596900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Му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</a:rPr>
              <a:t>н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ицип</a:t>
            </a:r>
            <a:r>
              <a:rPr sz="2000" b="1" spc="-25" dirty="0">
                <a:solidFill>
                  <a:srgbClr val="0070C0"/>
                </a:solidFill>
                <a:latin typeface="Bookman Old Style" pitchFamily="18" charset="0"/>
              </a:rPr>
              <a:t>а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</a:rPr>
              <a:t>льн</a:t>
            </a:r>
            <a:r>
              <a:rPr sz="2000" b="1" spc="-35" dirty="0">
                <a:solidFill>
                  <a:srgbClr val="0070C0"/>
                </a:solidFill>
                <a:latin typeface="Bookman Old Style" pitchFamily="18" charset="0"/>
              </a:rPr>
              <a:t>ы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</a:rPr>
              <a:t>й</a:t>
            </a:r>
            <a:r>
              <a:rPr sz="2000" b="1" spc="25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err="1">
                <a:solidFill>
                  <a:srgbClr val="0070C0"/>
                </a:solidFill>
                <a:latin typeface="Bookman Old Style" pitchFamily="18" charset="0"/>
              </a:rPr>
              <a:t>долг</a:t>
            </a:r>
            <a:r>
              <a:rPr sz="2000" b="1" spc="10" dirty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Нижнедевицкого муниципального района  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в</a:t>
            </a:r>
            <a:r>
              <a:rPr sz="2000" b="1" spc="-5" dirty="0" smtClean="0">
                <a:solidFill>
                  <a:srgbClr val="0070C0"/>
                </a:solidFill>
                <a:latin typeface="Bookman Old Style" pitchFamily="18" charset="0"/>
              </a:rPr>
              <a:t> </a:t>
            </a:r>
            <a:r>
              <a:rPr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20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>20 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г</a:t>
            </a:r>
            <a:r>
              <a:rPr sz="2000" b="1" spc="-30" dirty="0" err="1" smtClean="0">
                <a:solidFill>
                  <a:srgbClr val="0070C0"/>
                </a:solidFill>
                <a:latin typeface="Bookman Old Style" pitchFamily="18" charset="0"/>
              </a:rPr>
              <a:t>о</a:t>
            </a:r>
            <a:r>
              <a:rPr sz="2000" b="1" spc="-15" dirty="0" err="1" smtClean="0">
                <a:solidFill>
                  <a:srgbClr val="0070C0"/>
                </a:solidFill>
                <a:latin typeface="Bookman Old Style" pitchFamily="18" charset="0"/>
              </a:rPr>
              <a:t>ду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  <a:t/>
            </a:r>
            <a:br>
              <a:rPr lang="ru-RU" sz="2000" b="1" spc="-15" dirty="0" smtClean="0">
                <a:solidFill>
                  <a:srgbClr val="0070C0"/>
                </a:solidFill>
                <a:latin typeface="Bookman Old Style" pitchFamily="18" charset="0"/>
              </a:rPr>
            </a:br>
            <a:endParaRPr sz="2000" b="1" spc="-15" dirty="0">
              <a:solidFill>
                <a:srgbClr val="0070C0"/>
              </a:solidFill>
              <a:latin typeface="Bookman Old Style" pitchFamily="18" charset="0"/>
            </a:endParaRPr>
          </a:p>
        </p:txBody>
      </p:sp>
      <p:sp>
        <p:nvSpPr>
          <p:cNvPr id="79" name="object 79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30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1625" y="65716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1625" y="6889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08460" y="3738636"/>
            <a:ext cx="642556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40"/>
              </a:lnSpc>
            </a:pPr>
            <a:r>
              <a:rPr lang="ru-RU" sz="1200" b="1" dirty="0" smtClean="0">
                <a:latin typeface="Times New Roman"/>
                <a:cs typeface="Times New Roman"/>
              </a:rPr>
              <a:t>         </a:t>
            </a:r>
          </a:p>
          <a:p>
            <a:pPr marL="12700">
              <a:lnSpc>
                <a:spcPts val="1440"/>
              </a:lnSpc>
            </a:pPr>
            <a:r>
              <a:rPr lang="ru-RU" sz="2000" b="1" dirty="0" smtClean="0">
                <a:latin typeface="Times New Roman"/>
                <a:cs typeface="Times New Roman"/>
              </a:rPr>
              <a:t>По состоянию на 1 января 2021 года муниципальный долг в Нижнедевицком муниципальном районе отсутствует.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324600" y="789940"/>
            <a:ext cx="56362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5" dirty="0">
                <a:latin typeface="Times New Roman"/>
                <a:cs typeface="Times New Roman"/>
              </a:rPr>
              <a:t>т</a:t>
            </a:r>
            <a:r>
              <a:rPr sz="1000" dirty="0">
                <a:latin typeface="Times New Roman"/>
                <a:cs typeface="Times New Roman"/>
              </a:rPr>
              <a:t>ыс.р</a:t>
            </a:r>
            <a:r>
              <a:rPr sz="1000" spc="-20" dirty="0">
                <a:latin typeface="Times New Roman"/>
                <a:cs typeface="Times New Roman"/>
              </a:rPr>
              <a:t>у</a:t>
            </a:r>
            <a:r>
              <a:rPr sz="1000" dirty="0">
                <a:latin typeface="Times New Roman"/>
                <a:cs typeface="Times New Roman"/>
              </a:rPr>
              <a:t>б</a:t>
            </a:r>
            <a:r>
              <a:rPr sz="8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77" name="object 77"/>
          <p:cNvSpPr/>
          <p:nvPr/>
        </p:nvSpPr>
        <p:spPr>
          <a:xfrm>
            <a:off x="6655998" y="3196773"/>
            <a:ext cx="2338451" cy="2025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9739175"/>
              </p:ext>
            </p:extLst>
          </p:nvPr>
        </p:nvGraphicFramePr>
        <p:xfrm>
          <a:off x="501650" y="1142999"/>
          <a:ext cx="6231757" cy="1476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5550"/>
                <a:gridCol w="857250"/>
                <a:gridCol w="1092200"/>
                <a:gridCol w="935101"/>
                <a:gridCol w="851656"/>
              </a:tblGrid>
              <a:tr h="358717">
                <a:tc>
                  <a:txBody>
                    <a:bodyPr/>
                    <a:lstStyle/>
                    <a:p>
                      <a:endParaRPr sz="1800" dirty="0"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1435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01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201</a:t>
                      </a:r>
                      <a:r>
                        <a:rPr lang="ru-RU" sz="1200" b="1" spc="0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9690" marR="53340" indent="9588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Прив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ечение 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ных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средс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00355" marR="128905" indent="-16510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ение 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53340" marR="45720" indent="444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лга </a:t>
                      </a:r>
                      <a:r>
                        <a:rPr sz="1200" b="1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200" b="1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79104"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+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 algn="ctr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дит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270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b="1" spc="-2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О: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49554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31051" y="797094"/>
            <a:ext cx="9432925" cy="0"/>
          </a:xfrm>
          <a:custGeom>
            <a:avLst/>
            <a:gdLst/>
            <a:ahLst/>
            <a:cxnLst/>
            <a:rect l="l" t="t" r="r" b="b"/>
            <a:pathLst>
              <a:path w="9432925">
                <a:moveTo>
                  <a:pt x="0" y="0"/>
                </a:moveTo>
                <a:lnTo>
                  <a:pt x="943292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0975" y="103505"/>
            <a:ext cx="9519285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20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Доп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1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те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ь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я</a:t>
            </a:r>
            <a:r>
              <a:rPr sz="2000" b="1" spc="-4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информация</a:t>
            </a:r>
            <a:r>
              <a:rPr sz="2000" b="1" spc="-6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к</a:t>
            </a:r>
            <a:r>
              <a:rPr sz="2000" b="1" spc="-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отчету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об</a:t>
            </a:r>
            <a:r>
              <a:rPr sz="2000" b="1" spc="-3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исп</a:t>
            </a:r>
            <a:r>
              <a:rPr sz="2000" b="1" spc="5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о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лне</a:t>
            </a:r>
            <a:r>
              <a:rPr sz="2000" b="1" spc="-1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</a:t>
            </a:r>
            <a:r>
              <a:rPr sz="2000" b="1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ии</a:t>
            </a:r>
            <a:r>
              <a:rPr sz="2000" b="1" spc="-7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бюд</a:t>
            </a:r>
            <a:r>
              <a:rPr sz="2000" b="1" spc="-10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ж</a:t>
            </a:r>
            <a:r>
              <a:rPr sz="2000" b="1" dirty="0" err="1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ета</a:t>
            </a:r>
            <a:r>
              <a:rPr sz="2000" b="1" spc="-20" dirty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муниципального района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за</a:t>
            </a:r>
            <a:r>
              <a:rPr sz="2000" spc="105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</a:t>
            </a:r>
            <a:r>
              <a:rPr sz="2000" b="1" spc="-10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0</a:t>
            </a:r>
            <a:r>
              <a:rPr lang="ru-RU" sz="2000" b="1" dirty="0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20 </a:t>
            </a:r>
            <a:r>
              <a:rPr sz="2000" b="1" dirty="0" err="1" smtClean="0">
                <a:solidFill>
                  <a:srgbClr val="0070C0"/>
                </a:solidFill>
                <a:latin typeface="Bookman Old Style" pitchFamily="18" charset="0"/>
                <a:cs typeface="Bookman Old Style"/>
              </a:rPr>
              <a:t>год</a:t>
            </a:r>
            <a:r>
              <a:rPr sz="2000" dirty="0" smtClean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 </a:t>
            </a:r>
            <a:r>
              <a:rPr sz="2000" dirty="0">
                <a:solidFill>
                  <a:srgbClr val="0070C0"/>
                </a:solidFill>
                <a:latin typeface="Bookman Old Style" pitchFamily="18" charset="0"/>
                <a:cs typeface="Times New Roman"/>
              </a:rPr>
              <a:t>	</a:t>
            </a:r>
          </a:p>
          <a:p>
            <a:pPr>
              <a:lnSpc>
                <a:spcPts val="1500"/>
              </a:lnSpc>
              <a:spcBef>
                <a:spcPts val="46"/>
              </a:spcBef>
            </a:pP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6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31</a:t>
            </a:fld>
            <a:endParaRPr sz="1600">
              <a:latin typeface="Tahoma"/>
              <a:cs typeface="Tahom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33557" y="874504"/>
          <a:ext cx="9463999" cy="5674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804"/>
                <a:gridCol w="6996940"/>
                <a:gridCol w="895925"/>
                <a:gridCol w="895925"/>
                <a:gridCol w="116840"/>
                <a:gridCol w="118165"/>
                <a:gridCol w="25400"/>
              </a:tblGrid>
              <a:tr h="709101">
                <a:tc>
                  <a:txBody>
                    <a:bodyPr/>
                    <a:lstStyle/>
                    <a:p>
                      <a:pPr marL="133985" marR="130175" indent="2730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№ п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изм.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Факт   </a:t>
                      </a:r>
                      <a:r>
                        <a:rPr sz="1200" b="1" spc="5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200" b="1" spc="5" dirty="0" smtClean="0">
                          <a:latin typeface="Times New Roman"/>
                          <a:cs typeface="Times New Roman"/>
                        </a:rPr>
                        <a:t>020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CDF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714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FEA"/>
                    </a:solidFill>
                  </a:tcPr>
                </a:tc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25,3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283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051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12,4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2,0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лити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жит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я</a:t>
                      </a: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tabLst>
                          <a:tab pos="449263" algn="l"/>
                        </a:tabLst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1,1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6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Объем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дов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бю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ета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района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ОМС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асчете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шта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ыс.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7876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0,5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1364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чес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во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бъе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го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его</a:t>
                      </a:r>
                      <a:r>
                        <a:rPr sz="14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ини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ва,</a:t>
                      </a:r>
                      <a:r>
                        <a:rPr sz="14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ым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аза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дарст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жк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427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9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>
                        <a:lnSpc>
                          <a:spcPct val="100000"/>
                        </a:lnSpc>
                        <a:tabLst>
                          <a:tab pos="1133475" algn="l"/>
                          <a:tab pos="1996439" algn="l"/>
                          <a:tab pos="2834640" algn="l"/>
                          <a:tab pos="3582670" algn="l"/>
                          <a:tab pos="4036060" algn="l"/>
                          <a:tab pos="4816475" algn="l"/>
                          <a:tab pos="584771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	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10" dirty="0" err="1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 err="1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	до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браз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21412,8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5577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0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ед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есяч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ач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ата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або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тник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цип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ых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ни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27674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1113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78740" algn="just">
                        <a:lnSpc>
                          <a:spcPct val="100000"/>
                        </a:lnSpc>
                      </a:pP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2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за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я </a:t>
                      </a:r>
                      <a:r>
                        <a:rPr lang="ru-RU"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бо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ик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ници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spc="1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бр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lang="ru-RU" sz="1400" spc="10" dirty="0" smtClean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х </a:t>
                      </a:r>
                      <a:r>
                        <a:rPr lang="ru-RU" sz="1400" spc="-20" dirty="0" smtClean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lang="ru-RU" sz="1400" spc="5" dirty="0" smtClean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еж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lang="ru-RU" sz="1400" spc="-5" dirty="0" smtClean="0">
                          <a:latin typeface="Times New Roman"/>
                          <a:cs typeface="Times New Roman"/>
                        </a:rPr>
                        <a:t>ний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: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 marR="7874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в том числе учителей</a:t>
                      </a:r>
                    </a:p>
                    <a:p>
                      <a:pPr marL="85090" marR="78740" algn="just"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руб.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26 309</a:t>
                      </a:r>
                    </a:p>
                    <a:p>
                      <a:pPr algn="ctr"/>
                      <a:endParaRPr lang="ru-RU" sz="1400" dirty="0" smtClean="0"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30329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0" marR="0" marT="0" marB="0"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230" y="334517"/>
            <a:ext cx="8153400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Об</a:t>
            </a:r>
            <a:r>
              <a:rPr sz="2800" b="1" spc="-30" dirty="0">
                <a:solidFill>
                  <a:srgbClr val="7030A0"/>
                </a:solidFill>
                <a:latin typeface="Bookman Old Style"/>
                <a:cs typeface="Bookman Old Style"/>
              </a:rPr>
              <a:t>р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ащение</a:t>
            </a:r>
            <a:r>
              <a:rPr sz="2800" b="1" spc="2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>
                <a:solidFill>
                  <a:srgbClr val="7030A0"/>
                </a:solidFill>
                <a:latin typeface="Bookman Old Style"/>
                <a:cs typeface="Bookman Old Style"/>
              </a:rPr>
              <a:t>к</a:t>
            </a:r>
            <a:r>
              <a:rPr sz="2800" b="1" spc="-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2800" b="1" spc="-20" dirty="0" err="1">
                <a:solidFill>
                  <a:srgbClr val="7030A0"/>
                </a:solidFill>
                <a:latin typeface="Bookman Old Style"/>
                <a:cs typeface="Bookman Old Style"/>
              </a:rPr>
              <a:t>жителям</a:t>
            </a:r>
            <a:r>
              <a:rPr sz="2800" b="1" spc="3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lang="ru-RU" sz="2800" b="1" spc="-20" dirty="0" err="1" smtClean="0">
                <a:solidFill>
                  <a:srgbClr val="7030A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800" b="1" spc="-20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        </a:t>
            </a:r>
            <a:r>
              <a:rPr lang="ru-RU" sz="2800" b="1" dirty="0" smtClean="0">
                <a:solidFill>
                  <a:srgbClr val="7030A0"/>
                </a:solidFill>
                <a:latin typeface="Bookman Old Style"/>
                <a:cs typeface="Bookman Old Style"/>
              </a:rPr>
              <a:t>муниципального района</a:t>
            </a:r>
          </a:p>
          <a:p>
            <a:pPr marL="12700" algn="ctr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lang="ru-RU" sz="2800" b="1" dirty="0" smtClean="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endParaRPr sz="2800" dirty="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72914" y="1416365"/>
            <a:ext cx="8603737" cy="3088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885" algn="ctr">
              <a:lnSpc>
                <a:spcPct val="100000"/>
              </a:lnSpc>
            </a:pP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Ув</a:t>
            </a:r>
            <a:r>
              <a:rPr sz="2000" b="1" spc="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а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жаем</a:t>
            </a:r>
            <a:r>
              <a:rPr sz="2000" b="1" spc="-1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ы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</a:t>
            </a:r>
            <a:r>
              <a:rPr sz="2000" b="1" spc="-45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жи</a:t>
            </a:r>
            <a:r>
              <a:rPr sz="2000" b="1" spc="-20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ели и 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г</a:t>
            </a:r>
            <a:r>
              <a:rPr sz="2000" b="1" spc="10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о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с</a:t>
            </a:r>
            <a:r>
              <a:rPr sz="2000" b="1" spc="-15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т</a:t>
            </a:r>
            <a:r>
              <a:rPr sz="2000" b="1" dirty="0" err="1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и</a:t>
            </a:r>
            <a:r>
              <a:rPr sz="2000" b="1" dirty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Times New Roman"/>
              </a:rPr>
              <a:t> </a:t>
            </a:r>
            <a:r>
              <a:rPr lang="ru-RU" sz="2000" b="1" spc="-20" dirty="0" err="1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Нижнедевицкого</a:t>
            </a:r>
            <a:r>
              <a:rPr lang="ru-RU" sz="2000" b="1" spc="-20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 </a:t>
            </a:r>
          </a:p>
          <a:p>
            <a:pPr marL="349885" algn="ctr">
              <a:lnSpc>
                <a:spcPct val="10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  <a:cs typeface="Bookman Old Style"/>
              </a:rPr>
              <a:t>муниципального района!</a:t>
            </a: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lang="ru-RU" sz="2800" dirty="0" smtClean="0">
              <a:latin typeface="Arial Black" pitchFamily="34" charset="0"/>
            </a:endParaRPr>
          </a:p>
          <a:p>
            <a:pPr marL="349885" algn="ctr">
              <a:lnSpc>
                <a:spcPct val="100000"/>
              </a:lnSpc>
            </a:pPr>
            <a:endParaRPr sz="2800" dirty="0">
              <a:latin typeface="Arial Black" pitchFamily="34" charset="0"/>
            </a:endParaRPr>
          </a:p>
          <a:p>
            <a:pPr marL="354965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ом</a:t>
            </a:r>
            <a:r>
              <a:rPr sz="2000" b="1" spc="6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sz="2000" b="1" spc="4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ии</a:t>
            </a:r>
            <a:r>
              <a:rPr sz="2000" b="1" spc="3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юд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spc="-2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 </a:t>
            </a:r>
            <a:r>
              <a:rPr sz="2000" b="1" spc="-15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ru-RU" sz="2000" b="1" spc="-1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sz="2000" b="1" spc="-1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sz="2000" b="1" spc="4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</a:t>
            </a:r>
            <a:r>
              <a:rPr sz="2000" b="1" spc="-2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2700" algn="ctr">
              <a:lnSpc>
                <a:spcPts val="2280"/>
              </a:lnSpc>
            </a:pP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озн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коми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ся</a:t>
            </a:r>
            <a:r>
              <a:rPr sz="2000" b="1" spc="-3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-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sz="2000" b="1" spc="-1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иц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sz="2000" b="1" spc="5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ль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ном</a:t>
            </a:r>
            <a:r>
              <a:rPr sz="20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сай</a:t>
            </a:r>
            <a:r>
              <a:rPr sz="20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2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Нижнедевицкого</a:t>
            </a:r>
            <a:r>
              <a:rPr lang="ru-RU" sz="2000" b="1" spc="-2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муниципального района</a:t>
            </a:r>
            <a:endParaRPr sz="2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32</a:t>
            </a:fld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080" y="302005"/>
            <a:ext cx="6322060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Инф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о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рма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ц</a:t>
            </a:r>
            <a:r>
              <a:rPr sz="3200" b="1" spc="-10" dirty="0">
                <a:solidFill>
                  <a:srgbClr val="7030A0"/>
                </a:solidFill>
                <a:latin typeface="Bookman Old Style"/>
                <a:cs typeface="Bookman Old Style"/>
              </a:rPr>
              <a:t>и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я</a:t>
            </a:r>
            <a:r>
              <a:rPr sz="3200" b="1" spc="-50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для</a:t>
            </a:r>
            <a:r>
              <a:rPr sz="3200" b="1" spc="-15" dirty="0">
                <a:solidFill>
                  <a:srgbClr val="7030A0"/>
                </a:solidFill>
                <a:latin typeface="Bookman Old Style"/>
                <a:cs typeface="Bookman Old Style"/>
              </a:rPr>
              <a:t> 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кон</a:t>
            </a:r>
            <a:r>
              <a:rPr sz="3200" b="1" spc="5" dirty="0">
                <a:solidFill>
                  <a:srgbClr val="7030A0"/>
                </a:solidFill>
                <a:latin typeface="Bookman Old Style"/>
                <a:cs typeface="Bookman Old Style"/>
              </a:rPr>
              <a:t>т</a:t>
            </a:r>
            <a:r>
              <a:rPr sz="3200" b="1" dirty="0">
                <a:solidFill>
                  <a:srgbClr val="7030A0"/>
                </a:solidFill>
                <a:latin typeface="Bookman Old Style"/>
                <a:cs typeface="Bookman Old Style"/>
              </a:rPr>
              <a:t>актов</a:t>
            </a:r>
            <a:endParaRPr sz="3200" dirty="0">
              <a:solidFill>
                <a:srgbClr val="7030A0"/>
              </a:solidFill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737" y="84931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2737" y="881062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5"/>
          </p:nvPr>
        </p:nvSpPr>
        <p:spPr>
          <a:xfrm>
            <a:off x="8806434" y="5784032"/>
            <a:ext cx="660400" cy="421243"/>
          </a:xfrm>
          <a:prstGeom prst="rect">
            <a:avLst/>
          </a:prstGeom>
        </p:spPr>
        <p:txBody>
          <a:bodyPr vert="horz" wrap="square" lIns="0" tIns="142849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2700">
                <a:lnSpc>
                  <a:spcPct val="100000"/>
                </a:lnSpc>
              </a:pPr>
              <a:t>33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1828800"/>
            <a:ext cx="9372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Отдел финансов администрации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Нижнедевицкого муниципального района</a:t>
            </a: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endParaRPr lang="ru-RU" dirty="0" smtClean="0">
              <a:latin typeface="Times New Roman"/>
              <a:cs typeface="Times New Roman"/>
            </a:endParaRPr>
          </a:p>
          <a:p>
            <a:r>
              <a:rPr lang="ru-RU" b="1" spc="-25" dirty="0" smtClean="0">
                <a:latin typeface="Times New Roman"/>
                <a:cs typeface="Times New Roman"/>
              </a:rPr>
              <a:t>И</a:t>
            </a:r>
            <a:r>
              <a:rPr lang="ru-RU" b="1" spc="-10" dirty="0" smtClean="0">
                <a:latin typeface="Times New Roman"/>
                <a:cs typeface="Times New Roman"/>
              </a:rPr>
              <a:t>ндекс: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396870</a:t>
            </a:r>
          </a:p>
          <a:p>
            <a:r>
              <a:rPr lang="ru-RU" b="1" spc="-15" dirty="0" smtClean="0">
                <a:latin typeface="Times New Roman"/>
                <a:cs typeface="Times New Roman"/>
              </a:rPr>
              <a:t>Село</a:t>
            </a:r>
            <a:r>
              <a:rPr lang="ru-RU" b="1" spc="-10" dirty="0" smtClean="0">
                <a:latin typeface="Times New Roman"/>
                <a:cs typeface="Times New Roman"/>
              </a:rPr>
              <a:t>: </a:t>
            </a:r>
            <a:r>
              <a:rPr lang="ru-RU" b="1" dirty="0" smtClean="0">
                <a:latin typeface="Times New Roman"/>
                <a:cs typeface="Times New Roman"/>
              </a:rPr>
              <a:t>Нижнедевицк</a:t>
            </a:r>
          </a:p>
          <a:p>
            <a:pPr marL="12700" marR="5695950">
              <a:lnSpc>
                <a:spcPct val="100000"/>
              </a:lnSpc>
            </a:pPr>
            <a:r>
              <a:rPr lang="ru-RU" b="1" spc="-15" dirty="0" smtClean="0">
                <a:latin typeface="Times New Roman"/>
                <a:cs typeface="Times New Roman"/>
              </a:rPr>
              <a:t>У</a:t>
            </a:r>
            <a:r>
              <a:rPr lang="ru-RU" b="1" spc="-5" dirty="0" smtClean="0">
                <a:latin typeface="Times New Roman"/>
                <a:cs typeface="Times New Roman"/>
              </a:rPr>
              <a:t>л</a:t>
            </a:r>
            <a:r>
              <a:rPr lang="ru-RU" b="1" spc="-10" dirty="0" smtClean="0">
                <a:latin typeface="Times New Roman"/>
                <a:cs typeface="Times New Roman"/>
              </a:rPr>
              <a:t>и</a:t>
            </a:r>
            <a:r>
              <a:rPr lang="ru-RU" b="1" spc="-5" dirty="0" smtClean="0">
                <a:latin typeface="Times New Roman"/>
                <a:cs typeface="Times New Roman"/>
              </a:rPr>
              <a:t>ц</a:t>
            </a:r>
            <a:r>
              <a:rPr lang="ru-RU" b="1" spc="-10" dirty="0" smtClean="0">
                <a:latin typeface="Times New Roman"/>
                <a:cs typeface="Times New Roman"/>
              </a:rPr>
              <a:t>а: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 пл. Ленина</a:t>
            </a:r>
          </a:p>
          <a:p>
            <a:pPr marL="12700">
              <a:lnSpc>
                <a:spcPct val="100000"/>
              </a:lnSpc>
            </a:pPr>
            <a:r>
              <a:rPr lang="ru-RU" b="1" spc="-5" dirty="0" smtClean="0">
                <a:latin typeface="Times New Roman"/>
                <a:cs typeface="Times New Roman"/>
              </a:rPr>
              <a:t>Дом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5" dirty="0" smtClean="0">
                <a:latin typeface="Times New Roman"/>
                <a:cs typeface="Times New Roman"/>
              </a:rPr>
              <a:t> </a:t>
            </a:r>
            <a:r>
              <a:rPr lang="ru-RU" b="1" spc="-5" dirty="0" smtClean="0">
                <a:latin typeface="Times New Roman"/>
                <a:cs typeface="Times New Roman"/>
              </a:rPr>
              <a:t>1А</a:t>
            </a:r>
          </a:p>
          <a:p>
            <a:pPr marL="12700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Телефо</a:t>
            </a:r>
            <a:r>
              <a:rPr lang="ru-RU" b="1" spc="-5" dirty="0" smtClean="0">
                <a:latin typeface="Times New Roman"/>
                <a:cs typeface="Times New Roman"/>
              </a:rPr>
              <a:t>н</a:t>
            </a:r>
            <a:r>
              <a:rPr lang="ru-RU" b="1" spc="-10" dirty="0" smtClean="0">
                <a:latin typeface="Times New Roman"/>
                <a:cs typeface="Times New Roman"/>
              </a:rPr>
              <a:t>:</a:t>
            </a:r>
            <a:r>
              <a:rPr lang="ru-RU" b="1" dirty="0" smtClean="0">
                <a:latin typeface="Times New Roman"/>
                <a:cs typeface="Times New Roman"/>
              </a:rPr>
              <a:t> 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1</a:t>
            </a:r>
            <a:r>
              <a:rPr lang="ru-RU" b="1" spc="-10" dirty="0" smtClean="0">
                <a:latin typeface="Times New Roman"/>
                <a:cs typeface="Times New Roman"/>
              </a:rPr>
              <a:t>4</a:t>
            </a:r>
            <a:r>
              <a:rPr lang="ru-RU" b="1" spc="-15" dirty="0" smtClean="0">
                <a:latin typeface="Times New Roman"/>
                <a:cs typeface="Times New Roman"/>
              </a:rPr>
              <a:t>-</a:t>
            </a:r>
            <a:r>
              <a:rPr lang="ru-RU" b="1" spc="-10" dirty="0" smtClean="0">
                <a:latin typeface="Times New Roman"/>
                <a:cs typeface="Times New Roman"/>
              </a:rPr>
              <a:t>52,</a:t>
            </a:r>
            <a:r>
              <a:rPr lang="ru-RU" b="1" spc="-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факс:</a:t>
            </a:r>
            <a:r>
              <a:rPr lang="ru-RU" b="1" spc="15" dirty="0" smtClean="0">
                <a:latin typeface="Times New Roman"/>
                <a:cs typeface="Times New Roman"/>
              </a:rPr>
              <a:t> </a:t>
            </a:r>
            <a:r>
              <a:rPr lang="ru-RU" b="1" spc="-10" dirty="0" smtClean="0">
                <a:latin typeface="Times New Roman"/>
                <a:cs typeface="Times New Roman"/>
              </a:rPr>
              <a:t>8</a:t>
            </a:r>
            <a:r>
              <a:rPr lang="ru-RU" b="1" dirty="0" smtClean="0">
                <a:latin typeface="Times New Roman"/>
                <a:cs typeface="Times New Roman"/>
              </a:rPr>
              <a:t> </a:t>
            </a:r>
            <a:r>
              <a:rPr lang="ru-RU" b="1" spc="-20" dirty="0" smtClean="0">
                <a:latin typeface="Times New Roman"/>
                <a:cs typeface="Times New Roman"/>
              </a:rPr>
              <a:t>(</a:t>
            </a:r>
            <a:r>
              <a:rPr lang="ru-RU" b="1" spc="-10" dirty="0" smtClean="0">
                <a:latin typeface="Times New Roman"/>
                <a:cs typeface="Times New Roman"/>
              </a:rPr>
              <a:t>473)70</a:t>
            </a:r>
            <a:r>
              <a:rPr lang="ru-RU" b="1" spc="-5" dirty="0" smtClean="0">
                <a:latin typeface="Times New Roman"/>
                <a:cs typeface="Times New Roman"/>
              </a:rPr>
              <a:t>5-</a:t>
            </a:r>
            <a:r>
              <a:rPr lang="ru-RU" b="1" dirty="0" smtClean="0">
                <a:latin typeface="Times New Roman"/>
                <a:cs typeface="Times New Roman"/>
              </a:rPr>
              <a:t>25-32</a:t>
            </a:r>
          </a:p>
          <a:p>
            <a:pPr marL="12700">
              <a:lnSpc>
                <a:spcPct val="100000"/>
              </a:lnSpc>
            </a:pPr>
            <a:r>
              <a:rPr lang="en-US" b="1" dirty="0" smtClean="0">
                <a:latin typeface="Times New Roman"/>
                <a:cs typeface="Times New Roman"/>
              </a:rPr>
              <a:t>w</a:t>
            </a:r>
            <a:r>
              <a:rPr lang="en-US" b="1" spc="-10" dirty="0" smtClean="0">
                <a:latin typeface="Times New Roman"/>
                <a:cs typeface="Times New Roman"/>
              </a:rPr>
              <a:t>ww: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spc="-10" dirty="0" smtClean="0">
                <a:latin typeface="Times New Roman"/>
                <a:cs typeface="Times New Roman"/>
              </a:rPr>
              <a:t>http://www.nizhnedevick.ru/</a:t>
            </a:r>
            <a:endParaRPr lang="ru-RU" b="1" spc="-10" dirty="0" smtClean="0">
              <a:latin typeface="Times New Roman"/>
              <a:cs typeface="Times New Roman"/>
            </a:endParaRPr>
          </a:p>
          <a:p>
            <a:pPr marL="12700"/>
            <a:r>
              <a:rPr lang="en-US" b="1" spc="-15" dirty="0" smtClean="0">
                <a:latin typeface="Times New Roman"/>
                <a:cs typeface="Times New Roman"/>
              </a:rPr>
              <a:t>e-</a:t>
            </a:r>
            <a:r>
              <a:rPr lang="en-US" b="1" spc="-40" dirty="0" smtClean="0">
                <a:latin typeface="Times New Roman"/>
                <a:cs typeface="Times New Roman"/>
              </a:rPr>
              <a:t>m</a:t>
            </a:r>
            <a:r>
              <a:rPr lang="en-US" b="1" spc="-10" dirty="0" smtClean="0">
                <a:latin typeface="Times New Roman"/>
                <a:cs typeface="Times New Roman"/>
              </a:rPr>
              <a:t>ail:</a:t>
            </a:r>
            <a:r>
              <a:rPr lang="ru-RU" b="1" spc="-1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/>
              <a:t>otdfin.ndev@govvrn.ru</a:t>
            </a:r>
          </a:p>
          <a:p>
            <a:pPr marL="12700">
              <a:lnSpc>
                <a:spcPct val="100000"/>
              </a:lnSpc>
            </a:pPr>
            <a:endParaRPr lang="en-US" b="1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ru-RU" b="1" spc="-1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lang="en-US" dirty="0" smtClean="0">
              <a:latin typeface="Times New Roman"/>
              <a:cs typeface="Times New Roman"/>
            </a:endParaRPr>
          </a:p>
          <a:p>
            <a:pPr marL="12700" marR="5695950">
              <a:lnSpc>
                <a:spcPct val="100000"/>
              </a:lnSpc>
            </a:pPr>
            <a:endParaRPr lang="ru-RU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40104" y="275463"/>
            <a:ext cx="8042909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700" b="1" dirty="0">
                <a:latin typeface="Bookman Old Style"/>
                <a:cs typeface="Bookman Old Style"/>
              </a:rPr>
              <a:t>Основ</a:t>
            </a:r>
            <a:r>
              <a:rPr sz="1700" b="1" spc="-10" dirty="0">
                <a:latin typeface="Bookman Old Style"/>
                <a:cs typeface="Bookman Old Style"/>
              </a:rPr>
              <a:t>н</a:t>
            </a:r>
            <a:r>
              <a:rPr sz="1700" b="1" dirty="0">
                <a:latin typeface="Bookman Old Style"/>
                <a:cs typeface="Bookman Old Style"/>
              </a:rPr>
              <a:t>ые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sz="1700" b="1" spc="40" dirty="0">
                <a:latin typeface="Bookman Old Style"/>
                <a:cs typeface="Bookman Old Style"/>
              </a:rPr>
              <a:t>х</a:t>
            </a:r>
            <a:r>
              <a:rPr sz="1700" b="1" dirty="0">
                <a:latin typeface="Bookman Old Style"/>
                <a:cs typeface="Bookman Old Style"/>
              </a:rPr>
              <a:t>ар</a:t>
            </a:r>
            <a:r>
              <a:rPr sz="1700" b="1" spc="-10" dirty="0">
                <a:latin typeface="Bookman Old Style"/>
                <a:cs typeface="Bookman Old Style"/>
              </a:rPr>
              <a:t>а</a:t>
            </a:r>
            <a:r>
              <a:rPr sz="1700" b="1" dirty="0">
                <a:latin typeface="Bookman Old Style"/>
                <a:cs typeface="Bookman Old Style"/>
              </a:rPr>
              <a:t>ктер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ст</a:t>
            </a:r>
            <a:r>
              <a:rPr sz="1700" b="1" spc="-10" dirty="0">
                <a:latin typeface="Bookman Old Style"/>
                <a:cs typeface="Bookman Old Style"/>
              </a:rPr>
              <a:t>и</a:t>
            </a:r>
            <a:r>
              <a:rPr sz="1700" b="1" dirty="0">
                <a:latin typeface="Bookman Old Style"/>
                <a:cs typeface="Bookman Old Style"/>
              </a:rPr>
              <a:t>ки</a:t>
            </a:r>
            <a:r>
              <a:rPr sz="1700" b="1" spc="-60" dirty="0">
                <a:latin typeface="Bookman Old Style"/>
                <a:cs typeface="Bookman Old Style"/>
              </a:rPr>
              <a:t> </a:t>
            </a:r>
            <a:r>
              <a:rPr sz="1700" b="1" dirty="0" err="1">
                <a:latin typeface="Bookman Old Style"/>
                <a:cs typeface="Bookman Old Style"/>
              </a:rPr>
              <a:t>бю</a:t>
            </a:r>
            <a:r>
              <a:rPr sz="1700" b="1" spc="5" dirty="0" err="1">
                <a:latin typeface="Bookman Old Style"/>
                <a:cs typeface="Bookman Old Style"/>
              </a:rPr>
              <a:t>д</a:t>
            </a:r>
            <a:r>
              <a:rPr sz="1700" b="1" dirty="0" err="1">
                <a:latin typeface="Bookman Old Style"/>
                <a:cs typeface="Bookman Old Style"/>
              </a:rPr>
              <a:t>жета</a:t>
            </a:r>
            <a:r>
              <a:rPr sz="1700" b="1" spc="-45" dirty="0">
                <a:latin typeface="Bookman Old Style"/>
                <a:cs typeface="Bookman Old Style"/>
              </a:rPr>
              <a:t> </a:t>
            </a:r>
            <a:r>
              <a:rPr lang="ru-RU" sz="1700" b="1" dirty="0" smtClean="0">
                <a:latin typeface="Bookman Old Style"/>
                <a:cs typeface="Bookman Old Style"/>
              </a:rPr>
              <a:t>Нижнедевицкого муниципального района </a:t>
            </a:r>
            <a:r>
              <a:rPr sz="1700" b="1" dirty="0" err="1" smtClean="0">
                <a:latin typeface="Bookman Old Style"/>
                <a:cs typeface="Bookman Old Style"/>
              </a:rPr>
              <a:t>за</a:t>
            </a:r>
            <a:r>
              <a:rPr sz="1700" b="1" spc="-5" dirty="0" smtClean="0">
                <a:latin typeface="Bookman Old Style"/>
                <a:cs typeface="Bookman Old Style"/>
              </a:rPr>
              <a:t> </a:t>
            </a:r>
            <a:r>
              <a:rPr sz="1700" b="1" dirty="0" smtClean="0">
                <a:latin typeface="Bookman Old Style"/>
                <a:cs typeface="Bookman Old Style"/>
              </a:rPr>
              <a:t>20</a:t>
            </a:r>
            <a:r>
              <a:rPr lang="ru-RU" sz="1700" b="1" dirty="0" smtClean="0">
                <a:latin typeface="Bookman Old Style"/>
                <a:cs typeface="Bookman Old Style"/>
              </a:rPr>
              <a:t>20</a:t>
            </a:r>
            <a:r>
              <a:rPr sz="1700" b="1" spc="-15" dirty="0" smtClean="0">
                <a:latin typeface="Bookman Old Style"/>
                <a:cs typeface="Bookman Old Style"/>
              </a:rPr>
              <a:t> </a:t>
            </a:r>
            <a:r>
              <a:rPr sz="1700" b="1" dirty="0">
                <a:latin typeface="Bookman Old Style"/>
                <a:cs typeface="Bookman Old Style"/>
              </a:rPr>
              <a:t>год</a:t>
            </a:r>
            <a:endParaRPr sz="1700" dirty="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0229" y="651591"/>
            <a:ext cx="47498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Times New Roman"/>
                <a:cs typeface="Times New Roman"/>
              </a:rPr>
              <a:t>т</a:t>
            </a:r>
            <a:r>
              <a:rPr sz="1000" spc="-5" dirty="0">
                <a:latin typeface="Times New Roman"/>
                <a:cs typeface="Times New Roman"/>
              </a:rPr>
              <a:t>ыс.</a:t>
            </a:r>
            <a:r>
              <a:rPr sz="1000" dirty="0">
                <a:latin typeface="Times New Roman"/>
                <a:cs typeface="Times New Roman"/>
              </a:rPr>
              <a:t>р</a:t>
            </a:r>
            <a:r>
              <a:rPr sz="1000" spc="-25" dirty="0">
                <a:latin typeface="Times New Roman"/>
                <a:cs typeface="Times New Roman"/>
              </a:rPr>
              <a:t>у</a:t>
            </a:r>
            <a:r>
              <a:rPr sz="1000" spc="-5" dirty="0">
                <a:latin typeface="Times New Roman"/>
                <a:cs typeface="Times New Roman"/>
              </a:rPr>
              <a:t>б.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1475" y="17354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89451" y="17354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3728" y="1803411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43776" y="17354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1475" y="20097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89451" y="20097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03850" y="20097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43776" y="200977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50225" y="20097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475" y="22840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89451" y="22840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03850" y="22840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43776" y="22840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1475" y="255841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19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989451" y="255841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19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3850" y="255841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19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43776" y="255841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19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50225" y="2558414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19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1475" y="2832735"/>
            <a:ext cx="9159875" cy="121920"/>
          </a:xfrm>
          <a:custGeom>
            <a:avLst/>
            <a:gdLst/>
            <a:ahLst/>
            <a:cxnLst/>
            <a:rect l="l" t="t" r="r" b="b"/>
            <a:pathLst>
              <a:path w="9159875" h="121919">
                <a:moveTo>
                  <a:pt x="0" y="121920"/>
                </a:moveTo>
                <a:lnTo>
                  <a:pt x="9159875" y="121920"/>
                </a:lnTo>
                <a:lnTo>
                  <a:pt x="9159875" y="0"/>
                </a:lnTo>
                <a:lnTo>
                  <a:pt x="0" y="0"/>
                </a:lnTo>
                <a:lnTo>
                  <a:pt x="0" y="1219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71475" y="322897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89451" y="322897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03850" y="322897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843776" y="322897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50225" y="3228975"/>
            <a:ext cx="1381125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475" y="3503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89451" y="3503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03850" y="3503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843776" y="3503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1475" y="3777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89451" y="3777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03850" y="3777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43776" y="3777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1475" y="502729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989451" y="502729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03850" y="502729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43776" y="502729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1475" y="5301615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89451" y="5301615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403850" y="5301615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843776" y="5301615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150226" y="5301615"/>
            <a:ext cx="832788" cy="274320"/>
          </a:xfrm>
          <a:custGeom>
            <a:avLst/>
            <a:gdLst/>
            <a:ahLst/>
            <a:cxnLst/>
            <a:rect l="l" t="t" r="r" b="b"/>
            <a:pathLst>
              <a:path w="1381125" h="274320">
                <a:moveTo>
                  <a:pt x="0" y="274320"/>
                </a:moveTo>
                <a:lnTo>
                  <a:pt x="1381125" y="274320"/>
                </a:lnTo>
                <a:lnTo>
                  <a:pt x="1381125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71475" y="557593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19"/>
                </a:moveTo>
                <a:lnTo>
                  <a:pt x="3617976" y="274319"/>
                </a:lnTo>
                <a:lnTo>
                  <a:pt x="361797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989451" y="557593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19"/>
                </a:moveTo>
                <a:lnTo>
                  <a:pt x="1414399" y="274319"/>
                </a:lnTo>
                <a:lnTo>
                  <a:pt x="141439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03850" y="557593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19"/>
                </a:moveTo>
                <a:lnTo>
                  <a:pt x="1439926" y="274319"/>
                </a:lnTo>
                <a:lnTo>
                  <a:pt x="1439926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843776" y="557593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19"/>
                </a:moveTo>
                <a:lnTo>
                  <a:pt x="1306449" y="274319"/>
                </a:lnTo>
                <a:lnTo>
                  <a:pt x="1306449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71475" y="5850254"/>
            <a:ext cx="3618229" cy="274320"/>
          </a:xfrm>
          <a:custGeom>
            <a:avLst/>
            <a:gdLst/>
            <a:ahLst/>
            <a:cxnLst/>
            <a:rect l="l" t="t" r="r" b="b"/>
            <a:pathLst>
              <a:path w="3618229" h="274320">
                <a:moveTo>
                  <a:pt x="0" y="274320"/>
                </a:moveTo>
                <a:lnTo>
                  <a:pt x="3617976" y="274320"/>
                </a:lnTo>
                <a:lnTo>
                  <a:pt x="361797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989451" y="5850254"/>
            <a:ext cx="1414780" cy="274320"/>
          </a:xfrm>
          <a:custGeom>
            <a:avLst/>
            <a:gdLst/>
            <a:ahLst/>
            <a:cxnLst/>
            <a:rect l="l" t="t" r="r" b="b"/>
            <a:pathLst>
              <a:path w="1414779" h="274320">
                <a:moveTo>
                  <a:pt x="0" y="274320"/>
                </a:moveTo>
                <a:lnTo>
                  <a:pt x="1414399" y="274320"/>
                </a:lnTo>
                <a:lnTo>
                  <a:pt x="141439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403850" y="5850254"/>
            <a:ext cx="1440180" cy="274320"/>
          </a:xfrm>
          <a:custGeom>
            <a:avLst/>
            <a:gdLst/>
            <a:ahLst/>
            <a:cxnLst/>
            <a:rect l="l" t="t" r="r" b="b"/>
            <a:pathLst>
              <a:path w="1440179" h="274320">
                <a:moveTo>
                  <a:pt x="0" y="274320"/>
                </a:moveTo>
                <a:lnTo>
                  <a:pt x="1439926" y="274320"/>
                </a:lnTo>
                <a:lnTo>
                  <a:pt x="1439926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43776" y="5850254"/>
            <a:ext cx="1306830" cy="274320"/>
          </a:xfrm>
          <a:custGeom>
            <a:avLst/>
            <a:gdLst/>
            <a:ahLst/>
            <a:cxnLst/>
            <a:rect l="l" t="t" r="r" b="b"/>
            <a:pathLst>
              <a:path w="1306829" h="274320">
                <a:moveTo>
                  <a:pt x="0" y="274320"/>
                </a:moveTo>
                <a:lnTo>
                  <a:pt x="1306449" y="274320"/>
                </a:lnTo>
                <a:lnTo>
                  <a:pt x="1306449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xfrm>
            <a:off x="8773413" y="5713094"/>
            <a:ext cx="660400" cy="521208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4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25774738"/>
              </p:ext>
            </p:extLst>
          </p:nvPr>
        </p:nvGraphicFramePr>
        <p:xfrm>
          <a:off x="365126" y="877099"/>
          <a:ext cx="8458324" cy="5660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4351"/>
                <a:gridCol w="1326975"/>
                <a:gridCol w="1350925"/>
                <a:gridCol w="1225698"/>
                <a:gridCol w="1160375"/>
              </a:tblGrid>
              <a:tr h="4857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ван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ан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т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сп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ен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-1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дель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ны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с,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%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450608,1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454541,8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100,9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94536,0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95962,6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101,5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21,1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ло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хо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29285,0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73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33262,1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113,6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ые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ния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326787,1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0" algn="l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325317,1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99,6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71,6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5">
                <a:tc gridSpan="5"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713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ды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968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455835,2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447953,0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34049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57137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щий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68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455835,2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957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447953,0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98,3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5713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ицит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про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(+)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-5227,1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6588,8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176535">
                <a:tc gridSpan="5">
                  <a:txBody>
                    <a:bodyPr/>
                    <a:lstStyle/>
                    <a:p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28563">
                <a:tc>
                  <a:txBody>
                    <a:bodyPr/>
                    <a:lstStyle/>
                    <a:p>
                      <a:pPr marL="85090" marR="11557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ники</a:t>
                      </a:r>
                      <a:r>
                        <a:rPr sz="12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инан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ир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вания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- 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5227,1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  <a:tr h="257138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кр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ты -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о,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2648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357136"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пог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372689"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ме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4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тв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4659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5227,1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</a:tcPr>
                </a:tc>
              </a:tr>
              <a:tr h="353070">
                <a:tc>
                  <a:txBody>
                    <a:bodyPr/>
                    <a:lstStyle/>
                    <a:p>
                      <a:pPr marL="85090" marR="44323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ш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ние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ици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200" b="1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50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200" b="1" spc="-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дам, % (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 у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2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200" b="1" spc="-15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spc="-30" dirty="0"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дных</a:t>
                      </a: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по</a:t>
                      </a: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тупл</a:t>
                      </a: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ний)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4,2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х</a:t>
                      </a:r>
                    </a:p>
                  </a:txBody>
                  <a:tcPr marL="0" marR="0" marT="0" marB="0">
                    <a:lnL w="12700">
                      <a:solidFill>
                        <a:srgbClr val="333399"/>
                      </a:solidFill>
                      <a:prstDash val="solid"/>
                    </a:lnL>
                    <a:lnR w="12700">
                      <a:solidFill>
                        <a:srgbClr val="333399"/>
                      </a:solidFill>
                      <a:prstDash val="solid"/>
                    </a:lnR>
                    <a:lnT w="12700">
                      <a:solidFill>
                        <a:srgbClr val="333399"/>
                      </a:solidFill>
                      <a:prstDash val="solid"/>
                    </a:lnT>
                    <a:lnB w="12700">
                      <a:solidFill>
                        <a:srgbClr val="333399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4972" y="2706623"/>
            <a:ext cx="3095244" cy="2121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8137" y="76200"/>
            <a:ext cx="92906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605" algn="ctr">
              <a:lnSpc>
                <a:spcPct val="100000"/>
              </a:lnSpc>
            </a:pPr>
            <a:r>
              <a:rPr sz="2000" b="1" dirty="0">
                <a:latin typeface="Bookman Old Style"/>
                <a:cs typeface="Bookman Old Style"/>
              </a:rPr>
              <a:t>Основные</a:t>
            </a:r>
            <a:r>
              <a:rPr sz="2000" b="1" spc="-50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пара</a:t>
            </a:r>
            <a:r>
              <a:rPr sz="2000" b="1" spc="5" dirty="0">
                <a:latin typeface="Bookman Old Style"/>
                <a:cs typeface="Bookman Old Style"/>
              </a:rPr>
              <a:t>м</a:t>
            </a:r>
            <a:r>
              <a:rPr sz="2000" b="1" dirty="0">
                <a:latin typeface="Bookman Old Style"/>
                <a:cs typeface="Bookman Old Style"/>
              </a:rPr>
              <a:t>етры</a:t>
            </a:r>
            <a:r>
              <a:rPr sz="2000" b="1" spc="-35" dirty="0">
                <a:latin typeface="Bookman Old Style"/>
                <a:cs typeface="Bookman Old Style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исп</a:t>
            </a:r>
            <a:r>
              <a:rPr sz="2000" b="1" spc="5" dirty="0">
                <a:latin typeface="Bookman Old Style"/>
                <a:cs typeface="Bookman Old Style"/>
              </a:rPr>
              <a:t>о</a:t>
            </a:r>
            <a:r>
              <a:rPr sz="2000" b="1" dirty="0">
                <a:latin typeface="Bookman Old Style"/>
                <a:cs typeface="Bookman Old Style"/>
              </a:rPr>
              <a:t>лнения</a:t>
            </a:r>
            <a:r>
              <a:rPr sz="2000" b="1" spc="-45" dirty="0">
                <a:latin typeface="Bookman Old Style"/>
                <a:cs typeface="Bookman Old Style"/>
              </a:rPr>
              <a:t> </a:t>
            </a:r>
            <a:r>
              <a:rPr sz="2000" b="1" dirty="0" err="1">
                <a:latin typeface="Bookman Old Style"/>
                <a:cs typeface="Bookman Old Style"/>
              </a:rPr>
              <a:t>бю</a:t>
            </a:r>
            <a:r>
              <a:rPr sz="2000" b="1" spc="5" dirty="0" err="1">
                <a:latin typeface="Bookman Old Style"/>
                <a:cs typeface="Bookman Old Style"/>
              </a:rPr>
              <a:t>д</a:t>
            </a:r>
            <a:r>
              <a:rPr sz="2000" b="1" dirty="0" err="1">
                <a:latin typeface="Bookman Old Style"/>
                <a:cs typeface="Bookman Old Style"/>
              </a:rPr>
              <a:t>жета</a:t>
            </a:r>
            <a:r>
              <a:rPr sz="2000" b="1" spc="-30" dirty="0">
                <a:latin typeface="Bookman Old Style"/>
                <a:cs typeface="Bookman Old Style"/>
              </a:rPr>
              <a:t> </a:t>
            </a:r>
            <a:r>
              <a:rPr lang="ru-RU" sz="2000" b="1" dirty="0" smtClean="0">
                <a:latin typeface="Bookman Old Style"/>
                <a:cs typeface="Bookman Old Style"/>
              </a:rPr>
              <a:t>муниципального района </a:t>
            </a:r>
            <a:r>
              <a:rPr sz="2000" b="1" dirty="0" err="1" smtClean="0">
                <a:latin typeface="Bookman Old Style"/>
                <a:cs typeface="Bookman Old Style"/>
              </a:rPr>
              <a:t>за</a:t>
            </a:r>
            <a:r>
              <a:rPr sz="2000" spc="160" dirty="0" smtClean="0">
                <a:latin typeface="Times New Roman"/>
                <a:cs typeface="Times New Roman"/>
              </a:rPr>
              <a:t> </a:t>
            </a:r>
            <a:r>
              <a:rPr sz="2000" b="1" dirty="0" smtClean="0">
                <a:latin typeface="Bookman Old Style"/>
                <a:cs typeface="Bookman Old Style"/>
              </a:rPr>
              <a:t>20</a:t>
            </a:r>
            <a:r>
              <a:rPr lang="ru-RU" sz="2000" b="1" dirty="0" smtClean="0">
                <a:latin typeface="Bookman Old Style"/>
                <a:cs typeface="Bookman Old Style"/>
              </a:rPr>
              <a:t>20</a:t>
            </a: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-310" dirty="0" smtClean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го</a:t>
            </a:r>
            <a:r>
              <a:rPr sz="2000" spc="-49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Bookman Old Style"/>
                <a:cs typeface="Bookman Old Style"/>
              </a:rPr>
              <a:t>д</a:t>
            </a:r>
            <a:r>
              <a:rPr sz="2000" dirty="0">
                <a:latin typeface="Times New Roman"/>
                <a:cs typeface="Times New Roman"/>
              </a:rPr>
              <a:t> 	</a:t>
            </a:r>
          </a:p>
        </p:txBody>
      </p:sp>
      <p:sp>
        <p:nvSpPr>
          <p:cNvPr id="4" name="object 4"/>
          <p:cNvSpPr/>
          <p:nvPr/>
        </p:nvSpPr>
        <p:spPr>
          <a:xfrm>
            <a:off x="3429000" y="941832"/>
            <a:ext cx="2574036" cy="1609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811015" y="1318005"/>
            <a:ext cx="1818639" cy="83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 в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ра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spc="-10" dirty="0" smtClean="0">
                <a:latin typeface="Times New Roman"/>
                <a:cs typeface="Times New Roman"/>
              </a:rPr>
              <a:t>25349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29000" y="4471415"/>
            <a:ext cx="2574036" cy="18242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766820" y="4955794"/>
            <a:ext cx="1905635" cy="835025"/>
          </a:xfrm>
          <a:prstGeom prst="rect">
            <a:avLst/>
          </a:prstGeom>
          <a:solidFill>
            <a:srgbClr val="FFCCFF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spc="5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20" dirty="0">
                <a:latin typeface="Times New Roman"/>
                <a:cs typeface="Times New Roman"/>
              </a:rPr>
              <a:t>с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10" dirty="0">
                <a:latin typeface="Times New Roman"/>
                <a:cs typeface="Times New Roman"/>
              </a:rPr>
              <a:t>р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r>
              <a:rPr sz="1800" b="1" spc="-35" dirty="0">
                <a:latin typeface="Times New Roman"/>
                <a:cs typeface="Times New Roman"/>
              </a:rPr>
              <a:t>с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ете на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ч</a:t>
            </a:r>
            <a:r>
              <a:rPr sz="1800" b="1" dirty="0">
                <a:latin typeface="Times New Roman"/>
                <a:cs typeface="Times New Roman"/>
              </a:rPr>
              <a:t>ел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spc="-30" dirty="0">
                <a:latin typeface="Times New Roman"/>
                <a:cs typeface="Times New Roman"/>
              </a:rPr>
              <a:t>к</a:t>
            </a:r>
            <a:r>
              <a:rPr sz="1800" b="1" dirty="0">
                <a:latin typeface="Times New Roman"/>
                <a:cs typeface="Times New Roman"/>
              </a:rPr>
              <a:t>а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24982 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11195" y="1024127"/>
            <a:ext cx="813816" cy="52212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2942590" y="1397380"/>
            <a:ext cx="338554" cy="44259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spc="-80" dirty="0" err="1">
                <a:latin typeface="Times New Roman"/>
                <a:cs typeface="Times New Roman"/>
              </a:rPr>
              <a:t>х</a:t>
            </a:r>
            <a:r>
              <a:rPr sz="2200" b="1" spc="-55" dirty="0" err="1">
                <a:latin typeface="Times New Roman"/>
                <a:cs typeface="Times New Roman"/>
              </a:rPr>
              <a:t>о</a:t>
            </a:r>
            <a:r>
              <a:rPr sz="2200" b="1" dirty="0" err="1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 smtClean="0">
                <a:latin typeface="Times New Roman"/>
                <a:cs typeface="Times New Roman"/>
              </a:rPr>
              <a:t>б</a:t>
            </a:r>
            <a:r>
              <a:rPr sz="2200" b="1" spc="-110" dirty="0" err="1" smtClean="0">
                <a:latin typeface="Times New Roman"/>
                <a:cs typeface="Times New Roman"/>
              </a:rPr>
              <a:t>ю</a:t>
            </a:r>
            <a:r>
              <a:rPr sz="2200" b="1" dirty="0" err="1" smtClean="0">
                <a:latin typeface="Times New Roman"/>
                <a:cs typeface="Times New Roman"/>
              </a:rPr>
              <a:t>д</a:t>
            </a:r>
            <a:r>
              <a:rPr sz="2200" b="1" spc="-15" dirty="0" err="1" smtClean="0">
                <a:latin typeface="Times New Roman"/>
                <a:cs typeface="Times New Roman"/>
              </a:rPr>
              <a:t>ж</a:t>
            </a:r>
            <a:r>
              <a:rPr sz="2200" b="1" dirty="0" err="1" smtClean="0">
                <a:latin typeface="Times New Roman"/>
                <a:cs typeface="Times New Roman"/>
              </a:rPr>
              <a:t>е</a:t>
            </a:r>
            <a:r>
              <a:rPr sz="2200" b="1" spc="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а</a:t>
            </a:r>
            <a:r>
              <a:rPr lang="ru-RU" sz="2200" b="1" dirty="0" smtClean="0">
                <a:latin typeface="Times New Roman"/>
                <a:cs typeface="Times New Roman"/>
              </a:rPr>
              <a:t> 454541,8</a:t>
            </a:r>
            <a:r>
              <a:rPr lang="ru-RU"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5" dirty="0" smtClean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т</a:t>
            </a:r>
            <a:r>
              <a:rPr sz="2200" b="1" dirty="0">
                <a:latin typeface="Times New Roman"/>
                <a:cs typeface="Times New Roman"/>
              </a:rPr>
              <a:t>ыс.</a:t>
            </a:r>
            <a:r>
              <a:rPr sz="2200" b="1" spc="-20" dirty="0">
                <a:latin typeface="Times New Roman"/>
                <a:cs typeface="Times New Roman"/>
              </a:rPr>
              <a:t>р</a:t>
            </a:r>
            <a:r>
              <a:rPr sz="2200" b="1" dirty="0">
                <a:latin typeface="Times New Roman"/>
                <a:cs typeface="Times New Roman"/>
              </a:rPr>
              <a:t>у</a:t>
            </a:r>
            <a:r>
              <a:rPr sz="2200" b="1" spc="-5" dirty="0">
                <a:latin typeface="Times New Roman"/>
                <a:cs typeface="Times New Roman"/>
              </a:rPr>
              <a:t>б</a:t>
            </a:r>
            <a:r>
              <a:rPr sz="220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/>
          <p:nvPr/>
        </p:nvSpPr>
        <p:spPr>
          <a:xfrm>
            <a:off x="5907023" y="1024127"/>
            <a:ext cx="813816" cy="52212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2101" y="1346635"/>
            <a:ext cx="338554" cy="4530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200" b="1" dirty="0">
                <a:latin typeface="Times New Roman"/>
                <a:cs typeface="Times New Roman"/>
              </a:rPr>
              <a:t>Р</a:t>
            </a:r>
            <a:r>
              <a:rPr sz="2200" b="1" spc="5" dirty="0">
                <a:latin typeface="Times New Roman"/>
                <a:cs typeface="Times New Roman"/>
              </a:rPr>
              <a:t>а</a:t>
            </a:r>
            <a:r>
              <a:rPr sz="2200" b="1" spc="-30" dirty="0">
                <a:latin typeface="Times New Roman"/>
                <a:cs typeface="Times New Roman"/>
              </a:rPr>
              <a:t>с</a:t>
            </a:r>
            <a:r>
              <a:rPr sz="2200" b="1" spc="-80" dirty="0">
                <a:latin typeface="Times New Roman"/>
                <a:cs typeface="Times New Roman"/>
              </a:rPr>
              <a:t>х</a:t>
            </a:r>
            <a:r>
              <a:rPr sz="2200" b="1" spc="-55" dirty="0">
                <a:latin typeface="Times New Roman"/>
                <a:cs typeface="Times New Roman"/>
              </a:rPr>
              <a:t>о</a:t>
            </a:r>
            <a:r>
              <a:rPr sz="2200" b="1" dirty="0">
                <a:latin typeface="Times New Roman"/>
                <a:cs typeface="Times New Roman"/>
              </a:rPr>
              <a:t>ды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dirty="0" err="1">
                <a:latin typeface="Times New Roman"/>
                <a:cs typeface="Times New Roman"/>
              </a:rPr>
              <a:t>б</a:t>
            </a:r>
            <a:r>
              <a:rPr sz="2200" b="1" spc="-114" dirty="0" err="1">
                <a:latin typeface="Times New Roman"/>
                <a:cs typeface="Times New Roman"/>
              </a:rPr>
              <a:t>ю</a:t>
            </a:r>
            <a:r>
              <a:rPr sz="2200" b="1" dirty="0" err="1">
                <a:latin typeface="Times New Roman"/>
                <a:cs typeface="Times New Roman"/>
              </a:rPr>
              <a:t>д</a:t>
            </a:r>
            <a:r>
              <a:rPr sz="2200" b="1" spc="-20" dirty="0" err="1">
                <a:latin typeface="Times New Roman"/>
                <a:cs typeface="Times New Roman"/>
              </a:rPr>
              <a:t>ж</a:t>
            </a:r>
            <a:r>
              <a:rPr sz="2200" b="1" dirty="0" err="1">
                <a:latin typeface="Times New Roman"/>
                <a:cs typeface="Times New Roman"/>
              </a:rPr>
              <a:t>е</a:t>
            </a:r>
            <a:r>
              <a:rPr sz="2200" b="1" spc="5" dirty="0" err="1">
                <a:latin typeface="Times New Roman"/>
                <a:cs typeface="Times New Roman"/>
              </a:rPr>
              <a:t>т</a:t>
            </a:r>
            <a:r>
              <a:rPr sz="2200" b="1" dirty="0" err="1">
                <a:latin typeface="Times New Roman"/>
                <a:cs typeface="Times New Roman"/>
              </a:rPr>
              <a:t>а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lang="ru-RU" sz="2200" b="1" dirty="0" smtClean="0">
                <a:latin typeface="Times New Roman"/>
                <a:cs typeface="Times New Roman"/>
              </a:rPr>
              <a:t>447953,0 </a:t>
            </a:r>
            <a:r>
              <a:rPr sz="2200" b="1" spc="-15" dirty="0" err="1" smtClean="0">
                <a:latin typeface="Times New Roman"/>
                <a:cs typeface="Times New Roman"/>
              </a:rPr>
              <a:t>т</a:t>
            </a:r>
            <a:r>
              <a:rPr sz="2200" b="1" dirty="0" err="1" smtClean="0">
                <a:latin typeface="Times New Roman"/>
                <a:cs typeface="Times New Roman"/>
              </a:rPr>
              <a:t>ыс.</a:t>
            </a:r>
            <a:r>
              <a:rPr sz="2200" b="1" spc="-20" dirty="0" err="1" smtClean="0">
                <a:latin typeface="Times New Roman"/>
                <a:cs typeface="Times New Roman"/>
              </a:rPr>
              <a:t>р</a:t>
            </a:r>
            <a:r>
              <a:rPr sz="2200" b="1" dirty="0" err="1" smtClean="0">
                <a:latin typeface="Times New Roman"/>
                <a:cs typeface="Times New Roman"/>
              </a:rPr>
              <a:t>уб</a:t>
            </a:r>
            <a:r>
              <a:rPr sz="2200" b="1" dirty="0"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908" y="1101852"/>
            <a:ext cx="2299716" cy="14081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31291" y="1253997"/>
            <a:ext cx="11715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10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</a:t>
            </a:r>
            <a:endParaRPr sz="1800" dirty="0">
              <a:latin typeface="Times New Roman"/>
              <a:cs typeface="Times New Roman"/>
            </a:endParaRPr>
          </a:p>
          <a:p>
            <a:pPr marL="129539" marR="122555" indent="89535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Д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spc="-75" dirty="0" err="1" smtClean="0">
                <a:latin typeface="Times New Roman"/>
                <a:cs typeface="Times New Roman"/>
              </a:rPr>
              <a:t>х</a:t>
            </a:r>
            <a:r>
              <a:rPr sz="1800" b="1" spc="-50" dirty="0" err="1" smtClean="0">
                <a:latin typeface="Times New Roman"/>
                <a:cs typeface="Times New Roman"/>
              </a:rPr>
              <a:t>о</a:t>
            </a:r>
            <a:r>
              <a:rPr sz="1800" b="1" dirty="0" err="1" smtClean="0">
                <a:latin typeface="Times New Roman"/>
                <a:cs typeface="Times New Roman"/>
              </a:rPr>
              <a:t>ды</a:t>
            </a:r>
            <a:r>
              <a:rPr sz="1800" b="1" dirty="0" smtClean="0">
                <a:latin typeface="Times New Roman"/>
                <a:cs typeface="Times New Roman"/>
              </a:rPr>
              <a:t> </a:t>
            </a:r>
            <a:r>
              <a:rPr lang="ru-RU" sz="1800" b="1" dirty="0" smtClean="0">
                <a:latin typeface="Times New Roman"/>
                <a:cs typeface="Times New Roman"/>
              </a:rPr>
              <a:t>95962,6</a:t>
            </a:r>
            <a:endParaRPr sz="1800" dirty="0">
              <a:latin typeface="Times New Roman"/>
              <a:cs typeface="Times New Roman"/>
            </a:endParaRPr>
          </a:p>
          <a:p>
            <a:pPr marL="156845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908" y="4700015"/>
            <a:ext cx="2304288" cy="14127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4390" y="4853304"/>
            <a:ext cx="156591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Без</a:t>
            </a:r>
            <a:r>
              <a:rPr sz="1800" b="1" spc="-15" dirty="0">
                <a:latin typeface="Times New Roman"/>
                <a:cs typeface="Times New Roman"/>
              </a:rPr>
              <a:t>в</a:t>
            </a:r>
            <a:r>
              <a:rPr sz="1800" b="1" dirty="0">
                <a:latin typeface="Times New Roman"/>
                <a:cs typeface="Times New Roman"/>
              </a:rPr>
              <a:t>о</a:t>
            </a:r>
            <a:r>
              <a:rPr sz="1800" b="1" spc="-3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ме</a:t>
            </a:r>
            <a:r>
              <a:rPr sz="1800" b="1" spc="-40" dirty="0">
                <a:latin typeface="Times New Roman"/>
                <a:cs typeface="Times New Roman"/>
              </a:rPr>
              <a:t>з</a:t>
            </a:r>
            <a:r>
              <a:rPr sz="1800" b="1" dirty="0">
                <a:latin typeface="Times New Roman"/>
                <a:cs typeface="Times New Roman"/>
              </a:rPr>
              <a:t>дн</a:t>
            </a:r>
            <a:r>
              <a:rPr sz="1800" b="1" spc="-10" dirty="0">
                <a:latin typeface="Times New Roman"/>
                <a:cs typeface="Times New Roman"/>
              </a:rPr>
              <a:t>ы</a:t>
            </a:r>
            <a:r>
              <a:rPr sz="1800" b="1" dirty="0">
                <a:latin typeface="Times New Roman"/>
                <a:cs typeface="Times New Roman"/>
              </a:rPr>
              <a:t>е пос</a:t>
            </a:r>
            <a:r>
              <a:rPr sz="1800" b="1" spc="-35" dirty="0">
                <a:latin typeface="Times New Roman"/>
                <a:cs typeface="Times New Roman"/>
              </a:rPr>
              <a:t>т</a:t>
            </a:r>
            <a:r>
              <a:rPr sz="1800" b="1" spc="10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п</a:t>
            </a:r>
            <a:r>
              <a:rPr sz="1800" b="1" spc="-10" dirty="0">
                <a:latin typeface="Times New Roman"/>
                <a:cs typeface="Times New Roman"/>
              </a:rPr>
              <a:t>л</a:t>
            </a:r>
            <a:r>
              <a:rPr sz="1800" b="1" dirty="0">
                <a:latin typeface="Times New Roman"/>
                <a:cs typeface="Times New Roman"/>
              </a:rPr>
              <a:t>ения</a:t>
            </a:r>
            <a:endParaRPr sz="1800" dirty="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lang="ru-RU" sz="1800" b="1" dirty="0" smtClean="0">
                <a:latin typeface="Times New Roman"/>
                <a:cs typeface="Times New Roman"/>
              </a:rPr>
              <a:t>325317,1</a:t>
            </a:r>
            <a:endParaRPr sz="1800" b="1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т</a:t>
            </a:r>
            <a:r>
              <a:rPr sz="1800" b="1" dirty="0">
                <a:latin typeface="Times New Roman"/>
                <a:cs typeface="Times New Roman"/>
              </a:rPr>
              <a:t>ыс</a:t>
            </a:r>
            <a:r>
              <a:rPr sz="1800" b="1" spc="5" dirty="0">
                <a:latin typeface="Times New Roman"/>
                <a:cs typeface="Times New Roman"/>
              </a:rPr>
              <a:t>.</a:t>
            </a:r>
            <a:r>
              <a:rPr sz="1800" b="1" spc="-30" dirty="0">
                <a:latin typeface="Times New Roman"/>
                <a:cs typeface="Times New Roman"/>
              </a:rPr>
              <a:t>р</a:t>
            </a:r>
            <a:r>
              <a:rPr sz="1800" b="1" spc="-15" dirty="0">
                <a:latin typeface="Times New Roman"/>
                <a:cs typeface="Times New Roman"/>
              </a:rPr>
              <a:t>у</a:t>
            </a:r>
            <a:r>
              <a:rPr sz="1800" b="1" dirty="0">
                <a:latin typeface="Times New Roman"/>
                <a:cs typeface="Times New Roman"/>
              </a:rPr>
              <a:t>б.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06908" y="2903220"/>
            <a:ext cx="2304288" cy="140817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6478" y="3189985"/>
            <a:ext cx="16814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144145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е</a:t>
            </a:r>
            <a:r>
              <a:rPr sz="1800" b="1" dirty="0">
                <a:latin typeface="Times New Roman"/>
                <a:cs typeface="Times New Roman"/>
              </a:rPr>
              <a:t>н</a:t>
            </a:r>
            <a:r>
              <a:rPr sz="1800" b="1" spc="5" dirty="0">
                <a:latin typeface="Times New Roman"/>
                <a:cs typeface="Times New Roman"/>
              </a:rPr>
              <a:t>а</a:t>
            </a:r>
            <a:r>
              <a:rPr sz="1800" b="1" dirty="0">
                <a:latin typeface="Times New Roman"/>
                <a:cs typeface="Times New Roman"/>
              </a:rPr>
              <a:t>ло</a:t>
            </a:r>
            <a:r>
              <a:rPr sz="1800" b="1" spc="-55" dirty="0">
                <a:latin typeface="Times New Roman"/>
                <a:cs typeface="Times New Roman"/>
              </a:rPr>
              <a:t>г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вые д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spc="-75" dirty="0">
                <a:latin typeface="Times New Roman"/>
                <a:cs typeface="Times New Roman"/>
              </a:rPr>
              <a:t>х</a:t>
            </a:r>
            <a:r>
              <a:rPr sz="1800" b="1" spc="-50" dirty="0">
                <a:latin typeface="Times New Roman"/>
                <a:cs typeface="Times New Roman"/>
              </a:rPr>
              <a:t>о</a:t>
            </a:r>
            <a:r>
              <a:rPr sz="1800" b="1" dirty="0">
                <a:latin typeface="Times New Roman"/>
                <a:cs typeface="Times New Roman"/>
              </a:rPr>
              <a:t>ды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/>
                <a:cs typeface="Times New Roman"/>
              </a:rPr>
              <a:t>33262,1 </a:t>
            </a:r>
            <a:r>
              <a:rPr sz="1800" b="1" spc="-10" dirty="0" err="1" smtClean="0">
                <a:latin typeface="Times New Roman"/>
                <a:cs typeface="Times New Roman"/>
              </a:rPr>
              <a:t>т</a:t>
            </a:r>
            <a:r>
              <a:rPr sz="1800" b="1" dirty="0" err="1" smtClean="0">
                <a:latin typeface="Times New Roman"/>
                <a:cs typeface="Times New Roman"/>
              </a:rPr>
              <a:t>ыс</a:t>
            </a:r>
            <a:r>
              <a:rPr sz="1800" b="1" spc="5" dirty="0" err="1" smtClean="0">
                <a:latin typeface="Times New Roman"/>
                <a:cs typeface="Times New Roman"/>
              </a:rPr>
              <a:t>.</a:t>
            </a:r>
            <a:r>
              <a:rPr sz="1800" b="1" spc="-30" dirty="0" err="1" smtClean="0">
                <a:latin typeface="Times New Roman"/>
                <a:cs typeface="Times New Roman"/>
              </a:rPr>
              <a:t>р</a:t>
            </a:r>
            <a:r>
              <a:rPr sz="1800" b="1" spc="-15" dirty="0" err="1" smtClean="0">
                <a:latin typeface="Times New Roman"/>
                <a:cs typeface="Times New Roman"/>
              </a:rPr>
              <a:t>у</a:t>
            </a:r>
            <a:r>
              <a:rPr sz="1800" b="1" dirty="0" err="1" smtClean="0">
                <a:latin typeface="Times New Roman"/>
                <a:cs typeface="Times New Roman"/>
              </a:rPr>
              <a:t>б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16268" y="1033272"/>
            <a:ext cx="2921507" cy="5669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2352" y="1102995"/>
            <a:ext cx="144780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Обра</a:t>
            </a:r>
            <a:r>
              <a:rPr sz="1400" b="1" spc="-15" dirty="0">
                <a:latin typeface="Times New Roman"/>
                <a:cs typeface="Times New Roman"/>
              </a:rPr>
              <a:t>з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ни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endParaRPr sz="14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221501,6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4800" y="1066800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93407" y="1691639"/>
            <a:ext cx="2916936" cy="7589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295133" y="1748790"/>
            <a:ext cx="208724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Жили</a:t>
            </a:r>
            <a:r>
              <a:rPr sz="1400" b="1" spc="-15" dirty="0">
                <a:latin typeface="Times New Roman"/>
                <a:cs typeface="Times New Roman"/>
              </a:rPr>
              <a:t>щ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-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м</a:t>
            </a:r>
            <a:r>
              <a:rPr sz="1400" b="1" spc="5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льное 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dirty="0">
                <a:latin typeface="Times New Roman"/>
                <a:cs typeface="Times New Roman"/>
              </a:rPr>
              <a:t>озя</a:t>
            </a:r>
            <a:r>
              <a:rPr sz="1400" b="1" spc="-10" dirty="0">
                <a:latin typeface="Times New Roman"/>
                <a:cs typeface="Times New Roman"/>
              </a:rPr>
              <a:t>й</a:t>
            </a:r>
            <a:r>
              <a:rPr sz="1400" b="1" dirty="0">
                <a:latin typeface="Times New Roman"/>
                <a:cs typeface="Times New Roman"/>
              </a:rPr>
              <a:t>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15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endParaRPr sz="14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7085,5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84264" y="2519172"/>
            <a:ext cx="2921507" cy="6492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415530" y="2627884"/>
            <a:ext cx="183515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С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5" dirty="0">
                <a:latin typeface="Times New Roman"/>
                <a:cs typeface="Times New Roman"/>
              </a:rPr>
              <a:t>ци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льная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spc="-2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spc="-30" dirty="0">
                <a:latin typeface="Times New Roman"/>
                <a:cs typeface="Times New Roman"/>
              </a:rPr>
              <a:t>к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endParaRPr sz="140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lang="ru-RU" sz="1400" b="1" dirty="0" smtClean="0">
                <a:latin typeface="Times New Roman"/>
                <a:cs typeface="Times New Roman"/>
              </a:rPr>
              <a:t>18697,4 </a:t>
            </a:r>
            <a:r>
              <a:rPr sz="1400" b="1" dirty="0" err="1" smtClean="0">
                <a:latin typeface="Times New Roman"/>
                <a:cs typeface="Times New Roman"/>
              </a:rPr>
              <a:t>т</a:t>
            </a:r>
            <a:r>
              <a:rPr sz="1400" b="1" spc="-10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75119" y="3255264"/>
            <a:ext cx="2921507" cy="653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158990" y="3366389"/>
            <a:ext cx="2331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1334" marR="6350" indent="-509270">
              <a:lnSpc>
                <a:spcPct val="100000"/>
              </a:lnSpc>
            </a:pPr>
            <a:r>
              <a:rPr sz="1400" b="1" spc="-35" dirty="0">
                <a:latin typeface="Times New Roman"/>
                <a:cs typeface="Times New Roman"/>
              </a:rPr>
              <a:t>К</a:t>
            </a:r>
            <a:r>
              <a:rPr sz="1400" b="1" spc="-30" dirty="0">
                <a:latin typeface="Times New Roman"/>
                <a:cs typeface="Times New Roman"/>
              </a:rPr>
              <a:t>у</a:t>
            </a:r>
            <a:r>
              <a:rPr sz="1400" b="1" dirty="0">
                <a:latin typeface="Times New Roman"/>
                <a:cs typeface="Times New Roman"/>
              </a:rPr>
              <a:t>л</a:t>
            </a:r>
            <a:r>
              <a:rPr sz="1400" b="1" spc="-50" dirty="0">
                <a:latin typeface="Times New Roman"/>
                <a:cs typeface="Times New Roman"/>
              </a:rPr>
              <a:t>ь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15" dirty="0">
                <a:latin typeface="Times New Roman"/>
                <a:cs typeface="Times New Roman"/>
              </a:rPr>
              <a:t>р</a:t>
            </a:r>
            <a:r>
              <a:rPr sz="1400" b="1" dirty="0">
                <a:latin typeface="Times New Roman"/>
                <a:cs typeface="Times New Roman"/>
              </a:rPr>
              <a:t>а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и</a:t>
            </a:r>
            <a:r>
              <a:rPr sz="1400" b="1" spc="-35" dirty="0">
                <a:latin typeface="Times New Roman"/>
                <a:cs typeface="Times New Roman"/>
              </a:rPr>
              <a:t> </a:t>
            </a:r>
            <a:r>
              <a:rPr sz="1400" b="1" spc="-5" dirty="0" err="1">
                <a:latin typeface="Times New Roman"/>
                <a:cs typeface="Times New Roman"/>
              </a:rPr>
              <a:t>кин</a:t>
            </a:r>
            <a:r>
              <a:rPr sz="1400" b="1" dirty="0" err="1">
                <a:latin typeface="Times New Roman"/>
                <a:cs typeface="Times New Roman"/>
              </a:rPr>
              <a:t>е</a:t>
            </a:r>
            <a:r>
              <a:rPr sz="1400" b="1" spc="-10" dirty="0" err="1">
                <a:latin typeface="Times New Roman"/>
                <a:cs typeface="Times New Roman"/>
              </a:rPr>
              <a:t>м</a:t>
            </a:r>
            <a:r>
              <a:rPr sz="1400" b="1" spc="-30" dirty="0" err="1">
                <a:latin typeface="Times New Roman"/>
                <a:cs typeface="Times New Roman"/>
              </a:rPr>
              <a:t>а</a:t>
            </a:r>
            <a:r>
              <a:rPr sz="1400" b="1" spc="-20" dirty="0" err="1">
                <a:latin typeface="Times New Roman"/>
                <a:cs typeface="Times New Roman"/>
              </a:rPr>
              <a:t>т</a:t>
            </a:r>
            <a:r>
              <a:rPr sz="1400" b="1" dirty="0" err="1">
                <a:latin typeface="Times New Roman"/>
                <a:cs typeface="Times New Roman"/>
              </a:rPr>
              <a:t>огра</a:t>
            </a:r>
            <a:r>
              <a:rPr sz="1400" b="1" spc="-10" dirty="0" err="1">
                <a:latin typeface="Times New Roman"/>
                <a:cs typeface="Times New Roman"/>
              </a:rPr>
              <a:t>ф</a:t>
            </a:r>
            <a:r>
              <a:rPr sz="1400" b="1" spc="-5" dirty="0" err="1">
                <a:latin typeface="Times New Roman"/>
                <a:cs typeface="Times New Roman"/>
              </a:rPr>
              <a:t>и</a:t>
            </a:r>
            <a:r>
              <a:rPr sz="1400" b="1" dirty="0" err="1">
                <a:latin typeface="Times New Roman"/>
                <a:cs typeface="Times New Roman"/>
              </a:rPr>
              <a:t>я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spc="5" dirty="0" smtClean="0">
                <a:latin typeface="Times New Roman"/>
                <a:cs typeface="Times New Roman"/>
              </a:rPr>
              <a:t>35478,5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dirty="0" err="1" smtClean="0">
                <a:latin typeface="Times New Roman"/>
                <a:cs typeface="Times New Roman"/>
              </a:rPr>
              <a:t>ыс</a:t>
            </a:r>
            <a:r>
              <a:rPr sz="1400" b="1" spc="-5" dirty="0" err="1" smtClean="0">
                <a:latin typeface="Times New Roman"/>
                <a:cs typeface="Times New Roman"/>
              </a:rPr>
              <a:t>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05600" y="4038600"/>
            <a:ext cx="2921507" cy="6492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467600" y="4104640"/>
            <a:ext cx="21336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85" marR="6350" indent="-172720">
              <a:lnSpc>
                <a:spcPct val="100000"/>
              </a:lnSpc>
            </a:pPr>
            <a:r>
              <a:rPr lang="ru-RU" sz="1400" b="1" spc="-10" dirty="0" smtClean="0">
                <a:latin typeface="Times New Roman"/>
                <a:cs typeface="Times New Roman"/>
              </a:rPr>
              <a:t>Национальная экономика </a:t>
            </a:r>
            <a:r>
              <a:rPr lang="ru-RU" sz="1400" b="1" dirty="0" smtClean="0">
                <a:latin typeface="Times New Roman"/>
                <a:cs typeface="Times New Roman"/>
              </a:rPr>
              <a:t>103622,4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702552" y="4741164"/>
            <a:ext cx="2921507" cy="6492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391400" y="4849241"/>
            <a:ext cx="213359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69545">
              <a:lnSpc>
                <a:spcPct val="100000"/>
              </a:lnSpc>
            </a:pPr>
            <a:r>
              <a:rPr lang="ru-RU" sz="1400" b="1" spc="-50" dirty="0" smtClean="0">
                <a:latin typeface="Times New Roman"/>
                <a:cs typeface="Times New Roman"/>
              </a:rPr>
              <a:t>Физическая культура                 </a:t>
            </a:r>
            <a:r>
              <a:rPr lang="ru-RU" sz="1400" b="1" dirty="0" smtClean="0">
                <a:latin typeface="Times New Roman"/>
                <a:cs typeface="Times New Roman"/>
              </a:rPr>
              <a:t>2366,8 </a:t>
            </a:r>
            <a:r>
              <a:rPr sz="1400" b="1" spc="5" dirty="0" err="1" smtClean="0">
                <a:latin typeface="Times New Roman"/>
                <a:cs typeface="Times New Roman"/>
              </a:rPr>
              <a:t>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02552" y="5477255"/>
            <a:ext cx="2921507" cy="6537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685913" y="5589320"/>
            <a:ext cx="1686687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" marR="6350" indent="-10795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Пр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ч</a:t>
            </a:r>
            <a:r>
              <a:rPr sz="1400" b="1" spc="-5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 err="1">
                <a:latin typeface="Times New Roman"/>
                <a:cs typeface="Times New Roman"/>
              </a:rPr>
              <a:t>ра</a:t>
            </a:r>
            <a:r>
              <a:rPr sz="1400" b="1" spc="-25" dirty="0" err="1">
                <a:latin typeface="Times New Roman"/>
                <a:cs typeface="Times New Roman"/>
              </a:rPr>
              <a:t>с</a:t>
            </a:r>
            <a:r>
              <a:rPr sz="1400" b="1" spc="-45" dirty="0" err="1">
                <a:latin typeface="Times New Roman"/>
                <a:cs typeface="Times New Roman"/>
              </a:rPr>
              <a:t>х</a:t>
            </a:r>
            <a:r>
              <a:rPr sz="1400" b="1" spc="-30" dirty="0" err="1">
                <a:latin typeface="Times New Roman"/>
                <a:cs typeface="Times New Roman"/>
              </a:rPr>
              <a:t>о</a:t>
            </a:r>
            <a:r>
              <a:rPr sz="1400" b="1" dirty="0" err="1">
                <a:latin typeface="Times New Roman"/>
                <a:cs typeface="Times New Roman"/>
              </a:rPr>
              <a:t>ды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lang="ru-RU" sz="1400" b="1" dirty="0" smtClean="0">
                <a:latin typeface="Times New Roman"/>
                <a:cs typeface="Times New Roman"/>
              </a:rPr>
              <a:t>59200,8 т</a:t>
            </a:r>
            <a:r>
              <a:rPr sz="1400" b="1" spc="-5" dirty="0" err="1" smtClean="0">
                <a:latin typeface="Times New Roman"/>
                <a:cs typeface="Times New Roman"/>
              </a:rPr>
              <a:t>ы</a:t>
            </a:r>
            <a:r>
              <a:rPr sz="1400" b="1" dirty="0" err="1" smtClean="0">
                <a:latin typeface="Times New Roman"/>
                <a:cs typeface="Times New Roman"/>
              </a:rPr>
              <a:t>с.</a:t>
            </a:r>
            <a:r>
              <a:rPr sz="1400" b="1" spc="-30" dirty="0" err="1" smtClean="0">
                <a:latin typeface="Times New Roman"/>
                <a:cs typeface="Times New Roman"/>
              </a:rPr>
              <a:t>р</a:t>
            </a:r>
            <a:r>
              <a:rPr sz="1400" b="1" spc="-20" dirty="0" err="1" smtClean="0">
                <a:latin typeface="Times New Roman"/>
                <a:cs typeface="Times New Roman"/>
              </a:rPr>
              <a:t>у</a:t>
            </a:r>
            <a:r>
              <a:rPr sz="1400" b="1" dirty="0" err="1" smtClean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275" y="-40513"/>
            <a:ext cx="9315450" cy="1069011"/>
          </a:xfrm>
          <a:prstGeom prst="rect">
            <a:avLst/>
          </a:prstGeom>
        </p:spPr>
        <p:txBody>
          <a:bodyPr vert="horz" wrap="square" lIns="0" tIns="205232" rIns="0" bIns="0" rtlCol="0">
            <a:spAutoFit/>
          </a:bodyPr>
          <a:lstStyle/>
          <a:p>
            <a:pPr marL="2233930" algn="l">
              <a:lnSpc>
                <a:spcPct val="100000"/>
              </a:lnSpc>
            </a:pPr>
            <a:r>
              <a:rPr lang="ru-RU" sz="2800" b="1" spc="-25" dirty="0" smtClean="0"/>
              <a:t>     </a:t>
            </a:r>
            <a:r>
              <a:rPr sz="2800" b="1" spc="-25" dirty="0" err="1" smtClean="0">
                <a:solidFill>
                  <a:srgbClr val="0070C0"/>
                </a:solidFill>
              </a:rPr>
              <a:t>Д</a:t>
            </a:r>
            <a:r>
              <a:rPr sz="2800" b="1" spc="-35" dirty="0" err="1" smtClean="0">
                <a:solidFill>
                  <a:srgbClr val="0070C0"/>
                </a:solidFill>
              </a:rPr>
              <a:t>о</a:t>
            </a:r>
            <a:r>
              <a:rPr sz="2800" b="1" spc="20" dirty="0" err="1" smtClean="0">
                <a:solidFill>
                  <a:srgbClr val="0070C0"/>
                </a:solidFill>
              </a:rPr>
              <a:t>х</a:t>
            </a:r>
            <a:r>
              <a:rPr sz="2800" b="1" spc="-20" dirty="0" err="1" smtClean="0">
                <a:solidFill>
                  <a:srgbClr val="0070C0"/>
                </a:solidFill>
              </a:rPr>
              <a:t>о</a:t>
            </a:r>
            <a:r>
              <a:rPr sz="2800" b="1" spc="-30" dirty="0" err="1" smtClean="0">
                <a:solidFill>
                  <a:srgbClr val="0070C0"/>
                </a:solidFill>
              </a:rPr>
              <a:t>ды</a:t>
            </a:r>
            <a:r>
              <a:rPr sz="2800" b="1" spc="-35" dirty="0" smtClean="0">
                <a:solidFill>
                  <a:srgbClr val="0070C0"/>
                </a:solidFill>
              </a:rPr>
              <a:t> </a:t>
            </a:r>
            <a:r>
              <a:rPr sz="2800" b="1" spc="-25" dirty="0" err="1">
                <a:solidFill>
                  <a:srgbClr val="0070C0"/>
                </a:solidFill>
              </a:rPr>
              <a:t>бюдж</a:t>
            </a:r>
            <a:r>
              <a:rPr sz="2800" b="1" spc="-35" dirty="0" err="1">
                <a:solidFill>
                  <a:srgbClr val="0070C0"/>
                </a:solidFill>
              </a:rPr>
              <a:t>е</a:t>
            </a:r>
            <a:r>
              <a:rPr sz="2800" b="1" spc="-20" dirty="0" err="1">
                <a:solidFill>
                  <a:srgbClr val="0070C0"/>
                </a:solidFill>
              </a:rPr>
              <a:t>та</a:t>
            </a:r>
            <a:r>
              <a:rPr sz="2800" b="1" spc="20" dirty="0">
                <a:solidFill>
                  <a:srgbClr val="0070C0"/>
                </a:solidFill>
              </a:rPr>
              <a:t> </a:t>
            </a:r>
            <a:r>
              <a:rPr lang="ru-RU" sz="2800" spc="20" dirty="0" smtClean="0">
                <a:solidFill>
                  <a:srgbClr val="0070C0"/>
                </a:solidFill>
              </a:rPr>
              <a:t/>
            </a:r>
            <a:br>
              <a:rPr lang="ru-RU" sz="2800" spc="20" dirty="0" smtClean="0">
                <a:solidFill>
                  <a:srgbClr val="0070C0"/>
                </a:solidFill>
              </a:rPr>
            </a:br>
            <a:r>
              <a:rPr lang="ru-RU" sz="2800" b="1" spc="20" dirty="0" smtClean="0">
                <a:solidFill>
                  <a:srgbClr val="0070C0"/>
                </a:solidFill>
              </a:rPr>
              <a:t>муниципального района</a:t>
            </a:r>
            <a:endParaRPr sz="2800" b="1" dirty="0">
              <a:solidFill>
                <a:srgbClr val="0070C0"/>
              </a:solidFill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15"/>
          </p:nvPr>
        </p:nvSpPr>
        <p:spPr>
          <a:xfrm>
            <a:off x="8978268" y="5751270"/>
            <a:ext cx="284479" cy="393700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6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2000" y="1143000"/>
            <a:ext cx="8632190" cy="38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355" marR="6350" indent="-2701290" algn="ctr">
              <a:lnSpc>
                <a:spcPts val="1510"/>
              </a:lnSpc>
            </a:pP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Доходы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юд</a:t>
            </a:r>
            <a:r>
              <a:rPr sz="1400" b="1" spc="5" dirty="0" err="1">
                <a:solidFill>
                  <a:srgbClr val="C00000"/>
                </a:solidFill>
                <a:latin typeface="Tahoma"/>
                <a:cs typeface="Tahoma"/>
              </a:rPr>
              <a:t>ж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та</a:t>
            </a:r>
            <a:r>
              <a:rPr sz="1400" b="1" spc="-3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1400" b="1" spc="-30" dirty="0" smtClean="0">
                <a:solidFill>
                  <a:srgbClr val="C00000"/>
                </a:solidFill>
                <a:latin typeface="Tahoma"/>
                <a:cs typeface="Tahoma"/>
              </a:rPr>
              <a:t>муниципального района </a:t>
            </a:r>
            <a:r>
              <a:rPr sz="1400" b="1" spc="-2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б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ра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зу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ются</a:t>
            </a:r>
            <a:r>
              <a:rPr sz="1400" b="1" spc="-4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счет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endParaRPr lang="ru-RU" sz="1400" b="1" spc="-5" dirty="0" smtClean="0">
              <a:solidFill>
                <a:srgbClr val="C00000"/>
              </a:solidFill>
              <a:latin typeface="Tahoma"/>
              <a:cs typeface="Tahoma"/>
            </a:endParaRPr>
          </a:p>
          <a:p>
            <a:pPr marL="2713355" marR="6350" indent="-2701290" algn="ctr">
              <a:lnSpc>
                <a:spcPts val="1510"/>
              </a:lnSpc>
            </a:pP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и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на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л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sz="1400" b="1" spc="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доходов,</a:t>
            </a:r>
            <a:r>
              <a:rPr sz="1400" b="1" spc="-4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а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также</a:t>
            </a:r>
            <a:r>
              <a:rPr sz="1400" b="1" spc="-5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C00000"/>
                </a:solidFill>
                <a:latin typeface="Tahoma"/>
                <a:cs typeface="Tahoma"/>
              </a:rPr>
              <a:t>за счет</a:t>
            </a:r>
            <a:r>
              <a:rPr sz="1400" b="1" spc="-2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бе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в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з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м</a:t>
            </a:r>
            <a:r>
              <a:rPr sz="1400" b="1" spc="-10" dirty="0" err="1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>
                <a:solidFill>
                  <a:srgbClr val="C00000"/>
                </a:solidFill>
                <a:latin typeface="Tahoma"/>
                <a:cs typeface="Tahoma"/>
              </a:rPr>
              <a:t>здных</a:t>
            </a:r>
            <a:r>
              <a:rPr sz="1400" b="1" spc="10" dirty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поступл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е</a:t>
            </a:r>
            <a:r>
              <a:rPr sz="1400" b="1" dirty="0" err="1" smtClean="0">
                <a:solidFill>
                  <a:srgbClr val="C00000"/>
                </a:solidFill>
                <a:latin typeface="Tahoma"/>
                <a:cs typeface="Tahoma"/>
              </a:rPr>
              <a:t>ни</a:t>
            </a:r>
            <a:r>
              <a:rPr sz="1400" b="1" spc="-10" dirty="0" err="1" smtClean="0">
                <a:solidFill>
                  <a:srgbClr val="C00000"/>
                </a:solidFill>
                <a:latin typeface="Tahoma"/>
                <a:cs typeface="Tahoma"/>
              </a:rPr>
              <a:t>й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50837" y="67621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837" y="707961"/>
            <a:ext cx="9204325" cy="0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261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4800" y="1632204"/>
            <a:ext cx="2382012" cy="1138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3364991"/>
            <a:ext cx="3314700" cy="2135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34136" y="3468242"/>
            <a:ext cx="30772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marR="53975" indent="317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5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 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 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он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во</a:t>
            </a:r>
            <a:r>
              <a:rPr sz="1400" dirty="0">
                <a:latin typeface="Times New Roman"/>
                <a:cs typeface="Times New Roman"/>
              </a:rPr>
              <a:t>м </a:t>
            </a:r>
            <a:r>
              <a:rPr sz="1400" spc="-40" dirty="0">
                <a:latin typeface="Times New Roman"/>
                <a:cs typeface="Times New Roman"/>
              </a:rPr>
              <a:t>Р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ссийс</a:t>
            </a:r>
            <a:r>
              <a:rPr sz="1400" spc="-7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ой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ации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огах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борах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5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боров, в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 числе </a:t>
            </a:r>
            <a:r>
              <a:rPr sz="1400" spc="-2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 пр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см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ренных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специ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endParaRPr sz="1400">
              <a:latin typeface="Times New Roman"/>
              <a:cs typeface="Times New Roman"/>
            </a:endParaRPr>
          </a:p>
          <a:p>
            <a:pPr marL="12700" marR="635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4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овыми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режи</a:t>
            </a:r>
            <a:r>
              <a:rPr sz="1400" spc="-15" dirty="0">
                <a:latin typeface="Times New Roman"/>
                <a:cs typeface="Times New Roman"/>
              </a:rPr>
              <a:t>м</a:t>
            </a:r>
            <a:r>
              <a:rPr sz="1400" dirty="0">
                <a:latin typeface="Times New Roman"/>
                <a:cs typeface="Times New Roman"/>
              </a:rPr>
              <a:t>ами,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реги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10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ов,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 т</a:t>
            </a:r>
            <a:r>
              <a:rPr sz="1400" dirty="0">
                <a:latin typeface="Times New Roman"/>
                <a:cs typeface="Times New Roman"/>
              </a:rPr>
              <a:t>ак</a:t>
            </a:r>
            <a:r>
              <a:rPr sz="1400" spc="-2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пеней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ним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0459" y="3360420"/>
            <a:ext cx="3707891" cy="21488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723513" y="3472179"/>
            <a:ext cx="3623310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905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Не</a:t>
            </a:r>
            <a:r>
              <a:rPr sz="1400" b="1" spc="-5" dirty="0">
                <a:latin typeface="Times New Roman"/>
                <a:cs typeface="Times New Roman"/>
              </a:rPr>
              <a:t>н</a:t>
            </a:r>
            <a:r>
              <a:rPr sz="1400" b="1" spc="15" dirty="0">
                <a:latin typeface="Times New Roman"/>
                <a:cs typeface="Times New Roman"/>
              </a:rPr>
              <a:t>а</a:t>
            </a:r>
            <a:r>
              <a:rPr sz="1400" b="1" dirty="0">
                <a:latin typeface="Times New Roman"/>
                <a:cs typeface="Times New Roman"/>
              </a:rPr>
              <a:t>ло</a:t>
            </a:r>
            <a:r>
              <a:rPr sz="1400" b="1" spc="-40" dirty="0">
                <a:latin typeface="Times New Roman"/>
                <a:cs typeface="Times New Roman"/>
              </a:rPr>
              <a:t>г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10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35" dirty="0">
                <a:latin typeface="Times New Roman"/>
                <a:cs typeface="Times New Roman"/>
              </a:rPr>
              <a:t>о</a:t>
            </a:r>
            <a:r>
              <a:rPr sz="1400" b="1" spc="-45" dirty="0">
                <a:latin typeface="Times New Roman"/>
                <a:cs typeface="Times New Roman"/>
              </a:rPr>
              <a:t>х</a:t>
            </a:r>
            <a:r>
              <a:rPr sz="1400" b="1" spc="-30" dirty="0">
                <a:latin typeface="Times New Roman"/>
                <a:cs typeface="Times New Roman"/>
              </a:rPr>
              <a:t>о</a:t>
            </a:r>
            <a:r>
              <a:rPr sz="1400" b="1" dirty="0">
                <a:latin typeface="Times New Roman"/>
                <a:cs typeface="Times New Roman"/>
              </a:rPr>
              <a:t>ды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–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6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исп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spc="-15" dirty="0">
                <a:latin typeface="Times New Roman"/>
                <a:cs typeface="Times New Roman"/>
              </a:rPr>
              <a:t>з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енной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 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ной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бст</a:t>
            </a:r>
            <a:r>
              <a:rPr sz="1400" spc="-2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енн</a:t>
            </a:r>
            <a:r>
              <a:rPr sz="1400" spc="4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сти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(с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spc="-60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ча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а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енд</a:t>
            </a:r>
            <a:r>
              <a:rPr sz="1400" spc="-16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, пр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да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а),</a:t>
            </a:r>
            <a:r>
              <a:rPr sz="1400" spc="-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сл</a:t>
            </a:r>
            <a:r>
              <a:rPr sz="1400" spc="-25" dirty="0">
                <a:latin typeface="Times New Roman"/>
                <a:cs typeface="Times New Roman"/>
              </a:rPr>
              <a:t>у</a:t>
            </a:r>
            <a:r>
              <a:rPr sz="1400" spc="-160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, о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азы</a:t>
            </a:r>
            <a:r>
              <a:rPr sz="1400" spc="-2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аемых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м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ницип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ль</a:t>
            </a:r>
            <a:r>
              <a:rPr sz="1400" dirty="0">
                <a:latin typeface="Times New Roman"/>
                <a:cs typeface="Times New Roman"/>
              </a:rPr>
              <a:t>ными</a:t>
            </a:r>
            <a:r>
              <a:rPr sz="1400" spc="-25" dirty="0">
                <a:latin typeface="Times New Roman"/>
                <a:cs typeface="Times New Roman"/>
              </a:rPr>
              <a:t> к</a:t>
            </a:r>
            <a:r>
              <a:rPr sz="1400" dirty="0">
                <a:latin typeface="Times New Roman"/>
                <a:cs typeface="Times New Roman"/>
              </a:rPr>
              <a:t>азен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ыми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еж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ениями,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ш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рафы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</a:t>
            </a:r>
            <a:r>
              <a:rPr sz="1400" spc="-4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ммы прин</a:t>
            </a:r>
            <a:r>
              <a:rPr sz="1400" spc="-105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дите</a:t>
            </a:r>
            <a:r>
              <a:rPr sz="1400" spc="-10" dirty="0">
                <a:latin typeface="Times New Roman"/>
                <a:cs typeface="Times New Roman"/>
              </a:rPr>
              <a:t>л</a:t>
            </a:r>
            <a:r>
              <a:rPr sz="1400" spc="-5" dirty="0">
                <a:latin typeface="Times New Roman"/>
                <a:cs typeface="Times New Roman"/>
              </a:rPr>
              <a:t>ь</a:t>
            </a:r>
            <a:r>
              <a:rPr sz="1400" dirty="0">
                <a:latin typeface="Times New Roman"/>
                <a:cs typeface="Times New Roman"/>
              </a:rPr>
              <a:t>но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з</a:t>
            </a:r>
            <a:r>
              <a:rPr sz="1400" spc="-10" dirty="0">
                <a:latin typeface="Times New Roman"/>
                <a:cs typeface="Times New Roman"/>
              </a:rPr>
              <a:t>ъ</a:t>
            </a:r>
            <a:r>
              <a:rPr sz="1400" dirty="0">
                <a:latin typeface="Times New Roman"/>
                <a:cs typeface="Times New Roman"/>
              </a:rPr>
              <a:t>ятия,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дст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 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амоо</a:t>
            </a:r>
            <a:r>
              <a:rPr sz="1400" spc="-35" dirty="0">
                <a:latin typeface="Times New Roman"/>
                <a:cs typeface="Times New Roman"/>
              </a:rPr>
              <a:t>б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ения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г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аж</a:t>
            </a:r>
            <a:r>
              <a:rPr sz="1400" spc="5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ан,</a:t>
            </a:r>
            <a:endParaRPr sz="140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иные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нен</a:t>
            </a:r>
            <a:r>
              <a:rPr sz="1400" spc="10" dirty="0">
                <a:latin typeface="Times New Roman"/>
                <a:cs typeface="Times New Roman"/>
              </a:rPr>
              <a:t>а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3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овые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spc="-45" dirty="0">
                <a:latin typeface="Times New Roman"/>
                <a:cs typeface="Times New Roman"/>
              </a:rPr>
              <a:t>х</a:t>
            </a:r>
            <a:r>
              <a:rPr sz="1400" spc="-3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ды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38643" y="3346703"/>
            <a:ext cx="2203704" cy="21351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3518" y="3559047"/>
            <a:ext cx="1938655" cy="171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1270" algn="ct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Без</a:t>
            </a:r>
            <a:r>
              <a:rPr sz="1400" b="1" spc="-20" dirty="0">
                <a:latin typeface="Times New Roman"/>
                <a:cs typeface="Times New Roman"/>
              </a:rPr>
              <a:t>в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ме</a:t>
            </a:r>
            <a:r>
              <a:rPr sz="1400" b="1" spc="-25" dirty="0">
                <a:latin typeface="Times New Roman"/>
                <a:cs typeface="Times New Roman"/>
              </a:rPr>
              <a:t>з</a:t>
            </a:r>
            <a:r>
              <a:rPr sz="1400" b="1" dirty="0">
                <a:latin typeface="Times New Roman"/>
                <a:cs typeface="Times New Roman"/>
              </a:rPr>
              <a:t>д</a:t>
            </a:r>
            <a:r>
              <a:rPr sz="1400" b="1" spc="-10" dirty="0">
                <a:latin typeface="Times New Roman"/>
                <a:cs typeface="Times New Roman"/>
              </a:rPr>
              <a:t>н</a:t>
            </a:r>
            <a:r>
              <a:rPr sz="1400" b="1" spc="-5" dirty="0">
                <a:latin typeface="Times New Roman"/>
                <a:cs typeface="Times New Roman"/>
              </a:rPr>
              <a:t>ы</a:t>
            </a:r>
            <a:r>
              <a:rPr sz="1400" b="1" dirty="0">
                <a:latin typeface="Times New Roman"/>
                <a:cs typeface="Times New Roman"/>
              </a:rPr>
              <a:t>е 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ос</a:t>
            </a:r>
            <a:r>
              <a:rPr sz="1400" b="1" spc="-20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у</a:t>
            </a:r>
            <a:r>
              <a:rPr sz="1400" b="1" spc="-5" dirty="0">
                <a:latin typeface="Times New Roman"/>
                <a:cs typeface="Times New Roman"/>
              </a:rPr>
              <a:t>п</a:t>
            </a:r>
            <a:r>
              <a:rPr sz="1400" b="1" dirty="0">
                <a:latin typeface="Times New Roman"/>
                <a:cs typeface="Times New Roman"/>
              </a:rPr>
              <a:t>лен</a:t>
            </a:r>
            <a:r>
              <a:rPr sz="1400" b="1" spc="-10" dirty="0">
                <a:latin typeface="Times New Roman"/>
                <a:cs typeface="Times New Roman"/>
              </a:rPr>
              <a:t>и</a:t>
            </a:r>
            <a:r>
              <a:rPr sz="1400" b="1" dirty="0">
                <a:latin typeface="Times New Roman"/>
                <a:cs typeface="Times New Roman"/>
              </a:rPr>
              <a:t>я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-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э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 ф</a:t>
            </a:r>
            <a:r>
              <a:rPr sz="1400" spc="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нанс</a:t>
            </a:r>
            <a:r>
              <a:rPr sz="1400" spc="5" dirty="0">
                <a:latin typeface="Times New Roman"/>
                <a:cs typeface="Times New Roman"/>
              </a:rPr>
              <a:t>о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ая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мощь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из 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</a:t>
            </a:r>
            <a:r>
              <a:rPr sz="1400" spc="-3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ов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0" dirty="0">
                <a:latin typeface="Times New Roman"/>
                <a:cs typeface="Times New Roman"/>
              </a:rPr>
              <a:t>ру</a:t>
            </a:r>
            <a:r>
              <a:rPr sz="1400" dirty="0">
                <a:latin typeface="Times New Roman"/>
                <a:cs typeface="Times New Roman"/>
              </a:rPr>
              <a:t>гих </a:t>
            </a:r>
            <a:r>
              <a:rPr sz="1400" spc="-20" dirty="0">
                <a:latin typeface="Times New Roman"/>
                <a:cs typeface="Times New Roman"/>
              </a:rPr>
              <a:t>у</a:t>
            </a:r>
            <a:r>
              <a:rPr sz="1400" dirty="0">
                <a:latin typeface="Times New Roman"/>
                <a:cs typeface="Times New Roman"/>
              </a:rPr>
              <a:t>ровней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(ме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б</a:t>
            </a:r>
            <a:r>
              <a:rPr sz="1400" spc="-80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д</a:t>
            </a:r>
            <a:r>
              <a:rPr sz="1400" spc="-25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етн</a:t>
            </a:r>
            <a:r>
              <a:rPr sz="1400" spc="5" dirty="0">
                <a:latin typeface="Times New Roman"/>
                <a:cs typeface="Times New Roman"/>
              </a:rPr>
              <a:t>ы</a:t>
            </a:r>
            <a:r>
              <a:rPr sz="1400" dirty="0">
                <a:latin typeface="Times New Roman"/>
                <a:cs typeface="Times New Roman"/>
              </a:rPr>
              <a:t>е 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ран</a:t>
            </a: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фе</a:t>
            </a:r>
            <a:r>
              <a:rPr sz="1400" spc="-20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ты),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т физич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ских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ю</a:t>
            </a:r>
            <a:r>
              <a:rPr sz="1400" dirty="0">
                <a:latin typeface="Times New Roman"/>
                <a:cs typeface="Times New Roman"/>
              </a:rPr>
              <a:t>ридич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ск</a:t>
            </a:r>
            <a:r>
              <a:rPr sz="1400" spc="-5" dirty="0">
                <a:latin typeface="Times New Roman"/>
                <a:cs typeface="Times New Roman"/>
              </a:rPr>
              <a:t>и</a:t>
            </a:r>
            <a:r>
              <a:rPr sz="1400" dirty="0">
                <a:latin typeface="Times New Roman"/>
                <a:cs typeface="Times New Roman"/>
              </a:rPr>
              <a:t>х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иц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749795" y="1862327"/>
            <a:ext cx="1562100" cy="12359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25640" y="1917192"/>
            <a:ext cx="106679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59116" y="2091308"/>
            <a:ext cx="559435" cy="960119"/>
          </a:xfrm>
          <a:custGeom>
            <a:avLst/>
            <a:gdLst/>
            <a:ahLst/>
            <a:cxnLst/>
            <a:rect l="l" t="t" r="r" b="b"/>
            <a:pathLst>
              <a:path w="559434" h="960119">
                <a:moveTo>
                  <a:pt x="88773" y="200025"/>
                </a:moveTo>
                <a:lnTo>
                  <a:pt x="226440" y="959992"/>
                </a:lnTo>
                <a:lnTo>
                  <a:pt x="559307" y="575055"/>
                </a:lnTo>
                <a:lnTo>
                  <a:pt x="441325" y="481075"/>
                </a:lnTo>
                <a:lnTo>
                  <a:pt x="435249" y="463877"/>
                </a:lnTo>
                <a:lnTo>
                  <a:pt x="414116" y="413544"/>
                </a:lnTo>
                <a:lnTo>
                  <a:pt x="388766" y="365310"/>
                </a:lnTo>
                <a:lnTo>
                  <a:pt x="359378" y="319436"/>
                </a:lnTo>
                <a:lnTo>
                  <a:pt x="340483" y="294004"/>
                </a:lnTo>
                <a:lnTo>
                  <a:pt x="206628" y="294004"/>
                </a:lnTo>
                <a:lnTo>
                  <a:pt x="88773" y="200025"/>
                </a:lnTo>
                <a:close/>
              </a:path>
              <a:path w="559434" h="960119">
                <a:moveTo>
                  <a:pt x="0" y="0"/>
                </a:moveTo>
                <a:lnTo>
                  <a:pt x="41497" y="36101"/>
                </a:lnTo>
                <a:lnTo>
                  <a:pt x="79572" y="75426"/>
                </a:lnTo>
                <a:lnTo>
                  <a:pt x="114041" y="117717"/>
                </a:lnTo>
                <a:lnTo>
                  <a:pt x="144722" y="162717"/>
                </a:lnTo>
                <a:lnTo>
                  <a:pt x="171432" y="210169"/>
                </a:lnTo>
                <a:lnTo>
                  <a:pt x="193988" y="259815"/>
                </a:lnTo>
                <a:lnTo>
                  <a:pt x="206628" y="294004"/>
                </a:lnTo>
                <a:lnTo>
                  <a:pt x="340483" y="294004"/>
                </a:lnTo>
                <a:lnTo>
                  <a:pt x="314224" y="262398"/>
                </a:lnTo>
                <a:lnTo>
                  <a:pt x="276115" y="223053"/>
                </a:lnTo>
                <a:lnTo>
                  <a:pt x="234568" y="186943"/>
                </a:lnTo>
                <a:lnTo>
                  <a:pt x="0" y="0"/>
                </a:lnTo>
                <a:close/>
              </a:path>
            </a:pathLst>
          </a:custGeom>
          <a:solidFill>
            <a:srgbClr val="6699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90055" y="1952375"/>
            <a:ext cx="975360" cy="413384"/>
          </a:xfrm>
          <a:custGeom>
            <a:avLst/>
            <a:gdLst/>
            <a:ahLst/>
            <a:cxnLst/>
            <a:rect l="l" t="t" r="r" b="b"/>
            <a:pathLst>
              <a:path w="975359" h="413385">
                <a:moveTo>
                  <a:pt x="459279" y="0"/>
                </a:moveTo>
                <a:lnTo>
                  <a:pt x="411908" y="2916"/>
                </a:lnTo>
                <a:lnTo>
                  <a:pt x="364990" y="9422"/>
                </a:lnTo>
                <a:lnTo>
                  <a:pt x="318747" y="19494"/>
                </a:lnTo>
                <a:lnTo>
                  <a:pt x="273405" y="33111"/>
                </a:lnTo>
                <a:lnTo>
                  <a:pt x="229186" y="50250"/>
                </a:lnTo>
                <a:lnTo>
                  <a:pt x="186314" y="70889"/>
                </a:lnTo>
                <a:lnTo>
                  <a:pt x="145014" y="95005"/>
                </a:lnTo>
                <a:lnTo>
                  <a:pt x="105509" y="122577"/>
                </a:lnTo>
                <a:lnTo>
                  <a:pt x="68022" y="153582"/>
                </a:lnTo>
                <a:lnTo>
                  <a:pt x="32778" y="187997"/>
                </a:lnTo>
                <a:lnTo>
                  <a:pt x="0" y="225801"/>
                </a:lnTo>
                <a:lnTo>
                  <a:pt x="234696" y="412872"/>
                </a:lnTo>
                <a:lnTo>
                  <a:pt x="261850" y="381126"/>
                </a:lnTo>
                <a:lnTo>
                  <a:pt x="290838" y="351666"/>
                </a:lnTo>
                <a:lnTo>
                  <a:pt x="321528" y="324523"/>
                </a:lnTo>
                <a:lnTo>
                  <a:pt x="353786" y="299727"/>
                </a:lnTo>
                <a:lnTo>
                  <a:pt x="387480" y="277308"/>
                </a:lnTo>
                <a:lnTo>
                  <a:pt x="422479" y="257294"/>
                </a:lnTo>
                <a:lnTo>
                  <a:pt x="458649" y="239716"/>
                </a:lnTo>
                <a:lnTo>
                  <a:pt x="495858" y="224603"/>
                </a:lnTo>
                <a:lnTo>
                  <a:pt x="533974" y="211986"/>
                </a:lnTo>
                <a:lnTo>
                  <a:pt x="572865" y="201893"/>
                </a:lnTo>
                <a:lnTo>
                  <a:pt x="612397" y="194356"/>
                </a:lnTo>
                <a:lnTo>
                  <a:pt x="652439" y="189402"/>
                </a:lnTo>
                <a:lnTo>
                  <a:pt x="692858" y="187062"/>
                </a:lnTo>
                <a:lnTo>
                  <a:pt x="922865" y="187062"/>
                </a:lnTo>
                <a:lnTo>
                  <a:pt x="916787" y="181022"/>
                </a:lnTo>
                <a:lnTo>
                  <a:pt x="888658" y="155206"/>
                </a:lnTo>
                <a:lnTo>
                  <a:pt x="827686" y="108546"/>
                </a:lnTo>
                <a:lnTo>
                  <a:pt x="784750" y="81948"/>
                </a:lnTo>
                <a:lnTo>
                  <a:pt x="740477" y="59117"/>
                </a:lnTo>
                <a:lnTo>
                  <a:pt x="695090" y="40032"/>
                </a:lnTo>
                <a:lnTo>
                  <a:pt x="648813" y="24669"/>
                </a:lnTo>
                <a:lnTo>
                  <a:pt x="601869" y="13007"/>
                </a:lnTo>
                <a:lnTo>
                  <a:pt x="554484" y="5022"/>
                </a:lnTo>
                <a:lnTo>
                  <a:pt x="506879" y="694"/>
                </a:lnTo>
                <a:lnTo>
                  <a:pt x="459279" y="0"/>
                </a:lnTo>
                <a:close/>
              </a:path>
              <a:path w="975359" h="413385">
                <a:moveTo>
                  <a:pt x="922865" y="187062"/>
                </a:moveTo>
                <a:lnTo>
                  <a:pt x="692858" y="187062"/>
                </a:lnTo>
                <a:lnTo>
                  <a:pt x="733522" y="187367"/>
                </a:lnTo>
                <a:lnTo>
                  <a:pt x="774299" y="190344"/>
                </a:lnTo>
                <a:lnTo>
                  <a:pt x="815055" y="196025"/>
                </a:lnTo>
                <a:lnTo>
                  <a:pt x="855659" y="204439"/>
                </a:lnTo>
                <a:lnTo>
                  <a:pt x="895978" y="215615"/>
                </a:lnTo>
                <a:lnTo>
                  <a:pt x="935880" y="229584"/>
                </a:lnTo>
                <a:lnTo>
                  <a:pt x="975233" y="246375"/>
                </a:lnTo>
                <a:lnTo>
                  <a:pt x="968168" y="237450"/>
                </a:lnTo>
                <a:lnTo>
                  <a:pt x="943318" y="208461"/>
                </a:lnTo>
                <a:lnTo>
                  <a:pt x="925812" y="189992"/>
                </a:lnTo>
                <a:lnTo>
                  <a:pt x="922865" y="187062"/>
                </a:lnTo>
                <a:close/>
              </a:path>
            </a:pathLst>
          </a:custGeom>
          <a:solidFill>
            <a:srgbClr val="527AC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90055" y="1952375"/>
            <a:ext cx="1428750" cy="1099185"/>
          </a:xfrm>
          <a:custGeom>
            <a:avLst/>
            <a:gdLst/>
            <a:ahLst/>
            <a:cxnLst/>
            <a:rect l="l" t="t" r="r" b="b"/>
            <a:pathLst>
              <a:path w="1428750" h="1099185">
                <a:moveTo>
                  <a:pt x="975233" y="246375"/>
                </a:moveTo>
                <a:lnTo>
                  <a:pt x="935880" y="229584"/>
                </a:lnTo>
                <a:lnTo>
                  <a:pt x="895978" y="215615"/>
                </a:lnTo>
                <a:lnTo>
                  <a:pt x="855659" y="204439"/>
                </a:lnTo>
                <a:lnTo>
                  <a:pt x="815055" y="196025"/>
                </a:lnTo>
                <a:lnTo>
                  <a:pt x="774299" y="190344"/>
                </a:lnTo>
                <a:lnTo>
                  <a:pt x="733522" y="187367"/>
                </a:lnTo>
                <a:lnTo>
                  <a:pt x="692858" y="187062"/>
                </a:lnTo>
                <a:lnTo>
                  <a:pt x="652439" y="189402"/>
                </a:lnTo>
                <a:lnTo>
                  <a:pt x="612397" y="194356"/>
                </a:lnTo>
                <a:lnTo>
                  <a:pt x="572865" y="201893"/>
                </a:lnTo>
                <a:lnTo>
                  <a:pt x="533974" y="211986"/>
                </a:lnTo>
                <a:lnTo>
                  <a:pt x="495858" y="224603"/>
                </a:lnTo>
                <a:lnTo>
                  <a:pt x="458649" y="239716"/>
                </a:lnTo>
                <a:lnTo>
                  <a:pt x="422479" y="257294"/>
                </a:lnTo>
                <a:lnTo>
                  <a:pt x="387480" y="277308"/>
                </a:lnTo>
                <a:lnTo>
                  <a:pt x="353786" y="299727"/>
                </a:lnTo>
                <a:lnTo>
                  <a:pt x="321528" y="324523"/>
                </a:lnTo>
                <a:lnTo>
                  <a:pt x="290838" y="351666"/>
                </a:lnTo>
                <a:lnTo>
                  <a:pt x="261850" y="381126"/>
                </a:lnTo>
                <a:lnTo>
                  <a:pt x="234696" y="412872"/>
                </a:lnTo>
                <a:lnTo>
                  <a:pt x="0" y="225801"/>
                </a:lnTo>
                <a:lnTo>
                  <a:pt x="32778" y="187997"/>
                </a:lnTo>
                <a:lnTo>
                  <a:pt x="68022" y="153582"/>
                </a:lnTo>
                <a:lnTo>
                  <a:pt x="105509" y="122577"/>
                </a:lnTo>
                <a:lnTo>
                  <a:pt x="145014" y="95005"/>
                </a:lnTo>
                <a:lnTo>
                  <a:pt x="186314" y="70889"/>
                </a:lnTo>
                <a:lnTo>
                  <a:pt x="229186" y="50250"/>
                </a:lnTo>
                <a:lnTo>
                  <a:pt x="273405" y="33111"/>
                </a:lnTo>
                <a:lnTo>
                  <a:pt x="318747" y="19494"/>
                </a:lnTo>
                <a:lnTo>
                  <a:pt x="364990" y="9422"/>
                </a:lnTo>
                <a:lnTo>
                  <a:pt x="411908" y="2916"/>
                </a:lnTo>
                <a:lnTo>
                  <a:pt x="459279" y="0"/>
                </a:lnTo>
                <a:lnTo>
                  <a:pt x="506879" y="694"/>
                </a:lnTo>
                <a:lnTo>
                  <a:pt x="554484" y="5022"/>
                </a:lnTo>
                <a:lnTo>
                  <a:pt x="601869" y="13007"/>
                </a:lnTo>
                <a:lnTo>
                  <a:pt x="648813" y="24669"/>
                </a:lnTo>
                <a:lnTo>
                  <a:pt x="695090" y="40032"/>
                </a:lnTo>
                <a:lnTo>
                  <a:pt x="740477" y="59117"/>
                </a:lnTo>
                <a:lnTo>
                  <a:pt x="784750" y="81948"/>
                </a:lnTo>
                <a:lnTo>
                  <a:pt x="827686" y="108546"/>
                </a:lnTo>
                <a:lnTo>
                  <a:pt x="869061" y="138933"/>
                </a:lnTo>
                <a:lnTo>
                  <a:pt x="1103629" y="325877"/>
                </a:lnTo>
                <a:lnTo>
                  <a:pt x="1117849" y="337538"/>
                </a:lnTo>
                <a:lnTo>
                  <a:pt x="1131700" y="349578"/>
                </a:lnTo>
                <a:lnTo>
                  <a:pt x="1170975" y="387873"/>
                </a:lnTo>
                <a:lnTo>
                  <a:pt x="1206693" y="429229"/>
                </a:lnTo>
                <a:lnTo>
                  <a:pt x="1238672" y="473383"/>
                </a:lnTo>
                <a:lnTo>
                  <a:pt x="1266734" y="520072"/>
                </a:lnTo>
                <a:lnTo>
                  <a:pt x="1290699" y="569035"/>
                </a:lnTo>
                <a:lnTo>
                  <a:pt x="1310386" y="620009"/>
                </a:lnTo>
                <a:lnTo>
                  <a:pt x="1428369" y="713989"/>
                </a:lnTo>
                <a:lnTo>
                  <a:pt x="1095502" y="1098926"/>
                </a:lnTo>
                <a:lnTo>
                  <a:pt x="957834" y="338958"/>
                </a:lnTo>
                <a:lnTo>
                  <a:pt x="1075690" y="432938"/>
                </a:lnTo>
                <a:lnTo>
                  <a:pt x="1056003" y="381972"/>
                </a:lnTo>
                <a:lnTo>
                  <a:pt x="1032042" y="333029"/>
                </a:lnTo>
                <a:lnTo>
                  <a:pt x="1003988" y="286366"/>
                </a:lnTo>
                <a:lnTo>
                  <a:pt x="972024" y="242240"/>
                </a:lnTo>
                <a:lnTo>
                  <a:pt x="936333" y="200909"/>
                </a:lnTo>
                <a:lnTo>
                  <a:pt x="897097" y="162630"/>
                </a:lnTo>
                <a:lnTo>
                  <a:pt x="883262" y="150593"/>
                </a:lnTo>
                <a:lnTo>
                  <a:pt x="869061" y="138933"/>
                </a:lnTo>
              </a:path>
            </a:pathLst>
          </a:custGeom>
          <a:ln w="19049">
            <a:solidFill>
              <a:srgbClr val="3366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186939" y="1872995"/>
            <a:ext cx="1571243" cy="1399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6120" y="1956816"/>
            <a:ext cx="106680" cy="1066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7833" y="2234057"/>
            <a:ext cx="579120" cy="992505"/>
          </a:xfrm>
          <a:custGeom>
            <a:avLst/>
            <a:gdLst/>
            <a:ahLst/>
            <a:cxnLst/>
            <a:rect l="l" t="t" r="r" b="b"/>
            <a:pathLst>
              <a:path w="579119" h="992505">
                <a:moveTo>
                  <a:pt x="320929" y="0"/>
                </a:moveTo>
                <a:lnTo>
                  <a:pt x="269551" y="29395"/>
                </a:lnTo>
                <a:lnTo>
                  <a:pt x="224566" y="64964"/>
                </a:lnTo>
                <a:lnTo>
                  <a:pt x="186135" y="106302"/>
                </a:lnTo>
                <a:lnTo>
                  <a:pt x="154416" y="153007"/>
                </a:lnTo>
                <a:lnTo>
                  <a:pt x="129571" y="204676"/>
                </a:lnTo>
                <a:lnTo>
                  <a:pt x="111760" y="260905"/>
                </a:lnTo>
                <a:lnTo>
                  <a:pt x="101141" y="321292"/>
                </a:lnTo>
                <a:lnTo>
                  <a:pt x="97876" y="385433"/>
                </a:lnTo>
                <a:lnTo>
                  <a:pt x="99051" y="418786"/>
                </a:lnTo>
                <a:lnTo>
                  <a:pt x="102124" y="452926"/>
                </a:lnTo>
                <a:lnTo>
                  <a:pt x="107116" y="487803"/>
                </a:lnTo>
                <a:lnTo>
                  <a:pt x="114046" y="523366"/>
                </a:lnTo>
                <a:lnTo>
                  <a:pt x="0" y="651637"/>
                </a:lnTo>
                <a:lnTo>
                  <a:pt x="578866" y="992504"/>
                </a:lnTo>
                <a:lnTo>
                  <a:pt x="450098" y="300354"/>
                </a:lnTo>
                <a:lnTo>
                  <a:pt x="312039" y="300354"/>
                </a:lnTo>
                <a:lnTo>
                  <a:pt x="308623" y="283930"/>
                </a:lnTo>
                <a:lnTo>
                  <a:pt x="300820" y="235346"/>
                </a:lnTo>
                <a:lnTo>
                  <a:pt x="296679" y="187928"/>
                </a:lnTo>
                <a:lnTo>
                  <a:pt x="296016" y="153007"/>
                </a:lnTo>
                <a:lnTo>
                  <a:pt x="296195" y="141843"/>
                </a:lnTo>
                <a:lnTo>
                  <a:pt x="299363" y="97258"/>
                </a:lnTo>
                <a:lnTo>
                  <a:pt x="306178" y="54340"/>
                </a:lnTo>
                <a:lnTo>
                  <a:pt x="316635" y="13257"/>
                </a:lnTo>
                <a:lnTo>
                  <a:pt x="320929" y="0"/>
                </a:lnTo>
                <a:close/>
              </a:path>
              <a:path w="579119" h="992505">
                <a:moveTo>
                  <a:pt x="426212" y="171957"/>
                </a:moveTo>
                <a:lnTo>
                  <a:pt x="312039" y="300354"/>
                </a:lnTo>
                <a:lnTo>
                  <a:pt x="450098" y="300354"/>
                </a:lnTo>
                <a:lnTo>
                  <a:pt x="426212" y="17195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26842" y="1963319"/>
            <a:ext cx="1236980" cy="521970"/>
          </a:xfrm>
          <a:custGeom>
            <a:avLst/>
            <a:gdLst/>
            <a:ahLst/>
            <a:cxnLst/>
            <a:rect l="l" t="t" r="r" b="b"/>
            <a:pathLst>
              <a:path w="1236979" h="521969">
                <a:moveTo>
                  <a:pt x="1143553" y="222984"/>
                </a:moveTo>
                <a:lnTo>
                  <a:pt x="351158" y="222984"/>
                </a:lnTo>
                <a:lnTo>
                  <a:pt x="405503" y="225312"/>
                </a:lnTo>
                <a:lnTo>
                  <a:pt x="461279" y="231875"/>
                </a:lnTo>
                <a:lnTo>
                  <a:pt x="518219" y="242633"/>
                </a:lnTo>
                <a:lnTo>
                  <a:pt x="576053" y="257545"/>
                </a:lnTo>
                <a:lnTo>
                  <a:pt x="634516" y="276570"/>
                </a:lnTo>
                <a:lnTo>
                  <a:pt x="693339" y="299666"/>
                </a:lnTo>
                <a:lnTo>
                  <a:pt x="752254" y="326792"/>
                </a:lnTo>
                <a:lnTo>
                  <a:pt x="810995" y="357907"/>
                </a:lnTo>
                <a:lnTo>
                  <a:pt x="869294" y="392970"/>
                </a:lnTo>
                <a:lnTo>
                  <a:pt x="926882" y="431940"/>
                </a:lnTo>
                <a:lnTo>
                  <a:pt x="983493" y="474775"/>
                </a:lnTo>
                <a:lnTo>
                  <a:pt x="1038859" y="521435"/>
                </a:lnTo>
                <a:lnTo>
                  <a:pt x="1236980" y="298423"/>
                </a:lnTo>
                <a:lnTo>
                  <a:pt x="1181596" y="251763"/>
                </a:lnTo>
                <a:lnTo>
                  <a:pt x="1143553" y="222984"/>
                </a:lnTo>
                <a:close/>
              </a:path>
              <a:path w="1236979" h="521969">
                <a:moveTo>
                  <a:pt x="549241" y="0"/>
                </a:moveTo>
                <a:lnTo>
                  <a:pt x="496600" y="1957"/>
                </a:lnTo>
                <a:lnTo>
                  <a:pt x="445924" y="8233"/>
                </a:lnTo>
                <a:lnTo>
                  <a:pt x="397482" y="18870"/>
                </a:lnTo>
                <a:lnTo>
                  <a:pt x="351540" y="33910"/>
                </a:lnTo>
                <a:lnTo>
                  <a:pt x="308365" y="53392"/>
                </a:lnTo>
                <a:lnTo>
                  <a:pt x="268225" y="77359"/>
                </a:lnTo>
                <a:lnTo>
                  <a:pt x="231388" y="105852"/>
                </a:lnTo>
                <a:lnTo>
                  <a:pt x="198119" y="138911"/>
                </a:lnTo>
                <a:lnTo>
                  <a:pt x="0" y="361796"/>
                </a:lnTo>
                <a:lnTo>
                  <a:pt x="33269" y="328755"/>
                </a:lnTo>
                <a:lnTo>
                  <a:pt x="70109" y="300278"/>
                </a:lnTo>
                <a:lnTo>
                  <a:pt x="110252" y="276326"/>
                </a:lnTo>
                <a:lnTo>
                  <a:pt x="153432" y="256856"/>
                </a:lnTo>
                <a:lnTo>
                  <a:pt x="199380" y="241829"/>
                </a:lnTo>
                <a:lnTo>
                  <a:pt x="247828" y="231201"/>
                </a:lnTo>
                <a:lnTo>
                  <a:pt x="298510" y="224934"/>
                </a:lnTo>
                <a:lnTo>
                  <a:pt x="351158" y="222984"/>
                </a:lnTo>
                <a:lnTo>
                  <a:pt x="1143553" y="222984"/>
                </a:lnTo>
                <a:lnTo>
                  <a:pt x="1124971" y="208928"/>
                </a:lnTo>
                <a:lnTo>
                  <a:pt x="1067372" y="169958"/>
                </a:lnTo>
                <a:lnTo>
                  <a:pt x="1009066" y="134896"/>
                </a:lnTo>
                <a:lnTo>
                  <a:pt x="950321" y="103782"/>
                </a:lnTo>
                <a:lnTo>
                  <a:pt x="891403" y="76657"/>
                </a:lnTo>
                <a:lnTo>
                  <a:pt x="832579" y="53563"/>
                </a:lnTo>
                <a:lnTo>
                  <a:pt x="774118" y="34541"/>
                </a:lnTo>
                <a:lnTo>
                  <a:pt x="716287" y="19633"/>
                </a:lnTo>
                <a:lnTo>
                  <a:pt x="659352" y="8879"/>
                </a:lnTo>
                <a:lnTo>
                  <a:pt x="603581" y="2321"/>
                </a:lnTo>
                <a:lnTo>
                  <a:pt x="549241" y="0"/>
                </a:lnTo>
                <a:close/>
              </a:path>
            </a:pathLst>
          </a:custGeom>
          <a:solidFill>
            <a:srgbClr val="A3CDA3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27833" y="1963319"/>
            <a:ext cx="1436370" cy="1263650"/>
          </a:xfrm>
          <a:custGeom>
            <a:avLst/>
            <a:gdLst/>
            <a:ahLst/>
            <a:cxnLst/>
            <a:rect l="l" t="t" r="r" b="b"/>
            <a:pathLst>
              <a:path w="1436370" h="1263650">
                <a:moveTo>
                  <a:pt x="320929" y="270737"/>
                </a:moveTo>
                <a:lnTo>
                  <a:pt x="309259" y="311171"/>
                </a:lnTo>
                <a:lnTo>
                  <a:pt x="301230" y="353496"/>
                </a:lnTo>
                <a:lnTo>
                  <a:pt x="296846" y="397544"/>
                </a:lnTo>
                <a:lnTo>
                  <a:pt x="295950" y="427783"/>
                </a:lnTo>
                <a:lnTo>
                  <a:pt x="296112" y="443147"/>
                </a:lnTo>
                <a:lnTo>
                  <a:pt x="299033" y="490140"/>
                </a:lnTo>
                <a:lnTo>
                  <a:pt x="305615" y="538353"/>
                </a:lnTo>
                <a:lnTo>
                  <a:pt x="312039" y="571092"/>
                </a:lnTo>
                <a:lnTo>
                  <a:pt x="426212" y="442695"/>
                </a:lnTo>
                <a:lnTo>
                  <a:pt x="578866" y="1263242"/>
                </a:lnTo>
                <a:lnTo>
                  <a:pt x="0" y="922374"/>
                </a:lnTo>
                <a:lnTo>
                  <a:pt x="114046" y="794104"/>
                </a:lnTo>
                <a:lnTo>
                  <a:pt x="104625" y="742576"/>
                </a:lnTo>
                <a:lnTo>
                  <a:pt x="99278" y="692427"/>
                </a:lnTo>
                <a:lnTo>
                  <a:pt x="97969" y="643830"/>
                </a:lnTo>
                <a:lnTo>
                  <a:pt x="98819" y="620169"/>
                </a:lnTo>
                <a:lnTo>
                  <a:pt x="103503" y="574229"/>
                </a:lnTo>
                <a:lnTo>
                  <a:pt x="112141" y="530279"/>
                </a:lnTo>
                <a:lnTo>
                  <a:pt x="124698" y="488492"/>
                </a:lnTo>
                <a:lnTo>
                  <a:pt x="141138" y="449043"/>
                </a:lnTo>
                <a:lnTo>
                  <a:pt x="161429" y="412107"/>
                </a:lnTo>
                <a:lnTo>
                  <a:pt x="185535" y="377858"/>
                </a:lnTo>
                <a:lnTo>
                  <a:pt x="199009" y="361796"/>
                </a:lnTo>
                <a:lnTo>
                  <a:pt x="397129" y="138911"/>
                </a:lnTo>
                <a:lnTo>
                  <a:pt x="430397" y="105852"/>
                </a:lnTo>
                <a:lnTo>
                  <a:pt x="467234" y="77359"/>
                </a:lnTo>
                <a:lnTo>
                  <a:pt x="507374" y="53392"/>
                </a:lnTo>
                <a:lnTo>
                  <a:pt x="550549" y="33910"/>
                </a:lnTo>
                <a:lnTo>
                  <a:pt x="596491" y="18870"/>
                </a:lnTo>
                <a:lnTo>
                  <a:pt x="644933" y="8233"/>
                </a:lnTo>
                <a:lnTo>
                  <a:pt x="695609" y="1957"/>
                </a:lnTo>
                <a:lnTo>
                  <a:pt x="748250" y="0"/>
                </a:lnTo>
                <a:lnTo>
                  <a:pt x="802590" y="2321"/>
                </a:lnTo>
                <a:lnTo>
                  <a:pt x="858361" y="8879"/>
                </a:lnTo>
                <a:lnTo>
                  <a:pt x="915296" y="19633"/>
                </a:lnTo>
                <a:lnTo>
                  <a:pt x="973127" y="34541"/>
                </a:lnTo>
                <a:lnTo>
                  <a:pt x="1031588" y="53563"/>
                </a:lnTo>
                <a:lnTo>
                  <a:pt x="1090412" y="76657"/>
                </a:lnTo>
                <a:lnTo>
                  <a:pt x="1149330" y="103782"/>
                </a:lnTo>
                <a:lnTo>
                  <a:pt x="1208075" y="134896"/>
                </a:lnTo>
                <a:lnTo>
                  <a:pt x="1266381" y="169958"/>
                </a:lnTo>
                <a:lnTo>
                  <a:pt x="1323980" y="208928"/>
                </a:lnTo>
                <a:lnTo>
                  <a:pt x="1380605" y="251763"/>
                </a:lnTo>
                <a:lnTo>
                  <a:pt x="1435989" y="298423"/>
                </a:lnTo>
                <a:lnTo>
                  <a:pt x="1237869" y="521435"/>
                </a:lnTo>
                <a:lnTo>
                  <a:pt x="1182502" y="474775"/>
                </a:lnTo>
                <a:lnTo>
                  <a:pt x="1125891" y="431940"/>
                </a:lnTo>
                <a:lnTo>
                  <a:pt x="1068303" y="392970"/>
                </a:lnTo>
                <a:lnTo>
                  <a:pt x="1010004" y="357907"/>
                </a:lnTo>
                <a:lnTo>
                  <a:pt x="951263" y="326792"/>
                </a:lnTo>
                <a:lnTo>
                  <a:pt x="892348" y="299666"/>
                </a:lnTo>
                <a:lnTo>
                  <a:pt x="833525" y="276570"/>
                </a:lnTo>
                <a:lnTo>
                  <a:pt x="775062" y="257545"/>
                </a:lnTo>
                <a:lnTo>
                  <a:pt x="717228" y="242633"/>
                </a:lnTo>
                <a:lnTo>
                  <a:pt x="660288" y="231875"/>
                </a:lnTo>
                <a:lnTo>
                  <a:pt x="604512" y="225312"/>
                </a:lnTo>
                <a:lnTo>
                  <a:pt x="550167" y="222984"/>
                </a:lnTo>
                <a:lnTo>
                  <a:pt x="497519" y="224934"/>
                </a:lnTo>
                <a:lnTo>
                  <a:pt x="446837" y="231201"/>
                </a:lnTo>
                <a:lnTo>
                  <a:pt x="398389" y="241829"/>
                </a:lnTo>
                <a:lnTo>
                  <a:pt x="352441" y="256856"/>
                </a:lnTo>
                <a:lnTo>
                  <a:pt x="309261" y="276326"/>
                </a:lnTo>
                <a:lnTo>
                  <a:pt x="269118" y="300278"/>
                </a:lnTo>
                <a:lnTo>
                  <a:pt x="232278" y="328755"/>
                </a:lnTo>
                <a:lnTo>
                  <a:pt x="199009" y="361796"/>
                </a:lnTo>
              </a:path>
            </a:pathLst>
          </a:custGeom>
          <a:ln w="19050">
            <a:solidFill>
              <a:srgbClr val="00FF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46903" y="2787395"/>
            <a:ext cx="975360" cy="6141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766699" y="369188"/>
                </a:moveTo>
                <a:lnTo>
                  <a:pt x="0" y="369188"/>
                </a:lnTo>
                <a:lnTo>
                  <a:pt x="383286" y="492251"/>
                </a:lnTo>
                <a:lnTo>
                  <a:pt x="766699" y="369188"/>
                </a:lnTo>
                <a:close/>
              </a:path>
              <a:path w="767079" h="492760">
                <a:moveTo>
                  <a:pt x="575056" y="0"/>
                </a:moveTo>
                <a:lnTo>
                  <a:pt x="191643" y="0"/>
                </a:lnTo>
                <a:lnTo>
                  <a:pt x="191643" y="369188"/>
                </a:lnTo>
                <a:lnTo>
                  <a:pt x="575056" y="369188"/>
                </a:lnTo>
                <a:lnTo>
                  <a:pt x="575056" y="0"/>
                </a:lnTo>
                <a:close/>
              </a:path>
            </a:pathLst>
          </a:custGeom>
          <a:solidFill>
            <a:srgbClr val="FF50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024501" y="2820923"/>
            <a:ext cx="767080" cy="492759"/>
          </a:xfrm>
          <a:custGeom>
            <a:avLst/>
            <a:gdLst/>
            <a:ahLst/>
            <a:cxnLst/>
            <a:rect l="l" t="t" r="r" b="b"/>
            <a:pathLst>
              <a:path w="767079" h="492760">
                <a:moveTo>
                  <a:pt x="0" y="369188"/>
                </a:moveTo>
                <a:lnTo>
                  <a:pt x="191643" y="369188"/>
                </a:lnTo>
                <a:lnTo>
                  <a:pt x="191643" y="0"/>
                </a:lnTo>
                <a:lnTo>
                  <a:pt x="575056" y="0"/>
                </a:lnTo>
                <a:lnTo>
                  <a:pt x="575056" y="369188"/>
                </a:lnTo>
                <a:lnTo>
                  <a:pt x="766699" y="369188"/>
                </a:lnTo>
                <a:lnTo>
                  <a:pt x="383286" y="492251"/>
                </a:lnTo>
                <a:lnTo>
                  <a:pt x="0" y="369188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304800"/>
            <a:ext cx="8915400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spc="-20" dirty="0" smtClean="0">
                <a:latin typeface="Bookman Old Style"/>
                <a:cs typeface="Bookman Old Style"/>
              </a:rPr>
              <a:t>          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lang="ru-RU" sz="2400" b="1" spc="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lang="ru-RU" sz="2400" b="1" spc="3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lang="ru-RU" sz="2400" b="1" spc="-3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lang="ru-RU" sz="2400" b="1" spc="-2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бюджета</a:t>
            </a:r>
            <a:r>
              <a:rPr lang="ru-RU" sz="240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                муниципального района</a:t>
            </a:r>
            <a:r>
              <a:rPr lang="ru-RU" sz="24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lang="ru-RU" sz="2400" b="1" spc="-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2020</a:t>
            </a:r>
            <a:r>
              <a:rPr lang="ru-RU" sz="2400" b="1" spc="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lang="ru-RU" sz="24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400" b="1" spc="-20" dirty="0" smtClean="0">
                <a:latin typeface="Bookman Old Style"/>
                <a:cs typeface="Bookman Old Style"/>
              </a:rPr>
              <a:t/>
            </a:r>
            <a:br>
              <a:rPr lang="ru-RU" sz="2400" b="1" spc="-20" dirty="0" smtClean="0">
                <a:latin typeface="Bookman Old Style"/>
                <a:cs typeface="Bookman Old Style"/>
              </a:rPr>
            </a:b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 Все</a:t>
            </a:r>
            <a:r>
              <a:rPr lang="ru-RU" sz="2200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sz="2200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sz="2200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sz="2200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–</a:t>
            </a:r>
            <a:r>
              <a:rPr lang="ru-RU" sz="2200" b="1" spc="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 454541,8 тыс</a:t>
            </a:r>
            <a:r>
              <a:rPr lang="ru-RU" sz="22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200" b="1" dirty="0" smtClean="0">
                <a:solidFill>
                  <a:srgbClr val="C00000"/>
                </a:solidFill>
                <a:latin typeface="Tahoma"/>
                <a:cs typeface="Tahoma"/>
              </a:rPr>
              <a:t>руб. </a:t>
            </a:r>
            <a:r>
              <a:rPr lang="ru-RU" sz="2400" dirty="0" smtClean="0">
                <a:latin typeface="Bookman Old Style"/>
                <a:cs typeface="Bookman Old Style"/>
              </a:rPr>
              <a:t/>
            </a:r>
            <a:br>
              <a:rPr lang="ru-RU" sz="2400" dirty="0" smtClean="0">
                <a:latin typeface="Bookman Old Style"/>
                <a:cs typeface="Bookman Old Style"/>
              </a:rPr>
            </a:br>
            <a:endParaRPr lang="ru-RU" sz="2400" dirty="0"/>
          </a:p>
        </p:txBody>
      </p:sp>
      <p:sp>
        <p:nvSpPr>
          <p:cNvPr id="6" name="object 23"/>
          <p:cNvSpPr txBox="1">
            <a:spLocks noGrp="1"/>
          </p:cNvSpPr>
          <p:nvPr>
            <p:ph type="sldNum" sz="quarter" idx="15"/>
          </p:nvPr>
        </p:nvSpPr>
        <p:spPr>
          <a:xfrm>
            <a:off x="9372600" y="6404596"/>
            <a:ext cx="533400" cy="413447"/>
          </a:xfrm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r>
              <a:rPr lang="ru-RU" sz="1800" b="1" spc="-15" dirty="0" smtClean="0">
                <a:solidFill>
                  <a:srgbClr val="C00000"/>
                </a:solidFill>
                <a:latin typeface="Tahoma"/>
                <a:cs typeface="Tahoma"/>
              </a:rPr>
              <a:t>   </a:t>
            </a:r>
            <a:fld id="{81D60167-4931-47E6-BA6A-407CBD079E47}" type="slidenum">
              <a:rPr sz="1800" b="1" spc="-15" smtClean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7</a:t>
            </a:fld>
            <a:endParaRPr sz="1800" dirty="0">
              <a:latin typeface="Tahoma"/>
              <a:cs typeface="Tahoma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32053700"/>
              </p:ext>
            </p:extLst>
          </p:nvPr>
        </p:nvGraphicFramePr>
        <p:xfrm>
          <a:off x="0" y="332640"/>
          <a:ext cx="9906000" cy="652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ject 22"/>
          <p:cNvSpPr/>
          <p:nvPr/>
        </p:nvSpPr>
        <p:spPr>
          <a:xfrm>
            <a:off x="9287904" y="6525360"/>
            <a:ext cx="618096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533400" y="1295400"/>
            <a:ext cx="9204325" cy="276999"/>
          </a:xfrm>
          <a:custGeom>
            <a:avLst/>
            <a:gdLst/>
            <a:ahLst/>
            <a:cxnLst/>
            <a:rect l="l" t="t" r="r" b="b"/>
            <a:pathLst>
              <a:path w="9204325">
                <a:moveTo>
                  <a:pt x="0" y="0"/>
                </a:moveTo>
                <a:lnTo>
                  <a:pt x="9204325" y="0"/>
                </a:lnTo>
              </a:path>
            </a:pathLst>
          </a:custGeom>
          <a:ln w="1714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52400" y="152400"/>
            <a:ext cx="96012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65200" marR="6350" indent="-953135" algn="ctr">
              <a:lnSpc>
                <a:spcPct val="100000"/>
              </a:lnSpc>
            </a:pP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Стр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кт</a:t>
            </a:r>
            <a:r>
              <a:rPr sz="2000" b="1" spc="-35" dirty="0">
                <a:solidFill>
                  <a:srgbClr val="0070C0"/>
                </a:solidFill>
                <a:latin typeface="Bookman Old Style"/>
                <a:cs typeface="Bookman Old Style"/>
              </a:rPr>
              <a:t>у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ра</a:t>
            </a:r>
            <a:r>
              <a:rPr sz="2000" b="1" spc="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>
                <a:solidFill>
                  <a:srgbClr val="0070C0"/>
                </a:solidFill>
                <a:latin typeface="Bookman Old Style"/>
                <a:cs typeface="Bookman Old Style"/>
              </a:rPr>
              <a:t>налоговых</a:t>
            </a:r>
            <a:r>
              <a:rPr sz="2000" b="1" spc="3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до</a:t>
            </a:r>
            <a:r>
              <a:rPr sz="2000" b="1" spc="30" dirty="0" err="1">
                <a:solidFill>
                  <a:srgbClr val="0070C0"/>
                </a:solidFill>
                <a:latin typeface="Bookman Old Style"/>
                <a:cs typeface="Bookman Old Style"/>
              </a:rPr>
              <a:t>х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од</a:t>
            </a:r>
            <a:r>
              <a:rPr sz="2000" b="1" spc="-35" dirty="0" err="1">
                <a:solidFill>
                  <a:srgbClr val="0070C0"/>
                </a:solidFill>
                <a:latin typeface="Bookman Old Style"/>
                <a:cs typeface="Bookman Old Style"/>
              </a:rPr>
              <a:t>о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в</a:t>
            </a:r>
            <a:r>
              <a:rPr sz="2000" b="1" spc="-25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бюджет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а </a:t>
            </a:r>
            <a:r>
              <a:rPr lang="ru-RU" sz="2000" b="1" spc="-15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Нижнедевицкого муниципального района</a:t>
            </a:r>
            <a:r>
              <a:rPr sz="2000" b="1" spc="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err="1">
                <a:solidFill>
                  <a:srgbClr val="0070C0"/>
                </a:solidFill>
                <a:latin typeface="Bookman Old Style"/>
                <a:cs typeface="Bookman Old Style"/>
              </a:rPr>
              <a:t>за</a:t>
            </a:r>
            <a:r>
              <a:rPr sz="2000" b="1" dirty="0">
                <a:solidFill>
                  <a:srgbClr val="0070C0"/>
                </a:solidFill>
                <a:latin typeface="Bookman Old Style"/>
                <a:cs typeface="Bookman Old Style"/>
              </a:rPr>
              <a:t> </a:t>
            </a:r>
            <a:r>
              <a:rPr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</a:t>
            </a:r>
            <a:r>
              <a:rPr lang="ru-RU" sz="2000" b="1" spc="-20" dirty="0" smtClean="0">
                <a:solidFill>
                  <a:srgbClr val="0070C0"/>
                </a:solidFill>
                <a:latin typeface="Bookman Old Style"/>
                <a:cs typeface="Bookman Old Style"/>
              </a:rPr>
              <a:t>20 </a:t>
            </a:r>
            <a:r>
              <a:rPr sz="2000" b="1" spc="-20" dirty="0" err="1" smtClean="0">
                <a:solidFill>
                  <a:srgbClr val="0070C0"/>
                </a:solidFill>
                <a:latin typeface="Bookman Old Style"/>
                <a:cs typeface="Bookman Old Style"/>
              </a:rPr>
              <a:t>год</a:t>
            </a:r>
            <a:endParaRPr sz="2000" b="1" dirty="0">
              <a:solidFill>
                <a:srgbClr val="0070C0"/>
              </a:solidFill>
              <a:latin typeface="Bookman Old Style"/>
              <a:cs typeface="Bookman Old Style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404604" y="6359650"/>
            <a:ext cx="501396" cy="498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 vert="horz" wrap="square" lIns="0" tIns="135128" rIns="0" bIns="0" rtlCol="0">
            <a:spAutoFit/>
          </a:bodyPr>
          <a:lstStyle/>
          <a:p>
            <a:pPr marL="109855">
              <a:lnSpc>
                <a:spcPct val="100000"/>
              </a:lnSpc>
            </a:pPr>
            <a:fld id="{81D60167-4931-47E6-BA6A-407CBD079E47}" type="slidenum">
              <a:rPr sz="1800" b="1" spc="-15" dirty="0">
                <a:solidFill>
                  <a:srgbClr val="C00000"/>
                </a:solidFill>
                <a:latin typeface="Tahoma"/>
                <a:cs typeface="Tahoma"/>
              </a:rPr>
              <a:pPr marL="109855">
                <a:lnSpc>
                  <a:spcPct val="100000"/>
                </a:lnSpc>
              </a:pPr>
              <a:t>8</a:t>
            </a:fld>
            <a:endParaRPr sz="1800" dirty="0">
              <a:latin typeface="Tahoma"/>
              <a:cs typeface="Tahom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838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Все</a:t>
            </a:r>
            <a:r>
              <a:rPr lang="ru-RU" b="1" spc="-20" dirty="0" smtClean="0">
                <a:solidFill>
                  <a:srgbClr val="C00000"/>
                </a:solidFill>
                <a:latin typeface="Tahoma"/>
                <a:cs typeface="Tahoma"/>
              </a:rPr>
              <a:t>г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</a:t>
            </a:r>
            <a:r>
              <a:rPr lang="ru-RU" b="1" spc="2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поступило</a:t>
            </a:r>
            <a:r>
              <a:rPr lang="ru-RU" b="1" spc="4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налог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овых</a:t>
            </a:r>
            <a:r>
              <a:rPr lang="ru-RU" b="1" spc="40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дох</a:t>
            </a:r>
            <a:r>
              <a:rPr lang="ru-RU" b="1" spc="-10" dirty="0" smtClean="0">
                <a:solidFill>
                  <a:srgbClr val="C00000"/>
                </a:solidFill>
                <a:latin typeface="Tahoma"/>
                <a:cs typeface="Tahoma"/>
              </a:rPr>
              <a:t>одов</a:t>
            </a:r>
            <a:r>
              <a:rPr lang="ru-RU" b="1" spc="35" dirty="0" smtClean="0">
                <a:solidFill>
                  <a:srgbClr val="C00000"/>
                </a:solidFill>
                <a:latin typeface="Tahoma"/>
                <a:cs typeface="Tahoma"/>
              </a:rPr>
              <a:t> </a:t>
            </a:r>
            <a:r>
              <a:rPr lang="ru-RU" b="1" spc="-15" dirty="0" smtClean="0">
                <a:solidFill>
                  <a:srgbClr val="C00000"/>
                </a:solidFill>
                <a:latin typeface="Tahoma"/>
                <a:cs typeface="Tahoma"/>
              </a:rPr>
              <a:t>– 95962,6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 тыс</a:t>
            </a:r>
            <a:r>
              <a:rPr lang="ru-RU" sz="2400" b="1" spc="-10" dirty="0" smtClean="0">
                <a:solidFill>
                  <a:srgbClr val="C00000"/>
                </a:solidFill>
                <a:latin typeface="Tahoma"/>
                <a:cs typeface="Tahoma"/>
              </a:rPr>
              <a:t>.</a:t>
            </a:r>
            <a:r>
              <a:rPr lang="ru-RU" sz="2400" b="1" dirty="0" smtClean="0">
                <a:solidFill>
                  <a:srgbClr val="C00000"/>
                </a:solidFill>
                <a:latin typeface="Tahoma"/>
                <a:cs typeface="Tahoma"/>
              </a:rPr>
              <a:t>руб.</a:t>
            </a:r>
            <a:endParaRPr lang="ru-RU" sz="2400" dirty="0" smtClean="0">
              <a:latin typeface="Tahoma"/>
              <a:cs typeface="Tahoma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695505" y="1493775"/>
          <a:ext cx="8592399" cy="46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74"/>
          <p:cNvSpPr>
            <a:spLocks noGrp="1"/>
          </p:cNvSpPr>
          <p:nvPr>
            <p:ph type="title"/>
          </p:nvPr>
        </p:nvSpPr>
        <p:spPr>
          <a:xfrm>
            <a:off x="380999" y="228600"/>
            <a:ext cx="9229725" cy="838200"/>
          </a:xfrm>
        </p:spPr>
        <p:txBody>
          <a:bodyPr/>
          <a:lstStyle/>
          <a:p>
            <a:pPr algn="ctr"/>
            <a:r>
              <a:rPr lang="ru-RU" sz="1800" dirty="0" smtClean="0"/>
              <a:t>   </a:t>
            </a:r>
            <a:r>
              <a:rPr lang="ru-RU" sz="1800" dirty="0" smtClean="0">
                <a:solidFill>
                  <a:srgbClr val="0070C0"/>
                </a:solidFill>
              </a:rPr>
              <a:t>Пост</a:t>
            </a:r>
            <a:r>
              <a:rPr lang="ru-RU" sz="1800" spc="5" dirty="0" smtClean="0">
                <a:solidFill>
                  <a:srgbClr val="0070C0"/>
                </a:solidFill>
              </a:rPr>
              <a:t>у</a:t>
            </a:r>
            <a:r>
              <a:rPr lang="ru-RU" sz="1800" spc="-10" dirty="0" smtClean="0">
                <a:solidFill>
                  <a:srgbClr val="0070C0"/>
                </a:solidFill>
              </a:rPr>
              <a:t>п</a:t>
            </a:r>
            <a:r>
              <a:rPr lang="ru-RU" sz="1800" dirty="0" smtClean="0">
                <a:solidFill>
                  <a:srgbClr val="0070C0"/>
                </a:solidFill>
              </a:rPr>
              <a:t>л</a:t>
            </a:r>
            <a:r>
              <a:rPr lang="ru-RU" sz="1800" spc="5" dirty="0" smtClean="0">
                <a:solidFill>
                  <a:srgbClr val="0070C0"/>
                </a:solidFill>
              </a:rPr>
              <a:t>е</a:t>
            </a:r>
            <a:r>
              <a:rPr lang="ru-RU" sz="1800" dirty="0" smtClean="0">
                <a:solidFill>
                  <a:srgbClr val="0070C0"/>
                </a:solidFill>
              </a:rPr>
              <a:t>ние</a:t>
            </a:r>
            <a:r>
              <a:rPr lang="ru-RU" sz="1800" spc="-5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на</a:t>
            </a:r>
            <a:r>
              <a:rPr lang="ru-RU" sz="1800" spc="5" dirty="0" smtClean="0">
                <a:solidFill>
                  <a:srgbClr val="0070C0"/>
                </a:solidFill>
              </a:rPr>
              <a:t>л</a:t>
            </a:r>
            <a:r>
              <a:rPr lang="ru-RU" sz="1800" dirty="0" smtClean="0">
                <a:solidFill>
                  <a:srgbClr val="0070C0"/>
                </a:solidFill>
              </a:rPr>
              <a:t>о</a:t>
            </a:r>
            <a:r>
              <a:rPr lang="ru-RU" sz="1800" spc="10" dirty="0" smtClean="0">
                <a:solidFill>
                  <a:srgbClr val="0070C0"/>
                </a:solidFill>
              </a:rPr>
              <a:t>г</a:t>
            </a:r>
            <a:r>
              <a:rPr lang="ru-RU" sz="1800" dirty="0" smtClean="0">
                <a:solidFill>
                  <a:srgbClr val="0070C0"/>
                </a:solidFill>
              </a:rPr>
              <a:t>овых</a:t>
            </a:r>
            <a:r>
              <a:rPr lang="ru-RU" sz="1800" spc="-4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платежей</a:t>
            </a:r>
            <a:r>
              <a:rPr lang="ru-RU" sz="1800" spc="-3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 </a:t>
            </a:r>
            <a:r>
              <a:rPr lang="ru-RU" sz="1800" spc="5" dirty="0" smtClean="0">
                <a:solidFill>
                  <a:srgbClr val="0070C0"/>
                </a:solidFill>
              </a:rPr>
              <a:t>б</a:t>
            </a:r>
            <a:r>
              <a:rPr lang="ru-RU" sz="1800" dirty="0" smtClean="0">
                <a:solidFill>
                  <a:srgbClr val="0070C0"/>
                </a:solidFill>
              </a:rPr>
              <a:t>юджет Нижнедевицкого муниципального района</a:t>
            </a:r>
            <a:r>
              <a:rPr lang="ru-RU" sz="1800" spc="-45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в</a:t>
            </a:r>
            <a:r>
              <a:rPr lang="ru-RU" sz="1800" spc="-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2020</a:t>
            </a:r>
            <a:r>
              <a:rPr lang="ru-RU" sz="1800" spc="10" dirty="0" smtClean="0">
                <a:solidFill>
                  <a:srgbClr val="0070C0"/>
                </a:solidFill>
              </a:rPr>
              <a:t> </a:t>
            </a:r>
            <a:r>
              <a:rPr lang="ru-RU" sz="1800" dirty="0" smtClean="0">
                <a:solidFill>
                  <a:srgbClr val="0070C0"/>
                </a:solidFill>
              </a:rPr>
              <a:t>г</a:t>
            </a:r>
            <a:r>
              <a:rPr lang="ru-RU" sz="1800" spc="10" dirty="0" smtClean="0">
                <a:solidFill>
                  <a:srgbClr val="0070C0"/>
                </a:solidFill>
              </a:rPr>
              <a:t>о</a:t>
            </a:r>
            <a:r>
              <a:rPr lang="ru-RU" sz="1800" dirty="0" smtClean="0">
                <a:solidFill>
                  <a:srgbClr val="0070C0"/>
                </a:solidFill>
              </a:rPr>
              <a:t>ду</a:t>
            </a:r>
            <a:endParaRPr lang="ru-RU" sz="1800" dirty="0">
              <a:solidFill>
                <a:srgbClr val="0070C0"/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609600" y="1219200"/>
          <a:ext cx="86106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978268" y="582867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9</a:t>
            </a:r>
            <a:endParaRPr lang="ru-RU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object 37"/>
          <p:cNvSpPr/>
          <p:nvPr/>
        </p:nvSpPr>
        <p:spPr>
          <a:xfrm>
            <a:off x="9240011" y="6240778"/>
            <a:ext cx="665988" cy="6172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>
        <a:blipFill>
          <a:blip xmlns:r="http://schemas.openxmlformats.org/officeDocument/2006/relationships" r:embed="rId2" cstate="print"/>
          <a:stretch>
            <a:fillRect/>
          </a:stretch>
        </a:blipFill>
      </a:spPr>
      <a:bodyPr wrap="square" lIns="0" tIns="0" rIns="0" bIns="0" rtlCol="0">
        <a:spAutoFit/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7394</TotalTime>
  <Words>2085</Words>
  <Application>Microsoft Office PowerPoint</Application>
  <PresentationFormat>Лист A4 (210x297 мм)</PresentationFormat>
  <Paragraphs>608</Paragraphs>
  <Slides>33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Эркер</vt:lpstr>
      <vt:lpstr>Слайд 1</vt:lpstr>
      <vt:lpstr>Слайд 2</vt:lpstr>
      <vt:lpstr>Слайд 3</vt:lpstr>
      <vt:lpstr>Слайд 4</vt:lpstr>
      <vt:lpstr>Слайд 5</vt:lpstr>
      <vt:lpstr>     Доходы бюджета  муниципального района</vt:lpstr>
      <vt:lpstr>           Структура доходов бюджета Нижнедевицкого                 муниципального района за 2020 год   Всего поступило доходов –  454541,8 тыс.руб.  </vt:lpstr>
      <vt:lpstr>Слайд 8</vt:lpstr>
      <vt:lpstr>   Поступление налоговых платежей в бюджет Нижнедевицкого муниципального района в 2020 году</vt:lpstr>
      <vt:lpstr>Слайд 10</vt:lpstr>
      <vt:lpstr>Структура неналоговых доходов в 2020 году</vt:lpstr>
      <vt:lpstr>Слайд 12</vt:lpstr>
      <vt:lpstr>Слайд 13</vt:lpstr>
      <vt:lpstr>Структура безвозмездных поступлений  в  2020  году  </vt:lpstr>
      <vt:lpstr>Безвозмездные поступления в бюджет Нижнедевицкого муниципального района  в 2020  году</vt:lpstr>
      <vt:lpstr>Слайд 16</vt:lpstr>
      <vt:lpstr>Недоимка по налоговым доходам</vt:lpstr>
      <vt:lpstr>Слайд 18</vt:lpstr>
      <vt:lpstr>Слайд 19</vt:lpstr>
      <vt:lpstr>Исполнение расходов бюджета Нижнедевицкого муниципального района за 2020 год</vt:lpstr>
      <vt:lpstr>Функциональная структура расходов за 2020 год</vt:lpstr>
      <vt:lpstr>Реализация национальных проектов </vt:lpstr>
      <vt:lpstr>         Структура системы образования                 муниципального района </vt:lpstr>
      <vt:lpstr>Структура системы культуры муниципального района</vt:lpstr>
      <vt:lpstr>Расходы бюджета Нижнедевицкого муниципального района в 2020 году на социальную сферу</vt:lpstr>
      <vt:lpstr>Динамика расходов бюджета Нижнедевицкого муниципального района за 2019-2020 годы</vt:lpstr>
      <vt:lpstr>Муниципальные программы в 2020 году</vt:lpstr>
      <vt:lpstr>Расходы по публично-нормативным обязательствам в 2020 году</vt:lpstr>
      <vt:lpstr>Источники финансирования дефицита бюджета</vt:lpstr>
      <vt:lpstr>Муниципальный долг Нижнедевицкого муниципального района   в 2020 году 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chalova</cp:lastModifiedBy>
  <cp:revision>836</cp:revision>
  <dcterms:created xsi:type="dcterms:W3CDTF">2014-10-12T19:29:42Z</dcterms:created>
  <dcterms:modified xsi:type="dcterms:W3CDTF">2021-02-15T06:28:17Z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2014-03-28T00:00:00Z</vt:filetime>
  </property>
  <property fmtid="{D5CDD505-2E9C-101B-9397-08002B2CF9AE}" pid="3" name="LastSaved">
    <vt:filetime>2014-10-12T00:00:00Z</vt:filetime>
  </property>
</Properties>
</file>