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7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20" r:id="rId10"/>
    <p:sldId id="327" r:id="rId11"/>
    <p:sldId id="267" r:id="rId12"/>
    <p:sldId id="322" r:id="rId13"/>
    <p:sldId id="323" r:id="rId14"/>
    <p:sldId id="319" r:id="rId15"/>
    <p:sldId id="324" r:id="rId16"/>
    <p:sldId id="325" r:id="rId17"/>
    <p:sldId id="273" r:id="rId18"/>
    <p:sldId id="274" r:id="rId19"/>
    <p:sldId id="285" r:id="rId20"/>
    <p:sldId id="304" r:id="rId21"/>
    <p:sldId id="328" r:id="rId22"/>
    <p:sldId id="333" r:id="rId23"/>
    <p:sldId id="329" r:id="rId24"/>
    <p:sldId id="278" r:id="rId25"/>
    <p:sldId id="307" r:id="rId26"/>
    <p:sldId id="277" r:id="rId27"/>
    <p:sldId id="305" r:id="rId28"/>
    <p:sldId id="318" r:id="rId29"/>
    <p:sldId id="284" r:id="rId30"/>
    <p:sldId id="287" r:id="rId31"/>
    <p:sldId id="306" r:id="rId32"/>
    <p:sldId id="289" r:id="rId33"/>
    <p:sldId id="290" r:id="rId34"/>
    <p:sldId id="292" r:id="rId35"/>
    <p:sldId id="293" r:id="rId36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C1EA"/>
    <a:srgbClr val="CCFFCC"/>
    <a:srgbClr val="99FF99"/>
    <a:srgbClr val="FFCCFF"/>
    <a:srgbClr val="FF99FF"/>
    <a:srgbClr val="CCFF99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8327" autoAdjust="0"/>
  </p:normalViewPr>
  <p:slideViewPr>
    <p:cSldViewPr>
      <p:cViewPr>
        <p:scale>
          <a:sx n="70" d="100"/>
          <a:sy n="70" d="100"/>
        </p:scale>
        <p:origin x="-876" y="2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7.6683819057659322E-2"/>
          <c:y val="8.2107451127793205E-2"/>
          <c:w val="0.91224334901354232"/>
          <c:h val="0.91789254887220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</c:dPt>
          <c:dPt>
            <c:idx val="2"/>
            <c:explosion val="16"/>
            <c:spPr>
              <a:solidFill>
                <a:srgbClr val="FF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92751,2 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20,8%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dLbl>
              <c:idx val="1"/>
              <c:layout>
                <c:manualLayout>
                  <c:x val="-0.11844548758328315"/>
                  <c:y val="-0.208773155810560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</a:t>
                    </a:r>
                    <a:r>
                      <a:rPr lang="ru-RU" dirty="0"/>
                      <a:t>доходы; </a:t>
                    </a:r>
                    <a:r>
                      <a:rPr lang="ru-RU" dirty="0" smtClean="0"/>
                      <a:t>22311,7  </a:t>
                    </a:r>
                    <a:r>
                      <a:rPr lang="ru-RU" sz="1600" b="0" i="0" u="none" strike="noStrike" baseline="0" dirty="0" smtClean="0"/>
                      <a:t>тыс. </a:t>
                    </a:r>
                    <a:r>
                      <a:rPr lang="ru-RU" sz="1600" b="0" i="0" u="none" strike="noStrike" baseline="0" dirty="0" err="1" smtClean="0"/>
                      <a:t>руб</a:t>
                    </a:r>
                    <a:r>
                      <a:rPr lang="ru-RU" dirty="0" smtClean="0"/>
                      <a:t>; 5,0%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dLbl>
              <c:idx val="2"/>
              <c:layout>
                <c:manualLayout>
                  <c:x val="0.22564102564102592"/>
                  <c:y val="7.93830531955326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330346,6  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74,2%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78991.600000000006</c:v>
                </c:pt>
                <c:pt idx="1">
                  <c:v>23010</c:v>
                </c:pt>
                <c:pt idx="2">
                  <c:v>255788.9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0.12254310344827656"/>
          <c:y val="3.1211536098460411E-2"/>
          <c:w val="0.71506177029595441"/>
          <c:h val="0.557868446557510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1"/>
              <c:layout>
                <c:manualLayout>
                  <c:x val="-1.8678160919540231E-2"/>
                  <c:y val="5.7692303324327187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40862</c:v>
                </c:pt>
                <c:pt idx="1">
                  <c:v>133176.1</c:v>
                </c:pt>
                <c:pt idx="2">
                  <c:v>72767.3</c:v>
                </c:pt>
                <c:pt idx="3">
                  <c:v>31046.400000000001</c:v>
                </c:pt>
                <c:pt idx="4">
                  <c:v>2874</c:v>
                </c:pt>
                <c:pt idx="5">
                  <c:v>-43.6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dirty="0" smtClean="0"/>
                      <a:t> </a:t>
                    </a:r>
                    <a:r>
                      <a:rPr lang="ru-RU" dirty="0" smtClean="0"/>
                      <a:t>         134581,4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862068965517241E-2"/>
                  <c:y val="-2.019230616351408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 </a:t>
                    </a:r>
                    <a:r>
                      <a:rPr lang="ru-RU" dirty="0" smtClean="0"/>
                      <a:t>    130077,6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</c:dLbl>
            <c:dLbl>
              <c:idx val="4"/>
              <c:layout>
                <c:manualLayout>
                  <c:x val="2.2988505747126436E-2"/>
                  <c:y val="-5.7692303324326294E-3"/>
                </c:manualLayout>
              </c:layout>
              <c:showVal val="1"/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40708</c:v>
                </c:pt>
                <c:pt idx="1">
                  <c:v>134581.4</c:v>
                </c:pt>
                <c:pt idx="2">
                  <c:v>130077.6</c:v>
                </c:pt>
                <c:pt idx="3">
                  <c:v>23139.599999999933</c:v>
                </c:pt>
                <c:pt idx="4">
                  <c:v>1980.6</c:v>
                </c:pt>
                <c:pt idx="5">
                  <c:v>-140.6</c:v>
                </c:pt>
              </c:numCache>
            </c:numRef>
          </c:val>
        </c:ser>
        <c:axId val="148960768"/>
        <c:axId val="148962304"/>
      </c:barChart>
      <c:catAx>
        <c:axId val="1489607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962304"/>
        <c:crosses val="autoZero"/>
        <c:auto val="1"/>
        <c:lblAlgn val="ctr"/>
        <c:lblOffset val="100"/>
      </c:catAx>
      <c:valAx>
        <c:axId val="148962304"/>
        <c:scaling>
          <c:orientation val="minMax"/>
        </c:scaling>
        <c:axPos val="l"/>
        <c:majorGridlines/>
        <c:numFmt formatCode="General" sourceLinked="1"/>
        <c:tickLblPos val="nextTo"/>
        <c:crossAx val="14896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4277"/>
          <c:h val="0.639886686865029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5005141775312365"/>
          <c:h val="0.561432661826345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план- 486154,0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0983606557377103E-3"/>
                  <c:y val="-4.5454545454545463E-2"/>
                </c:manualLayout>
              </c:layout>
              <c:showVal val="1"/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4632034632034632E-2"/>
                </c:manualLayout>
              </c:layout>
              <c:showVal val="1"/>
            </c:dLbl>
            <c:dLbl>
              <c:idx val="3"/>
              <c:layout>
                <c:manualLayout>
                  <c:x val="-2.7322404371584678E-3"/>
                  <c:y val="-2.1645021645021651E-2"/>
                </c:manualLayout>
              </c:layout>
              <c:showVal val="1"/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</c:dLbl>
            <c:dLbl>
              <c:idx val="8"/>
              <c:layout>
                <c:manualLayout>
                  <c:x val="-4.0983606557377103E-3"/>
                  <c:y val="-1.5151515151515181E-2"/>
                </c:manualLayout>
              </c:layout>
              <c:showVal val="1"/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28492.799999999996</c:v>
                </c:pt>
                <c:pt idx="1">
                  <c:v>237982</c:v>
                </c:pt>
                <c:pt idx="2">
                  <c:v>36376</c:v>
                </c:pt>
                <c:pt idx="3">
                  <c:v>19973.400000000001</c:v>
                </c:pt>
                <c:pt idx="4">
                  <c:v>14241.6</c:v>
                </c:pt>
                <c:pt idx="5">
                  <c:v>28274.2</c:v>
                </c:pt>
                <c:pt idx="6">
                  <c:v>15</c:v>
                </c:pt>
                <c:pt idx="7">
                  <c:v>96207.2</c:v>
                </c:pt>
                <c:pt idx="8">
                  <c:v>24591.8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- 479987,7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1.0928961748633904E-2"/>
                  <c:y val="-2.1645021645021693E-3"/>
                </c:manualLayout>
              </c:layout>
              <c:showVal val="1"/>
            </c:dLbl>
            <c:dLbl>
              <c:idx val="3"/>
              <c:layout>
                <c:manualLayout>
                  <c:x val="5.4644808743169355E-3"/>
                  <c:y val="4.3290043290043333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28492.799999999996</c:v>
                </c:pt>
                <c:pt idx="1">
                  <c:v>235599.3</c:v>
                </c:pt>
                <c:pt idx="2">
                  <c:v>36341.699999999997</c:v>
                </c:pt>
                <c:pt idx="3">
                  <c:v>19728.900000000001</c:v>
                </c:pt>
                <c:pt idx="4">
                  <c:v>13988.1</c:v>
                </c:pt>
                <c:pt idx="5">
                  <c:v>28186</c:v>
                </c:pt>
                <c:pt idx="6">
                  <c:v>14.2</c:v>
                </c:pt>
                <c:pt idx="7">
                  <c:v>95280.5</c:v>
                </c:pt>
                <c:pt idx="8">
                  <c:v>22356.2</c:v>
                </c:pt>
              </c:numCache>
            </c:numRef>
          </c:val>
        </c:ser>
        <c:axId val="150558976"/>
        <c:axId val="150242432"/>
      </c:barChart>
      <c:catAx>
        <c:axId val="150558976"/>
        <c:scaling>
          <c:orientation val="minMax"/>
        </c:scaling>
        <c:axPos val="b"/>
        <c:tickLblPos val="nextTo"/>
        <c:crossAx val="150242432"/>
        <c:crosses val="autoZero"/>
        <c:auto val="1"/>
        <c:lblAlgn val="ctr"/>
        <c:lblOffset val="100"/>
      </c:catAx>
      <c:valAx>
        <c:axId val="150242432"/>
        <c:scaling>
          <c:orientation val="minMax"/>
        </c:scaling>
        <c:axPos val="l"/>
        <c:majorGridlines/>
        <c:numFmt formatCode="General" sourceLinked="1"/>
        <c:tickLblPos val="nextTo"/>
        <c:crossAx val="150558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16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</a:t>
            </a:r>
            <a:r>
              <a:rPr lang="ru-RU" dirty="0" smtClean="0">
                <a:solidFill>
                  <a:srgbClr val="FF0000"/>
                </a:solidFill>
              </a:rPr>
              <a:t>– 479987,7 тыс.руб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7.6381900705656161E-2"/>
          <c:y val="1.204844889302423E-3"/>
        </c:manualLayout>
      </c:layout>
    </c:title>
    <c:view3D>
      <c:rotX val="20"/>
      <c:perspective val="30"/>
    </c:view3D>
    <c:plotArea>
      <c:layout>
        <c:manualLayout>
          <c:layoutTarget val="inner"/>
          <c:xMode val="edge"/>
          <c:yMode val="edge"/>
          <c:x val="9.1363006440042444E-2"/>
          <c:y val="0.12813528668211424"/>
          <c:w val="0.90863704718036897"/>
          <c:h val="0.84301922257102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- 479987,7 тыс.руб.
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spPr>
              <a:solidFill>
                <a:srgbClr val="00206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explosion val="1"/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dPt>
          <c:dPt>
            <c:idx val="6"/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dPt>
          <c:dPt>
            <c:idx val="7"/>
            <c:spPr>
              <a:solidFill>
                <a:srgbClr val="7030A0"/>
              </a:solidFill>
              <a:ln>
                <a:solidFill>
                  <a:srgbClr val="00B050"/>
                </a:solidFill>
              </a:ln>
            </c:spPr>
          </c:dPt>
          <c:dPt>
            <c:idx val="8"/>
            <c:spPr>
              <a:solidFill>
                <a:schemeClr val="accent4">
                  <a:lumMod val="50000"/>
                </a:schemeClr>
              </a:solidFill>
              <a:ln>
                <a:solidFill>
                  <a:srgbClr val="00B050"/>
                </a:solidFill>
              </a:ln>
            </c:spPr>
          </c:dPt>
          <c:dPt>
            <c:idx val="9"/>
            <c:spPr>
              <a:solidFill>
                <a:srgbClr val="C0000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0.11762993172131662"/>
                  <c:y val="-0.285634095183737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 ; </a:t>
                    </a:r>
                    <a:r>
                      <a:rPr lang="ru-RU" dirty="0" smtClean="0"/>
                      <a:t>235599,3; </a:t>
                    </a:r>
                    <a:r>
                      <a:rPr lang="ru-RU" b="1" dirty="0" smtClean="0"/>
                      <a:t>49%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0.19297663327427308"/>
                  <c:y val="8.1102832380667247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9.7138708114176145E-2"/>
                  <c:y val="0.176537883275866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19728,9; </a:t>
                    </a:r>
                    <a:r>
                      <a:rPr lang="ru-RU" b="1" dirty="0" smtClean="0"/>
                      <a:t>4%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3.7991010784872291E-2"/>
                  <c:y val="0.10303738677180059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7.6726540664842413E-2"/>
                  <c:y val="3.627258088872201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28186; </a:t>
                    </a:r>
                    <a:r>
                      <a:rPr lang="ru-RU" b="1" dirty="0" smtClean="0"/>
                      <a:t>6%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"/>
                  <c:y val="-0.1733701153334826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r>
                      <a:rPr lang="ru-RU" dirty="0" smtClean="0"/>
                      <a:t>36341,7; </a:t>
                    </a:r>
                    <a:r>
                      <a:rPr lang="ru-RU" b="1" dirty="0"/>
                      <a:t>7%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0"/>
                  <c:y val="-0.177565323753006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95280,5; </a:t>
                    </a:r>
                    <a:r>
                      <a:rPr lang="ru-RU" b="1" dirty="0" smtClean="0"/>
                      <a:t>20%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4.2329792356854169E-2"/>
                  <c:y val="-9.25043865315086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22356,2; </a:t>
                    </a:r>
                    <a:r>
                      <a:rPr lang="ru-RU" b="1" dirty="0" smtClean="0"/>
                      <a:t>5%</a:t>
                    </a:r>
                    <a:endParaRPr lang="ru-RU" b="1" dirty="0"/>
                  </a:p>
                </c:rich>
              </c:tx>
              <c:showVal val="1"/>
              <c:showCatName val="1"/>
              <c:showPercent val="1"/>
            </c:dLbl>
            <c:dLbl>
              <c:idx val="9"/>
              <c:layout>
                <c:manualLayout>
                  <c:x val="0.19481362097697807"/>
                  <c:y val="-5.83865740248655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; </a:t>
                    </a:r>
                    <a:r>
                      <a:rPr lang="ru-RU" dirty="0" smtClean="0"/>
                      <a:t>28492,8; </a:t>
                    </a:r>
                    <a:r>
                      <a:rPr lang="ru-RU" b="1" dirty="0"/>
                      <a:t>6%</a:t>
                    </a:r>
                  </a:p>
                </c:rich>
              </c:tx>
              <c:showVal val="1"/>
              <c:showCatName val="1"/>
              <c:showPercent val="1"/>
            </c:dLbl>
            <c:spPr>
              <a:ln>
                <a:solidFill>
                  <a:srgbClr val="727CA3"/>
                </a:solidFill>
              </a:ln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 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6">
                  <c:v>Культура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235599.3</c:v>
                </c:pt>
                <c:pt idx="1">
                  <c:v>14.2</c:v>
                </c:pt>
                <c:pt idx="2">
                  <c:v>19728.900000000001</c:v>
                </c:pt>
                <c:pt idx="3">
                  <c:v>13988.1</c:v>
                </c:pt>
                <c:pt idx="4">
                  <c:v>28186</c:v>
                </c:pt>
                <c:pt idx="5">
                  <c:v>0</c:v>
                </c:pt>
                <c:pt idx="6">
                  <c:v>36341.699999999997</c:v>
                </c:pt>
                <c:pt idx="7">
                  <c:v>95280.5</c:v>
                </c:pt>
                <c:pt idx="8">
                  <c:v>22356.2</c:v>
                </c:pt>
                <c:pt idx="9">
                  <c:v>28492.799999999996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2615619630792287E-4"/>
          <c:w val="0.89908274430422819"/>
          <c:h val="0.9280009645734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7"/>
          <c:dPt>
            <c:idx val="0"/>
            <c:explosion val="14"/>
            <c:spPr>
              <a:solidFill>
                <a:srgbClr val="92D050"/>
              </a:solidFill>
            </c:spPr>
          </c:dPt>
          <c:dPt>
            <c:idx val="1"/>
            <c:explosion val="34"/>
            <c:spPr>
              <a:solidFill>
                <a:srgbClr val="00B0F0"/>
              </a:solidFill>
            </c:spPr>
          </c:dPt>
          <c:dPt>
            <c:idx val="2"/>
            <c:explosion val="1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52797155369530779"/>
                  <c:y val="0.674104028601326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Жилье</a:t>
                    </a:r>
                    <a:r>
                      <a:rPr lang="ru-RU" baseline="0" dirty="0" smtClean="0"/>
                      <a:t> и городская среда 10,0 млн.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44344843622834557"/>
                  <c:y val="-0.622760071503314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Образование</a:t>
                    </a:r>
                    <a:r>
                      <a:rPr lang="ru-RU" sz="1400" baseline="0" dirty="0" smtClean="0"/>
                      <a:t>  1,6 млн.руб.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4203161131134707E-2"/>
                  <c:y val="6.46410220387810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Демография</a:t>
                    </a:r>
                    <a:r>
                      <a:rPr lang="ru-RU" baseline="0" dirty="0" smtClean="0"/>
                      <a:t> 0,6 млн. руб.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Образование</c:v>
                </c:pt>
                <c:pt idx="1">
                  <c:v>Жилье о городская среда</c:v>
                </c:pt>
                <c:pt idx="2">
                  <c:v>Демография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1.6</c:v>
                </c:pt>
                <c:pt idx="1">
                  <c:v>10</c:v>
                </c:pt>
                <c:pt idx="2">
                  <c:v>0.60000000000000064</c:v>
                </c:pt>
              </c:numCache>
            </c:numRef>
          </c:val>
        </c:ser>
      </c:pie3DChart>
      <c:spPr>
        <a:noFill/>
      </c:spPr>
    </c:plotArea>
    <c:legend>
      <c:legendPos val="r"/>
      <c:layout>
        <c:manualLayout>
          <c:xMode val="edge"/>
          <c:yMode val="edge"/>
          <c:x val="0.52677416704671898"/>
          <c:y val="0.9863435824047635"/>
          <c:w val="0.33573986874911188"/>
          <c:h val="1.36564175952360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89653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- 402434,5 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1.3042600444175287E-4"/>
                  <c:y val="-5.2511415525114152E-2"/>
                </c:manualLayout>
              </c:layout>
              <c:showVal val="1"/>
            </c:dLbl>
            <c:dLbl>
              <c:idx val="1"/>
              <c:layout>
                <c:manualLayout>
                  <c:x val="-4.2372881355933817E-3"/>
                  <c:y val="-2.0547945205480006E-2"/>
                </c:manualLayout>
              </c:layout>
              <c:showVal val="1"/>
            </c:dLbl>
            <c:dLbl>
              <c:idx val="2"/>
              <c:layout>
                <c:manualLayout>
                  <c:x val="-2.8248536240662223E-3"/>
                  <c:y val="-4.7945205479451775E-2"/>
                </c:manualLayout>
              </c:layout>
              <c:showVal val="1"/>
            </c:dLbl>
            <c:dLbl>
              <c:idx val="3"/>
              <c:layout>
                <c:manualLayout>
                  <c:x val="-8.8657379366041296E-3"/>
                  <c:y val="-5.7077625570776308E-2"/>
                </c:manualLayout>
              </c:layout>
              <c:showVal val="1"/>
            </c:dLbl>
            <c:dLbl>
              <c:idx val="4"/>
              <c:layout>
                <c:manualLayout>
                  <c:x val="-1.2821522309711367E-3"/>
                  <c:y val="-2.9680545068852794E-2"/>
                </c:manualLayout>
              </c:layout>
              <c:showVal val="1"/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</c:dLbl>
            <c:dLbl>
              <c:idx val="6"/>
              <c:layout>
                <c:manualLayout>
                  <c:x val="5.1282051282051282E-3"/>
                  <c:y val="-7.762557077625569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9680365296803693E-2"/>
                </c:manualLayout>
              </c:layout>
              <c:showVal val="1"/>
            </c:dLbl>
            <c:dLbl>
              <c:idx val="8"/>
              <c:layout>
                <c:manualLayout>
                  <c:x val="-5.2803351504138998E-3"/>
                  <c:y val="-1.5981735159817319E-2"/>
                </c:manualLayout>
              </c:layout>
              <c:showVal val="1"/>
            </c:dLbl>
            <c:dLbl>
              <c:idx val="9"/>
              <c:layout>
                <c:manualLayout>
                  <c:x val="-2.8249545729860178E-3"/>
                  <c:y val="-5.02283105022830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27270.3</c:v>
                </c:pt>
                <c:pt idx="1">
                  <c:v>303.60000000000002</c:v>
                </c:pt>
                <c:pt idx="2">
                  <c:v>21993</c:v>
                </c:pt>
                <c:pt idx="3">
                  <c:v>94062.3</c:v>
                </c:pt>
                <c:pt idx="4">
                  <c:v>4887.5</c:v>
                </c:pt>
                <c:pt idx="5">
                  <c:v>204056.4</c:v>
                </c:pt>
                <c:pt idx="6">
                  <c:v>29043.4</c:v>
                </c:pt>
                <c:pt idx="7">
                  <c:v>20302.900000000001</c:v>
                </c:pt>
                <c:pt idx="8">
                  <c:v>411.7</c:v>
                </c:pt>
                <c:pt idx="9">
                  <c:v>103.4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 - 479987,7 тыс.руб.2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624470018170846E-2"/>
                  <c:y val="-1.1415525114155296E-2"/>
                </c:manualLayout>
              </c:layout>
              <c:showVal val="1"/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</c:dLbl>
            <c:dLbl>
              <c:idx val="2"/>
              <c:layout>
                <c:manualLayout>
                  <c:x val="1.810084797092671E-2"/>
                  <c:y val="-1.8264840182648401E-2"/>
                </c:manualLayout>
              </c:layout>
              <c:showVal val="1"/>
            </c:dLbl>
            <c:dLbl>
              <c:idx val="3"/>
              <c:layout>
                <c:manualLayout>
                  <c:x val="-6.4103573591762584E-3"/>
                  <c:y val="-1.3698630136986301E-2"/>
                </c:manualLayout>
              </c:layout>
              <c:showVal val="1"/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</c:dLbl>
            <c:dLbl>
              <c:idx val="5"/>
              <c:layout>
                <c:manualLayout>
                  <c:x val="2.8248587570621472E-2"/>
                  <c:y val="-2.2831050228311358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5981735159817843E-2"/>
                </c:manualLayout>
              </c:layout>
              <c:showVal val="1"/>
            </c:dLbl>
            <c:dLbl>
              <c:idx val="8"/>
              <c:layout>
                <c:manualLayout>
                  <c:x val="-1.4124293785310734E-3"/>
                  <c:y val="-3.8812785388127852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28186</c:v>
                </c:pt>
                <c:pt idx="1">
                  <c:v>14.2</c:v>
                </c:pt>
                <c:pt idx="2">
                  <c:v>28492.799999999996</c:v>
                </c:pt>
                <c:pt idx="3">
                  <c:v>95280.5</c:v>
                </c:pt>
                <c:pt idx="4">
                  <c:v>22356.2</c:v>
                </c:pt>
                <c:pt idx="5">
                  <c:v>235599.3</c:v>
                </c:pt>
                <c:pt idx="6">
                  <c:v>36341.699999999997</c:v>
                </c:pt>
                <c:pt idx="7">
                  <c:v>19728.900000000001</c:v>
                </c:pt>
                <c:pt idx="8">
                  <c:v>13988.1</c:v>
                </c:pt>
                <c:pt idx="9">
                  <c:v>0</c:v>
                </c:pt>
              </c:numCache>
            </c:numRef>
          </c:val>
        </c:ser>
        <c:shape val="cylinder"/>
        <c:axId val="158520064"/>
        <c:axId val="158552832"/>
        <c:axId val="0"/>
      </c:bar3DChart>
      <c:catAx>
        <c:axId val="158520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58552832"/>
        <c:crosses val="autoZero"/>
        <c:auto val="1"/>
        <c:lblAlgn val="ctr"/>
        <c:lblOffset val="100"/>
      </c:catAx>
      <c:valAx>
        <c:axId val="1585528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52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0894"/>
          <c:y val="5.7088437872650534E-2"/>
          <c:w val="0.32385677265026697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8821411808273862E-2"/>
          <c:y val="6.5939145749632888E-2"/>
          <c:w val="0.54396740654152664"/>
          <c:h val="0.818103472677443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explosion val="18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5031296847364742"/>
                  <c:y val="0.1491751605110517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</a:t>
                    </a:r>
                    <a:r>
                      <a:rPr lang="ru-RU" dirty="0" smtClean="0"/>
                      <a:t>0945,3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1397052208585755E-2"/>
                  <c:y val="0.2470259702790803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1804,1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ru-RU" dirty="0" smtClean="0"/>
                      <a:t>152,0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513,6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dirty="0" smtClean="0"/>
                      <a:t>492,8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</a:t>
                    </a:r>
                    <a:r>
                      <a:rPr lang="ru-RU" dirty="0" smtClean="0"/>
                      <a:t>43,4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52511.4</c:v>
                </c:pt>
                <c:pt idx="1">
                  <c:v>17463.5</c:v>
                </c:pt>
                <c:pt idx="2">
                  <c:v>6129.2</c:v>
                </c:pt>
                <c:pt idx="3">
                  <c:v>1609.5</c:v>
                </c:pt>
                <c:pt idx="4">
                  <c:v>1262.4000000000001</c:v>
                </c:pt>
                <c:pt idx="5">
                  <c:v>15.6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AngAx val="1"/>
    </c:view3D>
    <c:plotArea>
      <c:layout>
        <c:manualLayout>
          <c:layoutTarget val="inner"/>
          <c:xMode val="edge"/>
          <c:yMode val="edge"/>
          <c:x val="8.3477477247162327E-2"/>
          <c:y val="2.9424187361195231E-2"/>
          <c:w val="0.89750063874759023"/>
          <c:h val="0.722456087219866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60000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21658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8495575221241643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5000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274336283185841E-2"/>
                  <c:y val="-1.639349888956188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2370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400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800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52100</c:v>
                </c:pt>
                <c:pt idx="1">
                  <c:v>16279</c:v>
                </c:pt>
                <c:pt idx="2">
                  <c:v>6160</c:v>
                </c:pt>
                <c:pt idx="3">
                  <c:v>1606</c:v>
                </c:pt>
                <c:pt idx="4">
                  <c:v>1100</c:v>
                </c:pt>
                <c:pt idx="5">
                  <c:v>549.5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7694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60945,3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749262536873134E-2"/>
                  <c:y val="-1.6393442622950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21804,1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5152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174041297935551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2513,6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9823008849557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1492,8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3.982300884955764E-2"/>
                  <c:y val="-7.69230769230774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52511.4</c:v>
                </c:pt>
                <c:pt idx="1">
                  <c:v>17463.5</c:v>
                </c:pt>
                <c:pt idx="2">
                  <c:v>6129.2</c:v>
                </c:pt>
                <c:pt idx="3">
                  <c:v>1609.5</c:v>
                </c:pt>
                <c:pt idx="4">
                  <c:v>1262.4000000000001</c:v>
                </c:pt>
                <c:pt idx="5">
                  <c:v>549.5</c:v>
                </c:pt>
              </c:numCache>
            </c:numRef>
          </c:val>
        </c:ser>
        <c:shape val="cylinder"/>
        <c:axId val="144665600"/>
        <c:axId val="144683776"/>
        <c:axId val="0"/>
      </c:bar3DChart>
      <c:catAx>
        <c:axId val="144665600"/>
        <c:scaling>
          <c:orientation val="minMax"/>
        </c:scaling>
        <c:axPos val="b"/>
        <c:tickLblPos val="nextTo"/>
        <c:crossAx val="144683776"/>
        <c:crosses val="autoZero"/>
        <c:auto val="1"/>
        <c:lblAlgn val="ctr"/>
        <c:lblOffset val="100"/>
      </c:catAx>
      <c:valAx>
        <c:axId val="144683776"/>
        <c:scaling>
          <c:orientation val="minMax"/>
        </c:scaling>
        <c:axPos val="l"/>
        <c:numFmt formatCode="General" sourceLinked="1"/>
        <c:tickLblPos val="nextTo"/>
        <c:crossAx val="144665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33409983043606"/>
          <c:y val="2.5048859277205741E-2"/>
          <c:w val="0.37816737509582077"/>
          <c:h val="0.3235047445992382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0209811162985158"/>
          <c:y val="3.4096641475604011E-2"/>
          <c:w val="0.72087090330522863"/>
          <c:h val="0.47522898127680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608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57951,7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0648967551622956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19114,3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324483775811209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5579,4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2064,5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749262536873156E-3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1291,5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549,5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Сельскохозяйственный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57951.7</c:v>
                </c:pt>
                <c:pt idx="1">
                  <c:v>19114.3</c:v>
                </c:pt>
                <c:pt idx="2">
                  <c:v>5579.4</c:v>
                </c:pt>
                <c:pt idx="3">
                  <c:v>2064.5</c:v>
                </c:pt>
                <c:pt idx="4">
                  <c:v>1291.5</c:v>
                </c:pt>
                <c:pt idx="5">
                  <c:v>549.5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60945,3</a:t>
                    </a:r>
                    <a:endParaRPr lang="en-US" sz="1200" b="0" i="0" baseline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174041297935537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21804,1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6872924070331915E-2"/>
                  <c:y val="-7.87817672518500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5152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174041297935287E-2"/>
                  <c:y val="-4.0966389942962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2513,6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0648967551622655E-2"/>
                  <c:y val="-6.3025215296864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1492,8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3598820058996987E-2"/>
                  <c:y val="-3.1512855779201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Сельскохозяйственный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60945.3</c:v>
                </c:pt>
                <c:pt idx="1">
                  <c:v>19114.3</c:v>
                </c:pt>
                <c:pt idx="2">
                  <c:v>5152</c:v>
                </c:pt>
                <c:pt idx="3">
                  <c:v>2064.5</c:v>
                </c:pt>
                <c:pt idx="4">
                  <c:v>1492.8</c:v>
                </c:pt>
                <c:pt idx="5">
                  <c:v>843.4</c:v>
                </c:pt>
              </c:numCache>
            </c:numRef>
          </c:val>
        </c:ser>
        <c:shape val="cylinder"/>
        <c:axId val="145503744"/>
        <c:axId val="145505280"/>
        <c:axId val="0"/>
      </c:bar3DChart>
      <c:catAx>
        <c:axId val="14550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5505280"/>
        <c:crosses val="autoZero"/>
        <c:auto val="1"/>
        <c:lblAlgn val="ctr"/>
        <c:lblOffset val="100"/>
      </c:catAx>
      <c:valAx>
        <c:axId val="145505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550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24475147595"/>
          <c:w val="0.16080679627435937"/>
          <c:h val="0.4973552981998384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125075711690005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153846153847183E-3"/>
          <c:y val="0.11528375868536049"/>
          <c:w val="0.61023652331920053"/>
          <c:h val="0.8356777834889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99FF99"/>
              </a:solidFill>
            </c:spPr>
          </c:dPt>
          <c:dLbls>
            <c:dLbl>
              <c:idx val="4"/>
              <c:layout>
                <c:manualLayout>
                  <c:x val="1.7773557768907166E-2"/>
                  <c:y val="-0.14019313143035791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12747.7</c:v>
                </c:pt>
                <c:pt idx="1">
                  <c:v>1235.8</c:v>
                </c:pt>
                <c:pt idx="2">
                  <c:v>130.69999999999999</c:v>
                </c:pt>
                <c:pt idx="3">
                  <c:v>343.9</c:v>
                </c:pt>
                <c:pt idx="4">
                  <c:v>2644.2</c:v>
                </c:pt>
                <c:pt idx="5">
                  <c:v>928.5</c:v>
                </c:pt>
                <c:pt idx="6">
                  <c:v>4280.9000000000005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084"/>
          <c:h val="0.9596403216683064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0.15990446639085462"/>
          <c:y val="3.9984168645585981E-2"/>
          <c:w val="0.82495228880288252"/>
          <c:h val="0.490296406914660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8.4745762711867408E-3"/>
                  <c:y val="-7.1428571428571452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dirty="0" smtClean="0"/>
                      <a:t>10962,6</a:t>
                    </a:r>
                    <a:endParaRPr lang="en-US" sz="1050" dirty="0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2044</a:t>
                    </a:r>
                    <a:endParaRPr lang="en-US" sz="10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8248587570621612E-3"/>
                  <c:y val="-2.3809523809523812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340</a:t>
                    </a:r>
                    <a:endParaRPr lang="en-US" sz="10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10962.6</c:v>
                </c:pt>
                <c:pt idx="1">
                  <c:v>3912</c:v>
                </c:pt>
                <c:pt idx="2">
                  <c:v>2044</c:v>
                </c:pt>
                <c:pt idx="3">
                  <c:v>1171</c:v>
                </c:pt>
                <c:pt idx="4">
                  <c:v>906</c:v>
                </c:pt>
                <c:pt idx="5">
                  <c:v>340</c:v>
                </c:pt>
                <c:pt idx="6">
                  <c:v>130.4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135593220338986E-2"/>
                  <c:y val="-2.981502312210981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12747,7</a:t>
                    </a:r>
                    <a:endParaRPr lang="en-US" sz="10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2485875706215826E-2"/>
                  <c:y val="-2.6455026455027002E-2"/>
                </c:manualLayout>
              </c:layout>
              <c:showVal val="1"/>
            </c:dLbl>
            <c:dLbl>
              <c:idx val="2"/>
              <c:layout>
                <c:manualLayout>
                  <c:x val="2.4011299435028249E-2"/>
                  <c:y val="-5.2910052910052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2644,2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774011299435203E-2"/>
                  <c:y val="-4.2328042328042333E-2"/>
                </c:manualLayout>
              </c:layout>
              <c:showVal val="1"/>
            </c:dLbl>
            <c:dLbl>
              <c:idx val="4"/>
              <c:layout>
                <c:manualLayout>
                  <c:x val="1.2711864406779662E-2"/>
                  <c:y val="-3.7037037037037056E-2"/>
                </c:manualLayout>
              </c:layout>
              <c:showVal val="1"/>
            </c:dLbl>
            <c:dLbl>
              <c:idx val="5"/>
              <c:layout>
                <c:manualLayout>
                  <c:x val="2.8248587570621611E-2"/>
                  <c:y val="-1.32275132275132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343,9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6836158192090401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2485875706214917E-2"/>
                  <c:y val="-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12747.7</c:v>
                </c:pt>
                <c:pt idx="1">
                  <c:v>4280.9000000000005</c:v>
                </c:pt>
                <c:pt idx="2">
                  <c:v>2644.2</c:v>
                </c:pt>
                <c:pt idx="3">
                  <c:v>1235.8</c:v>
                </c:pt>
                <c:pt idx="4">
                  <c:v>928.5</c:v>
                </c:pt>
                <c:pt idx="5">
                  <c:v>343.9</c:v>
                </c:pt>
                <c:pt idx="6">
                  <c:v>130.69999999999999</c:v>
                </c:pt>
              </c:numCache>
            </c:numRef>
          </c:val>
        </c:ser>
        <c:shape val="cylinder"/>
        <c:axId val="144818944"/>
        <c:axId val="145552128"/>
        <c:axId val="0"/>
      </c:bar3DChart>
      <c:catAx>
        <c:axId val="144818944"/>
        <c:scaling>
          <c:orientation val="minMax"/>
        </c:scaling>
        <c:axPos val="b"/>
        <c:tickLblPos val="nextTo"/>
        <c:crossAx val="145552128"/>
        <c:crosses val="autoZero"/>
        <c:auto val="1"/>
        <c:lblAlgn val="ctr"/>
        <c:lblOffset val="100"/>
      </c:catAx>
      <c:valAx>
        <c:axId val="145552128"/>
        <c:scaling>
          <c:orientation val="minMax"/>
        </c:scaling>
        <c:axPos val="l"/>
        <c:numFmt formatCode="General" sourceLinked="1"/>
        <c:tickLblPos val="nextTo"/>
        <c:crossAx val="1448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4490413274607"/>
          <c:y val="4.1233595800524936E-2"/>
          <c:w val="0.28378108456781886"/>
          <c:h val="0.2746756655418092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5154670195565623"/>
          <c:y val="2.2557690599811442E-2"/>
          <c:w val="0.74017726649965665"/>
          <c:h val="0.622371394429789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8515251180763042E-2"/>
                  <c:y val="5.2884000460147321E-17"/>
                </c:manualLayout>
              </c:layout>
              <c:showVal val="1"/>
            </c:dLbl>
            <c:dLbl>
              <c:idx val="1"/>
              <c:layout>
                <c:manualLayout>
                  <c:x val="-1.7089361319360525E-3"/>
                  <c:y val="1.7307690997297773E-2"/>
                </c:manualLayout>
              </c:layout>
              <c:showVal val="1"/>
            </c:dLbl>
            <c:dLbl>
              <c:idx val="2"/>
              <c:layout>
                <c:manualLayout>
                  <c:x val="-6.6055089549875304E-3"/>
                  <c:y val="5.7692303324325934E-2"/>
                </c:manualLayout>
              </c:layout>
              <c:showVal val="1"/>
            </c:dLbl>
            <c:dLbl>
              <c:idx val="3"/>
              <c:layout>
                <c:manualLayout>
                  <c:x val="2.1506949588215507E-3"/>
                  <c:y val="4.6153842659460646E-2"/>
                </c:manualLayout>
              </c:layout>
              <c:showVal val="1"/>
            </c:dLbl>
            <c:dLbl>
              <c:idx val="4"/>
              <c:layout>
                <c:manualLayout>
                  <c:x val="-3.4180039745109916E-3"/>
                  <c:y val="-1.1538460664865267E-2"/>
                </c:manualLayout>
              </c:layout>
              <c:showVal val="1"/>
            </c:dLbl>
            <c:dLbl>
              <c:idx val="5"/>
              <c:layout>
                <c:manualLayout>
                  <c:x val="-1.7262748967580715E-2"/>
                  <c:y val="5.7692303324325934E-2"/>
                </c:manualLayout>
              </c:layout>
              <c:showVal val="1"/>
            </c:dLbl>
            <c:dLbl>
              <c:idx val="6"/>
              <c:layout>
                <c:manualLayout>
                  <c:x val="-2.2667137534888752E-2"/>
                  <c:y val="8.9423070152705161E-2"/>
                </c:manualLayout>
              </c:layout>
              <c:showVal val="1"/>
            </c:dLbl>
            <c:dLbl>
              <c:idx val="7"/>
              <c:layout>
                <c:manualLayout>
                  <c:x val="-2.9186862544363606E-3"/>
                  <c:y val="2.307692132973037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платежи от унитарных предприятий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7749.9</c:v>
                </c:pt>
                <c:pt idx="1">
                  <c:v>1252.4000000000001</c:v>
                </c:pt>
                <c:pt idx="2">
                  <c:v>230.6</c:v>
                </c:pt>
                <c:pt idx="3">
                  <c:v>317.10000000000002</c:v>
                </c:pt>
                <c:pt idx="4">
                  <c:v>162.19999999999999</c:v>
                </c:pt>
                <c:pt idx="5">
                  <c:v>860.6</c:v>
                </c:pt>
                <c:pt idx="6">
                  <c:v>58520.3</c:v>
                </c:pt>
                <c:pt idx="7">
                  <c:v>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3.5024815655236213E-2"/>
                  <c:y val="-2.0192306163514081E-2"/>
                </c:manualLayout>
              </c:layout>
              <c:showVal val="1"/>
            </c:dLbl>
            <c:dLbl>
              <c:idx val="1"/>
              <c:layout>
                <c:manualLayout>
                  <c:x val="3.3537748782514122E-2"/>
                  <c:y val="-4.3269227493244439E-2"/>
                </c:manualLayout>
              </c:layout>
              <c:showVal val="1"/>
            </c:dLbl>
            <c:dLbl>
              <c:idx val="2"/>
              <c:layout>
                <c:manualLayout>
                  <c:x val="2.8521637802764011E-2"/>
                  <c:y val="-1.4423075831081445E-2"/>
                </c:manualLayout>
              </c:layout>
              <c:showVal val="1"/>
            </c:dLbl>
            <c:dLbl>
              <c:idx val="3"/>
              <c:layout>
                <c:manualLayout>
                  <c:x val="3.6868227005511954E-3"/>
                  <c:y val="-5.7692303324326294E-3"/>
                </c:manualLayout>
              </c:layout>
              <c:showVal val="1"/>
            </c:dLbl>
            <c:dLbl>
              <c:idx val="4"/>
              <c:layout>
                <c:manualLayout>
                  <c:x val="2.5807758903858259E-2"/>
                  <c:y val="-2.5961536495946666E-2"/>
                </c:manualLayout>
              </c:layout>
              <c:showVal val="1"/>
            </c:dLbl>
            <c:dLbl>
              <c:idx val="5"/>
              <c:layout>
                <c:manualLayout>
                  <c:x val="1.6590702152480308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5024815655236213E-2"/>
                  <c:y val="-4.0384612327028398E-2"/>
                </c:manualLayout>
              </c:layout>
              <c:showVal val="1"/>
            </c:dLbl>
            <c:dLbl>
              <c:idx val="7"/>
              <c:layout>
                <c:manualLayout>
                  <c:x val="2.1267505022624148E-2"/>
                  <c:y val="-2.8846151662162956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 prstMaterial="plastic"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платежи от унитарных предприятий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12747.7</c:v>
                </c:pt>
                <c:pt idx="1">
                  <c:v>1235.8</c:v>
                </c:pt>
                <c:pt idx="2">
                  <c:v>130.69999999999999</c:v>
                </c:pt>
                <c:pt idx="3">
                  <c:v>343.9</c:v>
                </c:pt>
                <c:pt idx="4">
                  <c:v>2644.2</c:v>
                </c:pt>
                <c:pt idx="5">
                  <c:v>928.5</c:v>
                </c:pt>
                <c:pt idx="6">
                  <c:v>4280.9000000000005</c:v>
                </c:pt>
                <c:pt idx="7">
                  <c:v>0</c:v>
                </c:pt>
              </c:numCache>
            </c:numRef>
          </c:val>
        </c:ser>
        <c:shape val="box"/>
        <c:axId val="145685120"/>
        <c:axId val="144728448"/>
        <c:axId val="0"/>
      </c:bar3DChart>
      <c:catAx>
        <c:axId val="1456851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44728448"/>
        <c:crosses val="autoZero"/>
        <c:auto val="1"/>
        <c:lblAlgn val="ctr"/>
        <c:lblOffset val="100"/>
      </c:catAx>
      <c:valAx>
        <c:axId val="144728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5685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2292022792022858"/>
          <c:y val="5.5209973753280843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1" dirty="0" smtClean="0"/>
                      <a:t>4</a:t>
                    </a:r>
                    <a:r>
                      <a:rPr lang="ru-RU" sz="1000" dirty="0" smtClean="0"/>
                      <a:t>0708</a:t>
                    </a:r>
                    <a:endParaRPr lang="en-US" sz="10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65527065527135E-2"/>
                  <c:y val="-3.3153101479942292E-2"/>
                </c:manualLayout>
              </c:layout>
              <c:showVal val="1"/>
            </c:dLbl>
            <c:dLbl>
              <c:idx val="2"/>
              <c:layout>
                <c:manualLayout>
                  <c:x val="-5.6981178634721895E-3"/>
                  <c:y val="-2.5210283055083858E-2"/>
                </c:manualLayout>
              </c:layout>
              <c:showVal val="1"/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showVal val="1"/>
            </c:dLbl>
            <c:dLbl>
              <c:idx val="4"/>
              <c:layout>
                <c:manualLayout>
                  <c:x val="-8.5470085470085496E-3"/>
                  <c:y val="-1.153846066486544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40708</c:v>
                </c:pt>
                <c:pt idx="1">
                  <c:v>134715.9</c:v>
                </c:pt>
                <c:pt idx="2">
                  <c:v>132587.5</c:v>
                </c:pt>
                <c:pt idx="3">
                  <c:v>23139.7</c:v>
                </c:pt>
                <c:pt idx="4">
                  <c:v>1980.6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166E-2"/>
                  <c:y val="6.6201995317975975E-3"/>
                </c:manualLayout>
              </c:layout>
              <c:showVal val="1"/>
            </c:dLbl>
            <c:dLbl>
              <c:idx val="1"/>
              <c:layout>
                <c:manualLayout>
                  <c:x val="2.27920227920228E-2"/>
                  <c:y val="-3.9183149882669667E-2"/>
                </c:manualLayout>
              </c:layout>
              <c:showVal val="1"/>
            </c:dLbl>
            <c:dLbl>
              <c:idx val="2"/>
              <c:layout>
                <c:manualLayout>
                  <c:x val="3.1339031339031341E-2"/>
                  <c:y val="-1.5544824475065753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</a:t>
                    </a:r>
                    <a:r>
                      <a:rPr lang="ru-RU" dirty="0" smtClean="0"/>
                      <a:t>  130077,6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</c:dLbl>
            <c:dLbl>
              <c:idx val="4"/>
              <c:layout>
                <c:manualLayout>
                  <c:x val="1.8518518518518583E-2"/>
                  <c:y val="-2.8045029527559336E-3"/>
                </c:manualLayout>
              </c:layout>
              <c:showVal val="1"/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40708</c:v>
                </c:pt>
                <c:pt idx="1">
                  <c:v>134581.4</c:v>
                </c:pt>
                <c:pt idx="2">
                  <c:v>130077.6</c:v>
                </c:pt>
                <c:pt idx="3">
                  <c:v>23139.599999999933</c:v>
                </c:pt>
                <c:pt idx="4">
                  <c:v>1980.6</c:v>
                </c:pt>
                <c:pt idx="5">
                  <c:v>-140.6</c:v>
                </c:pt>
              </c:numCache>
            </c:numRef>
          </c:val>
        </c:ser>
        <c:axId val="147996032"/>
        <c:axId val="148722816"/>
      </c:barChart>
      <c:catAx>
        <c:axId val="1479960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722816"/>
        <c:crosses val="autoZero"/>
        <c:auto val="1"/>
        <c:lblAlgn val="ctr"/>
        <c:lblOffset val="100"/>
      </c:catAx>
      <c:valAx>
        <c:axId val="1487228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99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7941"/>
          <c:h val="0.3283482489136770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91228,0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0.84956</cdr:x>
      <cdr:y>0.29231</cdr:y>
    </cdr:from>
    <cdr:to>
      <cdr:x>0.97345</cdr:x>
      <cdr:y>0.50769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5200" y="1447800"/>
          <a:ext cx="1066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92751,2 тыс.руб.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92751,2 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86550,9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0.80508</cdr:x>
      <cdr:y>0.60317</cdr:y>
    </cdr:from>
    <cdr:to>
      <cdr:x>0.89831</cdr:x>
      <cdr:y>0.77841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895600"/>
          <a:ext cx="838200" cy="841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0.68066</cdr:x>
      <cdr:y>0.20282</cdr:y>
    </cdr:from>
    <cdr:to>
      <cdr:x>0.81746</cdr:x>
      <cdr:y>0.25448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180" y="973674"/>
          <a:ext cx="1230050" cy="24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19466 тыс. руб</a:t>
          </a:r>
          <a:r>
            <a:rPr lang="ru-RU" sz="1300" b="1" dirty="0" smtClean="0"/>
            <a:t>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0.83562</cdr:x>
      <cdr:y>0.20282</cdr:y>
    </cdr:from>
    <cdr:to>
      <cdr:x>0.97417</cdr:x>
      <cdr:y>0.26732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13542" y="973674"/>
          <a:ext cx="1245831" cy="30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22311,7 тыс. руб.</a:t>
          </a:r>
          <a:endParaRPr lang="ru-RU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333131,7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330346,6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0.83621</cdr:x>
      <cdr:y>0.25962</cdr:y>
    </cdr:from>
    <cdr:to>
      <cdr:x>1</cdr:x>
      <cdr:y>0.50192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1143000"/>
          <a:ext cx="1447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280682,2 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0.85345</cdr:x>
      <cdr:y>0.57115</cdr:y>
    </cdr:from>
    <cdr:to>
      <cdr:x>1</cdr:x>
      <cdr:y>0.76154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43800" y="2514600"/>
          <a:ext cx="1295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330346,6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0.18103</cdr:x>
      <cdr:y>0.46835</cdr:y>
    </cdr:from>
    <cdr:to>
      <cdr:x>0.1974</cdr:x>
      <cdr:y>0.48911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H="1" flipV="1">
          <a:off x="1625589" y="2864131"/>
          <a:ext cx="146932" cy="1269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пн 30.03.20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28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за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2</a:t>
            </a:r>
            <a:r>
              <a:rPr lang="ru-RU" sz="2800" b="1" spc="-10" dirty="0" smtClean="0">
                <a:latin typeface="Bookman Old Style"/>
                <a:cs typeface="Bookman Old Style"/>
              </a:rPr>
              <a:t>0</a:t>
            </a:r>
            <a:r>
              <a:rPr lang="ru-RU" sz="2800" b="1" dirty="0" smtClean="0">
                <a:latin typeface="Bookman Old Style"/>
                <a:cs typeface="Bookman Old Style"/>
              </a:rPr>
              <a:t>19</a:t>
            </a:r>
            <a:r>
              <a:rPr lang="ru-RU" sz="2800" b="1" spc="-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г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2018 – 2019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5"/>
          <a:ext cx="8610600" cy="403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10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01</a:t>
            </a:r>
            <a:r>
              <a:rPr lang="ru-RU" sz="2000" b="1" dirty="0" smtClean="0">
                <a:solidFill>
                  <a:srgbClr val="0070C0"/>
                </a:solidFill>
              </a:rPr>
              <a:t>9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22311,7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85869" y="1227666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19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3716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8956" y="5798831"/>
            <a:ext cx="5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2018 – 2019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13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6640" y="1648593"/>
          <a:ext cx="68894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775" y="2500092"/>
            <a:ext cx="4838797" cy="234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80824" y="3134076"/>
            <a:ext cx="1456055" cy="1071880"/>
          </a:xfrm>
          <a:custGeom>
            <a:avLst/>
            <a:gdLst/>
            <a:ahLst/>
            <a:cxnLst/>
            <a:rect l="l" t="t" r="r" b="b"/>
            <a:pathLst>
              <a:path w="1456054" h="1071879">
                <a:moveTo>
                  <a:pt x="1455998" y="1071731"/>
                </a:moveTo>
                <a:lnTo>
                  <a:pt x="52078" y="0"/>
                </a:lnTo>
                <a:lnTo>
                  <a:pt x="0" y="0"/>
                </a:lnTo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62" y="1748666"/>
            <a:ext cx="2058035" cy="836930"/>
          </a:xfrm>
          <a:custGeom>
            <a:avLst/>
            <a:gdLst/>
            <a:ahLst/>
            <a:cxnLst/>
            <a:rect l="l" t="t" r="r" b="b"/>
            <a:pathLst>
              <a:path w="2058035" h="836930">
                <a:moveTo>
                  <a:pt x="2057578" y="836473"/>
                </a:moveTo>
                <a:lnTo>
                  <a:pt x="52311" y="0"/>
                </a:lnTo>
                <a:lnTo>
                  <a:pt x="0" y="0"/>
                </a:lnTo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54" y="4362647"/>
            <a:ext cx="392430" cy="723265"/>
          </a:xfrm>
          <a:custGeom>
            <a:avLst/>
            <a:gdLst/>
            <a:ahLst/>
            <a:cxnLst/>
            <a:rect l="l" t="t" r="r" b="b"/>
            <a:pathLst>
              <a:path w="392429" h="723264">
                <a:moveTo>
                  <a:pt x="0" y="0"/>
                </a:moveTo>
                <a:lnTo>
                  <a:pt x="340256" y="723201"/>
                </a:lnTo>
                <a:lnTo>
                  <a:pt x="392334" y="723201"/>
                </a:lnTo>
              </a:path>
            </a:pathLst>
          </a:custGeom>
          <a:ln w="87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5588" y="4414926"/>
            <a:ext cx="0" cy="723265"/>
          </a:xfrm>
          <a:custGeom>
            <a:avLst/>
            <a:gdLst/>
            <a:ahLst/>
            <a:cxnLst/>
            <a:rect l="l" t="t" r="r" b="b"/>
            <a:pathLst>
              <a:path h="723264">
                <a:moveTo>
                  <a:pt x="0" y="0"/>
                </a:moveTo>
                <a:lnTo>
                  <a:pt x="0" y="723201"/>
                </a:lnTo>
                <a:lnTo>
                  <a:pt x="0" y="723201"/>
                </a:lnTo>
              </a:path>
            </a:pathLst>
          </a:custGeom>
          <a:ln w="872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7003" y="4449779"/>
            <a:ext cx="1578610" cy="1246505"/>
          </a:xfrm>
          <a:custGeom>
            <a:avLst/>
            <a:gdLst/>
            <a:ahLst/>
            <a:cxnLst/>
            <a:rect l="l" t="t" r="r" b="b"/>
            <a:pathLst>
              <a:path w="1578610" h="1246504">
                <a:moveTo>
                  <a:pt x="1578058" y="0"/>
                </a:moveTo>
                <a:lnTo>
                  <a:pt x="52195" y="1245939"/>
                </a:lnTo>
                <a:lnTo>
                  <a:pt x="0" y="1245939"/>
                </a:lnTo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0847" y="4301654"/>
            <a:ext cx="1464945" cy="52705"/>
          </a:xfrm>
          <a:custGeom>
            <a:avLst/>
            <a:gdLst/>
            <a:ahLst/>
            <a:cxnLst/>
            <a:rect l="l" t="t" r="r" b="b"/>
            <a:pathLst>
              <a:path w="1464945" h="52704">
                <a:moveTo>
                  <a:pt x="1464717" y="52279"/>
                </a:moveTo>
                <a:lnTo>
                  <a:pt x="51962" y="0"/>
                </a:lnTo>
                <a:lnTo>
                  <a:pt x="0" y="0"/>
                </a:lnTo>
              </a:path>
            </a:pathLst>
          </a:custGeom>
          <a:ln w="872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504" y="2903116"/>
            <a:ext cx="156933" cy="156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97" y="2872678"/>
            <a:ext cx="1395095" cy="276999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209800"/>
            <a:ext cx="1735200" cy="1260000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2286000"/>
            <a:ext cx="16764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lang="ru-RU" sz="1300" b="1" spc="-25" dirty="0" smtClean="0">
                <a:latin typeface="Tahoma"/>
                <a:cs typeface="Tahoma"/>
              </a:rPr>
              <a:t>дотации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spc="-10" dirty="0" smtClean="0">
                <a:latin typeface="Tahoma"/>
                <a:cs typeface="Tahoma"/>
              </a:rPr>
              <a:t>40708,0  тыс. руб.</a:t>
            </a:r>
          </a:p>
          <a:p>
            <a:pPr marR="5715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12,3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504" y="1517707"/>
            <a:ext cx="156933" cy="14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287" y="1501662"/>
            <a:ext cx="161163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535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spc="25" dirty="0" err="1" smtClean="0">
                <a:latin typeface="Tahoma"/>
                <a:cs typeface="Tahoma"/>
              </a:rPr>
              <a:t>венции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dirty="0" smtClean="0">
                <a:latin typeface="Tahoma"/>
                <a:cs typeface="Tahoma"/>
              </a:rPr>
              <a:t>134581,4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R="2540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40,7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1383" y="4854888"/>
            <a:ext cx="148215" cy="14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0" y="4495800"/>
            <a:ext cx="1499870" cy="619125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383" y="4953000"/>
            <a:ext cx="1657487" cy="803766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3046" y="5003013"/>
            <a:ext cx="131342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88290" algn="ctr">
              <a:lnSpc>
                <a:spcPts val="1510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dirty="0" err="1" smtClean="0">
                <a:latin typeface="Tahoma"/>
                <a:cs typeface="Tahoma"/>
              </a:rPr>
              <a:t>сидии</a:t>
            </a:r>
            <a:r>
              <a:rPr sz="1300" b="1" dirty="0" smtClean="0">
                <a:latin typeface="Tahoma"/>
                <a:cs typeface="Tahoma"/>
              </a:rPr>
              <a:t>; </a:t>
            </a:r>
            <a:r>
              <a:rPr lang="ru-RU" sz="1300" b="1" dirty="0" smtClean="0">
                <a:latin typeface="Tahoma"/>
                <a:cs typeface="Tahoma"/>
              </a:rPr>
              <a:t>   130077,6 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</a:t>
            </a:r>
            <a:r>
              <a:rPr sz="1300" b="1" spc="5" dirty="0" err="1" smtClean="0">
                <a:latin typeface="Tahoma"/>
                <a:cs typeface="Tahoma"/>
              </a:rPr>
              <a:t>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2700" marR="6350" indent="288290">
              <a:lnSpc>
                <a:spcPts val="1510"/>
              </a:lnSpc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39,4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2932" y="5168566"/>
            <a:ext cx="156933" cy="14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3001" y="5138069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0" y="5105400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7600" y="5105400"/>
            <a:ext cx="1828800" cy="98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300"/>
              </a:lnSpc>
            </a:pPr>
            <a:r>
              <a:rPr lang="ru-RU" sz="1300" b="1" spc="-30" dirty="0" smtClean="0">
                <a:latin typeface="Tahoma"/>
                <a:cs typeface="Tahoma"/>
              </a:rPr>
              <a:t>Прочие безвозмездные поступления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6350" algn="ctr">
              <a:lnSpc>
                <a:spcPts val="1515"/>
              </a:lnSpc>
            </a:pPr>
            <a:r>
              <a:rPr lang="ru-RU" sz="1300" b="1" spc="-50" dirty="0" smtClean="0">
                <a:latin typeface="Tahoma"/>
                <a:cs typeface="Tahoma"/>
              </a:rPr>
              <a:t>1980,6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</a:t>
            </a:r>
            <a:r>
              <a:rPr sz="1300" b="1" spc="5" dirty="0">
                <a:latin typeface="Tahoma"/>
                <a:cs typeface="Tahoma"/>
              </a:rPr>
              <a:t>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0,6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222" y="5168566"/>
            <a:ext cx="148215" cy="156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124" y="5168272"/>
            <a:ext cx="1729739" cy="117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98500"/>
              </a:lnSpc>
            </a:pPr>
            <a:r>
              <a:rPr lang="ru-RU" sz="1300" b="1" dirty="0" smtClean="0">
                <a:latin typeface="Tahoma"/>
                <a:cs typeface="Tahoma"/>
              </a:rPr>
              <a:t>В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з</a:t>
            </a:r>
            <a:r>
              <a:rPr lang="ru-RU" sz="1300" b="1" spc="25" dirty="0" smtClean="0">
                <a:latin typeface="Tahoma"/>
                <a:cs typeface="Tahoma"/>
              </a:rPr>
              <a:t>в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ст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35" dirty="0" smtClean="0">
                <a:latin typeface="Tahoma"/>
                <a:cs typeface="Tahoma"/>
              </a:rPr>
              <a:t>к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30" dirty="0" smtClean="0">
                <a:latin typeface="Tahoma"/>
                <a:cs typeface="Tahoma"/>
              </a:rPr>
              <a:t>м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dirty="0" smtClean="0">
                <a:latin typeface="Tahoma"/>
                <a:cs typeface="Tahoma"/>
              </a:rPr>
              <a:t>б</a:t>
            </a:r>
            <a:r>
              <a:rPr lang="ru-RU" sz="1300" b="1" spc="30" dirty="0" smtClean="0">
                <a:latin typeface="Tahoma"/>
                <a:cs typeface="Tahoma"/>
              </a:rPr>
              <a:t>ю</a:t>
            </a:r>
            <a:r>
              <a:rPr lang="ru-RU" sz="1300" b="1" spc="-25" dirty="0" smtClean="0">
                <a:latin typeface="Tahoma"/>
                <a:cs typeface="Tahoma"/>
              </a:rPr>
              <a:t>д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ых тр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с</a:t>
            </a:r>
            <a:r>
              <a:rPr lang="ru-RU" sz="1300" b="1" spc="5" dirty="0" smtClean="0">
                <a:latin typeface="Tahoma"/>
                <a:cs typeface="Tahoma"/>
              </a:rPr>
              <a:t>ф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5" dirty="0" smtClean="0">
                <a:latin typeface="Tahoma"/>
                <a:cs typeface="Tahoma"/>
              </a:rPr>
              <a:t>т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25" dirty="0" smtClean="0">
                <a:latin typeface="Tahoma"/>
                <a:cs typeface="Tahoma"/>
              </a:rPr>
              <a:t>п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spc="25" dirty="0" smtClean="0">
                <a:latin typeface="Tahoma"/>
                <a:cs typeface="Tahoma"/>
              </a:rPr>
              <a:t>ш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10" dirty="0" smtClean="0">
                <a:latin typeface="Tahoma"/>
                <a:cs typeface="Tahoma"/>
              </a:rPr>
              <a:t>ы</a:t>
            </a:r>
            <a:r>
              <a:rPr lang="ru-RU" sz="1300" b="1" dirty="0" smtClean="0">
                <a:latin typeface="Tahoma"/>
                <a:cs typeface="Tahoma"/>
              </a:rPr>
              <a:t>х</a:t>
            </a:r>
            <a:r>
              <a:rPr lang="ru-RU" sz="1300" b="1" spc="-75" dirty="0" smtClean="0">
                <a:latin typeface="Tahoma"/>
                <a:cs typeface="Tahoma"/>
              </a:rPr>
              <a:t> 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3810" algn="ctr">
              <a:lnSpc>
                <a:spcPts val="1535"/>
              </a:lnSpc>
              <a:spcBef>
                <a:spcPts val="25"/>
              </a:spcBef>
            </a:pPr>
            <a:r>
              <a:rPr lang="ru-RU" sz="1300" b="1" dirty="0" smtClean="0">
                <a:latin typeface="Tahoma"/>
                <a:cs typeface="Tahoma"/>
              </a:rPr>
              <a:t>-140,6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с.руб.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4504" y="3678597"/>
            <a:ext cx="156933" cy="148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825" y="3670738"/>
            <a:ext cx="1714500" cy="119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905" algn="ctr">
              <a:lnSpc>
                <a:spcPct val="98800"/>
              </a:lnSpc>
            </a:pPr>
            <a:endParaRPr lang="ru-RU" sz="1300" b="1" dirty="0" smtClean="0">
              <a:latin typeface="Tahoma"/>
              <a:cs typeface="Tahoma"/>
            </a:endParaRPr>
          </a:p>
          <a:p>
            <a:pPr marL="12065" marR="6350" indent="-1905" algn="ctr">
              <a:lnSpc>
                <a:spcPct val="98800"/>
              </a:lnSpc>
            </a:pPr>
            <a:r>
              <a:rPr lang="ru-RU" sz="1300" b="1" dirty="0" smtClean="0">
                <a:latin typeface="Tahoma"/>
                <a:cs typeface="Tahoma"/>
              </a:rPr>
              <a:t>иные межбюджетные трансферты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spc="-15" dirty="0" smtClean="0">
                <a:latin typeface="Tahoma"/>
                <a:cs typeface="Tahoma"/>
              </a:rPr>
              <a:t>23139,6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dirty="0" smtClean="0">
                <a:latin typeface="Tahoma"/>
                <a:cs typeface="Tahoma"/>
              </a:rPr>
              <a:t>(7,0%)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0675" y="7111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95300" y="432753"/>
            <a:ext cx="80899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sz="2000" dirty="0">
                <a:solidFill>
                  <a:srgbClr val="0070C0"/>
                </a:solidFill>
              </a:rPr>
              <a:t>Структура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без</a:t>
            </a:r>
            <a:r>
              <a:rPr sz="2000" spc="-10" dirty="0">
                <a:solidFill>
                  <a:srgbClr val="0070C0"/>
                </a:solidFill>
              </a:rPr>
              <a:t>в</a:t>
            </a:r>
            <a:r>
              <a:rPr sz="2000" dirty="0">
                <a:solidFill>
                  <a:srgbClr val="0070C0"/>
                </a:solidFill>
              </a:rPr>
              <a:t>озмез</a:t>
            </a:r>
            <a:r>
              <a:rPr sz="2000" spc="-10" dirty="0">
                <a:solidFill>
                  <a:srgbClr val="0070C0"/>
                </a:solidFill>
              </a:rPr>
              <a:t>д</a:t>
            </a:r>
            <a:r>
              <a:rPr sz="2000" dirty="0">
                <a:solidFill>
                  <a:srgbClr val="0070C0"/>
                </a:solidFill>
              </a:rPr>
              <a:t>ных</a:t>
            </a:r>
            <a:r>
              <a:rPr sz="2000" spc="-1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поступлений</a:t>
            </a:r>
          </a:p>
          <a:p>
            <a:pPr marL="12700">
              <a:lnSpc>
                <a:spcPct val="100000"/>
              </a:lnSpc>
              <a:tabLst>
                <a:tab pos="3797300" algn="l"/>
                <a:tab pos="9289415" algn="l"/>
              </a:tabLst>
            </a:pP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70C0"/>
                </a:solidFill>
              </a:rPr>
              <a:t>в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70C0"/>
                </a:solidFill>
              </a:rPr>
              <a:t>201</a:t>
            </a:r>
            <a:r>
              <a:rPr lang="ru-RU" sz="2000" dirty="0" smtClean="0">
                <a:solidFill>
                  <a:srgbClr val="0070C0"/>
                </a:solidFill>
              </a:rPr>
              <a:t>9</a:t>
            </a:r>
            <a:r>
              <a:rPr sz="2000" b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</a:rPr>
              <a:t>году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0" u="heavy" dirty="0"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1904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 flipV="1">
            <a:off x="2680404" y="1017793"/>
            <a:ext cx="2168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sz="18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 flipV="1">
            <a:off x="4929378" y="1011174"/>
            <a:ext cx="2488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ahoma"/>
                <a:cs typeface="Tahoma"/>
              </a:rPr>
              <a:t>330346,6 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руб</a:t>
            </a:r>
            <a:r>
              <a:rPr sz="20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2019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2018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2019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5869" y="1029321"/>
          <a:ext cx="88392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17</a:t>
            </a:fld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952176"/>
              </p:ext>
            </p:extLst>
          </p:nvPr>
        </p:nvGraphicFramePr>
        <p:xfrm>
          <a:off x="463278" y="1493775"/>
          <a:ext cx="9068072" cy="4805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/>
                <a:gridCol w="1336385"/>
                <a:gridCol w="152689"/>
                <a:gridCol w="1064414"/>
                <a:gridCol w="200886"/>
                <a:gridCol w="1425575"/>
                <a:gridCol w="1079972"/>
                <a:gridCol w="186852"/>
                <a:gridCol w="1468649"/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12850,0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91,7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21037,0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8187,0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749,0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879,0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130,0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274,0</a:t>
                      </a: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469,0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14014,0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22546,0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8532,0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219200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6361" y="5906087"/>
            <a:ext cx="309636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870" algn="r">
              <a:lnSpc>
                <a:spcPts val="1675"/>
              </a:lnSpc>
            </a:pPr>
            <a:r>
              <a:rPr lang="ru-RU" sz="14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201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9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134771,6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2438399"/>
            <a:ext cx="2743200" cy="1368000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514600"/>
            <a:ext cx="2667000" cy="276999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4203090"/>
            <a:ext cx="2965450" cy="276999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4267200"/>
            <a:ext cx="2667000" cy="276999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2229" y="4590135"/>
            <a:ext cx="2883216" cy="646331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Модернизация  уличного освещения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5118,7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 flipV="1">
            <a:off x="6578589" y="4977180"/>
            <a:ext cx="3018951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5519043"/>
            <a:ext cx="2965450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rot="10800000" flipV="1">
            <a:off x="6578580" y="4685753"/>
            <a:ext cx="3006239" cy="276999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8589" y="3816045"/>
            <a:ext cx="2965450" cy="863600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3400" y="2362200"/>
            <a:ext cx="246697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10" dirty="0">
                <a:latin typeface="Tahoma"/>
                <a:cs typeface="Tahoma"/>
              </a:rPr>
              <a:t>С</a:t>
            </a:r>
            <a:r>
              <a:rPr sz="1300" spc="-15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о</a:t>
            </a:r>
            <a:r>
              <a:rPr sz="1300" spc="-10" dirty="0">
                <a:latin typeface="Tahoma"/>
                <a:cs typeface="Tahoma"/>
              </a:rPr>
              <a:t>ительство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и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 err="1">
                <a:latin typeface="Tahoma"/>
                <a:cs typeface="Tahoma"/>
              </a:rPr>
              <a:t>рек</a:t>
            </a:r>
            <a:r>
              <a:rPr sz="1300" spc="-5" dirty="0" err="1">
                <a:latin typeface="Tahoma"/>
                <a:cs typeface="Tahoma"/>
              </a:rPr>
              <a:t>о</a:t>
            </a:r>
            <a:r>
              <a:rPr sz="1300" spc="-10" dirty="0" err="1">
                <a:latin typeface="Tahoma"/>
                <a:cs typeface="Tahoma"/>
              </a:rPr>
              <a:t>нс</a:t>
            </a:r>
            <a:r>
              <a:rPr sz="1300" spc="-20" dirty="0" err="1">
                <a:latin typeface="Tahoma"/>
                <a:cs typeface="Tahoma"/>
              </a:rPr>
              <a:t>т</a:t>
            </a:r>
            <a:r>
              <a:rPr sz="1300" spc="-10" dirty="0" err="1">
                <a:latin typeface="Tahoma"/>
                <a:cs typeface="Tahoma"/>
              </a:rPr>
              <a:t>р</a:t>
            </a:r>
            <a:r>
              <a:rPr sz="1300" spc="-5" dirty="0" err="1">
                <a:latin typeface="Tahoma"/>
                <a:cs typeface="Tahoma"/>
              </a:rPr>
              <a:t>у</a:t>
            </a:r>
            <a:r>
              <a:rPr sz="1300" spc="-10" dirty="0" err="1">
                <a:latin typeface="Tahoma"/>
                <a:cs typeface="Tahoma"/>
              </a:rPr>
              <a:t>кция</a:t>
            </a:r>
            <a:r>
              <a:rPr sz="1300" spc="-10" dirty="0">
                <a:latin typeface="Tahoma"/>
                <a:cs typeface="Tahoma"/>
              </a:rPr>
              <a:t> </a:t>
            </a:r>
            <a:r>
              <a:rPr sz="1300" spc="-10" dirty="0" err="1" smtClean="0">
                <a:latin typeface="Tahoma"/>
                <a:cs typeface="Tahoma"/>
              </a:rPr>
              <a:t>дорог</a:t>
            </a:r>
            <a:r>
              <a:rPr lang="ru-RU" sz="1300" spc="-10" dirty="0" smtClean="0">
                <a:latin typeface="Tahoma"/>
                <a:cs typeface="Tahoma"/>
              </a:rPr>
              <a:t>,  тротуаров, пешеходных переходов</a:t>
            </a:r>
            <a:endParaRPr sz="13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56323,1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094" y="4293686"/>
            <a:ext cx="24015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8225" y="4590135"/>
            <a:ext cx="24669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300" spc="-10" dirty="0" smtClean="0">
                <a:latin typeface="Tahoma"/>
                <a:cs typeface="Tahoma"/>
              </a:rPr>
              <a:t>Модернизация систем образования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35457,1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0502" y="3528186"/>
            <a:ext cx="2527300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20" dirty="0">
                <a:latin typeface="Tahoma"/>
                <a:cs typeface="Tahoma"/>
              </a:rPr>
              <a:t>Об</a:t>
            </a:r>
            <a:r>
              <a:rPr sz="1300" spc="-10" dirty="0">
                <a:latin typeface="Tahoma"/>
                <a:cs typeface="Tahoma"/>
              </a:rPr>
              <a:t>еспечение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жильем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з</a:t>
            </a:r>
            <a:r>
              <a:rPr sz="1300" spc="-10" dirty="0">
                <a:latin typeface="Tahoma"/>
                <a:cs typeface="Tahoma"/>
              </a:rPr>
              <a:t>ли</a:t>
            </a:r>
            <a:r>
              <a:rPr sz="1300" spc="-5" dirty="0">
                <a:latin typeface="Tahoma"/>
                <a:cs typeface="Tahoma"/>
              </a:rPr>
              <a:t>ч</a:t>
            </a:r>
            <a:r>
              <a:rPr sz="1300" spc="-10" dirty="0">
                <a:latin typeface="Tahoma"/>
                <a:cs typeface="Tahoma"/>
              </a:rPr>
              <a:t>ных к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егорий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граждан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2513,7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28600" y="1066800"/>
          <a:ext cx="27733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700"/>
                <a:gridCol w="858774"/>
                <a:gridCol w="623887"/>
              </a:tblGrid>
              <a:tr h="152400">
                <a:tc gridSpan="2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</a:tr>
              <a:tr h="640080">
                <a:tc gridSpan="3">
                  <a:txBody>
                    <a:bodyPr/>
                    <a:lstStyle/>
                    <a:p>
                      <a:pPr marL="402590" marR="398145" algn="ctr">
                        <a:lnSpc>
                          <a:spcPct val="100000"/>
                        </a:lnSpc>
                      </a:pPr>
                      <a:r>
                        <a:rPr sz="1300" dirty="0" err="1">
                          <a:latin typeface="Tahoma"/>
                          <a:cs typeface="Tahoma"/>
                        </a:rPr>
                        <a:t>Национ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льн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экон</a:t>
                      </a:r>
                      <a:r>
                        <a:rPr sz="1300" spc="5" dirty="0" err="1" smtClean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мика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56323,1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433826" y="1052576"/>
          <a:ext cx="2965450" cy="1588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824"/>
                <a:gridCol w="1452626"/>
              </a:tblGrid>
              <a:tr h="184012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</a:tr>
              <a:tr h="434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Жилищн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ммунальн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яйс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во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38363,2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522"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758379">
                <a:tc gridSpan="2">
                  <a:txBody>
                    <a:bodyPr/>
                    <a:lstStyle/>
                    <a:p>
                      <a:pPr marL="164465" marR="156845" algn="ctr">
                        <a:lnSpc>
                          <a:spcPct val="100000"/>
                        </a:lnSpc>
                      </a:pPr>
                      <a:r>
                        <a:rPr lang="ru-RU" sz="1300" dirty="0" smtClean="0">
                          <a:latin typeface="Tahoma"/>
                          <a:cs typeface="Tahoma"/>
                        </a:rPr>
                        <a:t>Закупка  коммунальной техники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11803,3 </a:t>
                      </a:r>
                      <a:r>
                        <a:rPr lang="ru-RU"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тыс.руб</a:t>
                      </a:r>
                      <a:endParaRPr sz="1300" b="1" dirty="0">
                        <a:solidFill>
                          <a:srgbClr val="C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FF"/>
                      </a:solidFill>
                      <a:prstDash val="solid"/>
                    </a:lnL>
                    <a:lnR w="12700">
                      <a:solidFill>
                        <a:srgbClr val="00CCFF"/>
                      </a:solidFill>
                      <a:prstDash val="solid"/>
                    </a:lnR>
                    <a:lnT w="12700">
                      <a:solidFill>
                        <a:srgbClr val="00CC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  <a:solidFill>
                      <a:srgbClr val="64C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84950" y="1052575"/>
          <a:ext cx="2965450" cy="1682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26"/>
                <a:gridCol w="623824"/>
                <a:gridCol w="1562100"/>
              </a:tblGrid>
              <a:tr h="195240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3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Социальн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куль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сфера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40085,3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965"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</a:tr>
              <a:tr h="716569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10" dirty="0" err="1">
                          <a:latin typeface="Tahoma"/>
                          <a:cs typeface="Tahoma"/>
                        </a:rPr>
                        <a:t>Об</a:t>
                      </a:r>
                      <a:r>
                        <a:rPr sz="1300" spc="-5" dirty="0" err="1">
                          <a:latin typeface="Tahoma"/>
                          <a:cs typeface="Tahoma"/>
                        </a:rPr>
                        <a:t>ъ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ек</a:t>
                      </a:r>
                      <a:r>
                        <a:rPr sz="1300" spc="-10" dirty="0" err="1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ы</a:t>
                      </a:r>
                      <a:r>
                        <a:rPr sz="13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300" dirty="0" err="1" smtClean="0">
                          <a:latin typeface="Tahoma"/>
                          <a:cs typeface="Tahoma"/>
                        </a:rPr>
                        <a:t>соцсферы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2114,5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" name="object 24"/>
          <p:cNvSpPr txBox="1"/>
          <p:nvPr/>
        </p:nvSpPr>
        <p:spPr>
          <a:xfrm>
            <a:off x="381000" y="5715000"/>
            <a:ext cx="2819400" cy="20005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2229" y="3041955"/>
            <a:ext cx="2941542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Благоустройство площади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10003,5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2229" y="3816045"/>
            <a:ext cx="2941542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Благоустройство парка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8922,4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559637" y="5519043"/>
            <a:ext cx="2864133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Развитие систем водоснабжения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2515,3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1</a:t>
            </a:r>
            <a:r>
              <a:rPr lang="ru-RU" sz="2000" dirty="0" smtClean="0">
                <a:solidFill>
                  <a:srgbClr val="0070C0"/>
                </a:solidFill>
              </a:rPr>
              <a:t>9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22716979"/>
              </p:ext>
            </p:extLst>
          </p:nvPr>
        </p:nvGraphicFramePr>
        <p:xfrm>
          <a:off x="231051" y="797094"/>
          <a:ext cx="9296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31051" y="487459"/>
          <a:ext cx="8979444" cy="611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9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µÐ»ÑÐ¾-Ð·ÐµÐ»ÐµÐ½ÑÐµ Ð·Ð°ÑÑÐ°Ð²ÐºÐ¸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 flipH="1">
            <a:off x="0" y="0"/>
            <a:ext cx="9906000" cy="6858000"/>
          </a:xfrm>
          <a:prstGeom prst="rect">
            <a:avLst/>
          </a:prstGeom>
          <a:solidFill>
            <a:srgbClr val="99FF99"/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08460" y="3816045"/>
            <a:ext cx="3947858" cy="25544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4312" y="4500570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Нижнедевицкий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  в 2019 году принял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  в трех  НАЦИОНАЛЬНЫХ ПРОЕКТАХ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65171" y="2714620"/>
            <a:ext cx="2476517" cy="22145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42562" y="142852"/>
            <a:ext cx="2476517" cy="22145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98218" y="4500570"/>
            <a:ext cx="2476517" cy="22145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65170" y="785795"/>
            <a:ext cx="263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НАЦПРОЕКТ</a:t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>«ДЕМОГРАФИЯ»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7779" y="3357563"/>
            <a:ext cx="263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НАЦПРОЕКТ</a:t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>«ОБРАЗОВАНИЕ»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0826" y="5143513"/>
            <a:ext cx="263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НАЦПРОЕКТ</a:t>
            </a:r>
            <a:br>
              <a:rPr lang="ru-RU" sz="2400" b="1" dirty="0" smtClean="0">
                <a:latin typeface="Gabriola" pitchFamily="82" charset="0"/>
              </a:rPr>
            </a:br>
            <a:r>
              <a:rPr lang="ru-RU" sz="2400" b="1" dirty="0" smtClean="0">
                <a:latin typeface="Gabriola" pitchFamily="82" charset="0"/>
              </a:rPr>
              <a:t>«ЖИЛЬЁ И ГОРОДСКАЯ СРЕДА»</a:t>
            </a: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186" y="255231"/>
            <a:ext cx="7121628" cy="464454"/>
          </a:xfrm>
          <a:noFill/>
          <a:ln>
            <a:solidFill>
              <a:srgbClr val="CCFF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Реализация национальных проектов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4135" y="951912"/>
            <a:ext cx="3120174" cy="139336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31051" y="797094"/>
          <a:ext cx="6192720" cy="495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366" y="4512727"/>
            <a:ext cx="5484126" cy="2345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1051" y="874503"/>
            <a:ext cx="3483406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Объем финансирования НП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2019 году – 12,2 млн. руб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400" y="2654910"/>
            <a:ext cx="3034096" cy="185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17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20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2000" b="1" spc="-15" dirty="0" smtClean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-12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905000" y="160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 численностью работников 48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720" y="5163439"/>
            <a:ext cx="78524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Bookman Old Style"/>
                <a:cs typeface="Bookman Old Style"/>
              </a:rPr>
              <a:t>Ко</a:t>
            </a:r>
            <a:r>
              <a:rPr sz="1600" b="1" spc="-10" dirty="0">
                <a:latin typeface="Bookman Old Style"/>
                <a:cs typeface="Bookman Old Style"/>
              </a:rPr>
              <a:t>личество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учрежд</a:t>
            </a:r>
            <a:r>
              <a:rPr sz="1600" b="1" spc="-20" dirty="0">
                <a:latin typeface="Bookman Old Style"/>
                <a:cs typeface="Bookman Old Style"/>
              </a:rPr>
              <a:t>е</a:t>
            </a:r>
            <a:r>
              <a:rPr sz="1600" b="1" spc="-10" dirty="0">
                <a:latin typeface="Bookman Old Style"/>
                <a:cs typeface="Bookman Old Style"/>
              </a:rPr>
              <a:t>ний,</a:t>
            </a:r>
            <a:r>
              <a:rPr sz="1600" b="1" spc="4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о</a:t>
            </a:r>
            <a:r>
              <a:rPr sz="1600" b="1" spc="-10" dirty="0">
                <a:latin typeface="Bookman Old Style"/>
                <a:cs typeface="Bookman Old Style"/>
              </a:rPr>
              <a:t>ка</a:t>
            </a:r>
            <a:r>
              <a:rPr sz="1600" b="1" spc="-20" dirty="0">
                <a:latin typeface="Bookman Old Style"/>
                <a:cs typeface="Bookman Old Style"/>
              </a:rPr>
              <a:t>з</a:t>
            </a:r>
            <a:r>
              <a:rPr sz="1600" b="1" spc="-15" dirty="0">
                <a:latin typeface="Bookman Old Style"/>
                <a:cs typeface="Bookman Old Style"/>
              </a:rPr>
              <a:t>ывающих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м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5" dirty="0">
                <a:latin typeface="Bookman Old Style"/>
                <a:cs typeface="Bookman Old Style"/>
              </a:rPr>
              <a:t>ниципал</a:t>
            </a:r>
            <a:r>
              <a:rPr sz="1600" b="1" spc="-5" dirty="0">
                <a:latin typeface="Bookman Old Style"/>
                <a:cs typeface="Bookman Old Style"/>
              </a:rPr>
              <a:t>ь</a:t>
            </a:r>
            <a:r>
              <a:rPr sz="1600" b="1" spc="-15" dirty="0">
                <a:latin typeface="Bookman Old Style"/>
                <a:cs typeface="Bookman Old Style"/>
              </a:rPr>
              <a:t>ные</a:t>
            </a:r>
            <a:r>
              <a:rPr sz="1600" b="1" spc="5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сл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ги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–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latin typeface="Bookman Old Style"/>
                <a:cs typeface="Bookman Old Style"/>
              </a:rPr>
              <a:t>19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023" y="5407558"/>
            <a:ext cx="142494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в т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о</a:t>
            </a: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м</a:t>
            </a:r>
            <a:r>
              <a:rPr sz="1600" b="1" spc="2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числ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: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036" y="5407558"/>
            <a:ext cx="24187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56210" algn="l"/>
              </a:tabLst>
            </a:pPr>
            <a:r>
              <a:rPr sz="1600" b="1" spc="-20" dirty="0" err="1">
                <a:solidFill>
                  <a:srgbClr val="000080"/>
                </a:solidFill>
                <a:latin typeface="Bookman Old Style"/>
                <a:cs typeface="Bookman Old Style"/>
              </a:rPr>
              <a:t>б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юд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жет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н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ые</a:t>
            </a:r>
            <a:r>
              <a:rPr sz="1600" b="1" spc="3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–</a:t>
            </a:r>
            <a:r>
              <a:rPr sz="1600" b="1" spc="-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2</a:t>
            </a:r>
            <a:endParaRPr sz="1600" dirty="0">
              <a:latin typeface="Bookman Old Style"/>
              <a:cs typeface="Bookman Old Style"/>
            </a:endParaRPr>
          </a:p>
          <a:p>
            <a:pPr marL="177165" indent="-143510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77800" algn="l"/>
              </a:tabLst>
            </a:pPr>
            <a:r>
              <a:rPr lang="ru-RU" sz="1600" b="1" spc="-10" dirty="0" err="1" smtClean="0">
                <a:solidFill>
                  <a:srgbClr val="000080"/>
                </a:solidFill>
                <a:latin typeface="Bookman Old Style"/>
                <a:cs typeface="Bookman Old Style"/>
              </a:rPr>
              <a:t>казенны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5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-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17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sz="2000" b="1" spc="-10" dirty="0" smtClean="0">
                <a:solidFill>
                  <a:srgbClr val="0070C0"/>
                </a:solidFill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</a:rPr>
              <a:t>9</a:t>
            </a:r>
            <a:r>
              <a:rPr sz="2000" b="1" spc="1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г</a:t>
            </a:r>
            <a:r>
              <a:rPr sz="2000" b="1" spc="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ду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/>
                <a:gridCol w="1866900"/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201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9</a:t>
                      </a:r>
                      <a:r>
                        <a:rPr sz="1600" b="1" spc="30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305658,0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135343,3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170314,7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271941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130310,9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141630,1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33717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5032,4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28684,6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201</a:t>
            </a:r>
            <a:r>
              <a:rPr lang="ru-RU" sz="2400" spc="10" dirty="0" smtClean="0">
                <a:solidFill>
                  <a:srgbClr val="0070C0"/>
                </a:solidFill>
                <a:latin typeface="+mn-lt"/>
              </a:rPr>
              <a:t>8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2019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sz="2400" spc="-10" dirty="0" smtClean="0">
                <a:solidFill>
                  <a:srgbClr val="0070C0"/>
                </a:solidFill>
              </a:rPr>
              <a:t>1</a:t>
            </a:r>
            <a:r>
              <a:rPr lang="ru-RU" sz="2400" dirty="0" smtClean="0">
                <a:solidFill>
                  <a:srgbClr val="0070C0"/>
                </a:solidFill>
              </a:rPr>
              <a:t>9</a:t>
            </a:r>
            <a:r>
              <a:rPr sz="2400" spc="-25" dirty="0" smtClean="0">
                <a:solidFill>
                  <a:srgbClr val="0070C0"/>
                </a:solidFill>
              </a:rPr>
              <a:t> </a:t>
            </a:r>
            <a:r>
              <a:rPr sz="2400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586618"/>
              </p:ext>
            </p:extLst>
          </p:nvPr>
        </p:nvGraphicFramePr>
        <p:xfrm>
          <a:off x="685800" y="1389258"/>
          <a:ext cx="8137650" cy="5268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6515"/>
                <a:gridCol w="1161135"/>
              </a:tblGrid>
              <a:tr h="54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24806,0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94550,0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14,2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41701,1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13988,1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3795,2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6025,7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32706,4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41901,0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sz="2000" spc="-15" dirty="0" smtClean="0">
                <a:solidFill>
                  <a:srgbClr val="0070C0"/>
                </a:solidFill>
              </a:rPr>
              <a:t>1</a:t>
            </a:r>
            <a:r>
              <a:rPr lang="ru-RU" sz="2000" spc="-15" dirty="0" smtClean="0">
                <a:solidFill>
                  <a:srgbClr val="0070C0"/>
                </a:solidFill>
              </a:rPr>
              <a:t>9</a:t>
            </a:r>
            <a:r>
              <a:rPr sz="2000" dirty="0" smtClean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го</a:t>
            </a:r>
            <a:r>
              <a:rPr sz="2000" spc="-10" dirty="0">
                <a:solidFill>
                  <a:srgbClr val="0070C0"/>
                </a:solidFill>
              </a:rPr>
              <a:t>д</a:t>
            </a:r>
            <a:r>
              <a:rPr sz="2000" spc="-15" dirty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259844"/>
          <a:ext cx="9296400" cy="282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0396"/>
                <a:gridCol w="1166004"/>
              </a:tblGrid>
              <a:tr h="620976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2513,7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8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выплату единовременного пособия при всех формах устройства детей, лишенных родительского попечения, в семью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1051,4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4428,6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9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3614,0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157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4642,7</a:t>
                      </a:r>
                    </a:p>
                    <a:p>
                      <a:pPr marL="23177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39,4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201</a:t>
            </a:r>
            <a:r>
              <a:rPr lang="ru-RU" sz="2400" b="1" dirty="0" smtClean="0">
                <a:latin typeface="Bookman Old Style"/>
                <a:cs typeface="Bookman Old Style"/>
              </a:rPr>
              <a:t>9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18171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. 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103,0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9390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spc="-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31981,7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sz="2000" b="1" dirty="0">
                <a:solidFill>
                  <a:srgbClr val="64C1EA"/>
                </a:solidFill>
                <a:latin typeface="Times New Roman"/>
                <a:cs typeface="Times New Roman"/>
              </a:rPr>
              <a:t>.</a:t>
            </a:r>
            <a:r>
              <a:rPr sz="2000" b="1" spc="-25" dirty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82" y="1447800"/>
            <a:ext cx="40386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/>
                <a:gridCol w="1112837"/>
                <a:gridCol w="209613"/>
                <a:gridCol w="1001649"/>
                <a:gridCol w="952500"/>
                <a:gridCol w="119125"/>
                <a:gridCol w="973074"/>
                <a:gridCol w="1019175"/>
                <a:gridCol w="141350"/>
                <a:gridCol w="952500"/>
                <a:gridCol w="1030224"/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201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9</a:t>
            </a:r>
            <a:r>
              <a:rPr sz="2000" b="1" spc="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2020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/>
                <a:gridCol w="857250"/>
                <a:gridCol w="1092200"/>
                <a:gridCol w="935101"/>
                <a:gridCol w="851656"/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9</a:t>
            </a:r>
            <a:r>
              <a:rPr sz="2000" spc="12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686" y="1184141"/>
          <a:ext cx="8979460" cy="5343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644"/>
                <a:gridCol w="6919105"/>
                <a:gridCol w="696776"/>
                <a:gridCol w="737102"/>
                <a:gridCol w="85015"/>
                <a:gridCol w="44418"/>
                <a:gridCol w="25400"/>
              </a:tblGrid>
              <a:tr h="452795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0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b="1" spc="5" dirty="0" smtClean="0">
                          <a:latin typeface="Times New Roman"/>
                          <a:cs typeface="Times New Roman"/>
                        </a:rPr>
                        <a:t>019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жит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5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жит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жит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0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5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8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06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 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 </a:t>
                      </a:r>
                      <a:r>
                        <a:rPr sz="1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веч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ебова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ям,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бщего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значе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6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9375" algn="just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 </a:t>
                      </a:r>
                      <a:r>
                        <a:rPr sz="1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   </a:t>
                      </a:r>
                      <a:r>
                        <a:rPr sz="1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его   </a:t>
                      </a:r>
                      <a:r>
                        <a:rPr sz="1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   </a:t>
                      </a:r>
                      <a:r>
                        <a:rPr sz="1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  </a:t>
                      </a:r>
                      <a:r>
                        <a:rPr sz="1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  </a:t>
                      </a:r>
                      <a:r>
                        <a:rPr sz="1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  </a:t>
                      </a:r>
                      <a:r>
                        <a:rPr sz="1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вным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а,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875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06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шк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ые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36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вш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ско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е, 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0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сдавав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дарс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едметам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87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747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дь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ся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од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вв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вие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в. 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87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	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19237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38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26165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8460" y="0"/>
            <a:ext cx="9364467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lang="ru-RU"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lang="ru-RU"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9</a:t>
            </a:r>
            <a:r>
              <a:rPr sz="2000" spc="12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</a:t>
            </a:r>
            <a:r>
              <a:rPr sz="2000" spc="-35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	</a:t>
            </a:r>
          </a:p>
          <a:p>
            <a:pPr marL="98425">
              <a:lnSpc>
                <a:spcPct val="100000"/>
              </a:lnSpc>
              <a:spcBef>
                <a:spcPts val="415"/>
              </a:spcBef>
            </a:pPr>
            <a:r>
              <a:rPr sz="1000" spc="-10" dirty="0">
                <a:solidFill>
                  <a:srgbClr val="0070C0"/>
                </a:solidFill>
                <a:latin typeface="Times New Roman"/>
                <a:cs typeface="Times New Roman"/>
              </a:rPr>
              <a:t>П</a:t>
            </a:r>
            <a:r>
              <a:rPr sz="1000" dirty="0">
                <a:solidFill>
                  <a:srgbClr val="0070C0"/>
                </a:solidFill>
                <a:latin typeface="Times New Roman"/>
                <a:cs typeface="Times New Roman"/>
              </a:rPr>
              <a:t>Р</a:t>
            </a:r>
            <a:r>
              <a:rPr sz="1000" spc="-10" dirty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1000" spc="-5" dirty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1000" spc="-10" dirty="0">
                <a:solidFill>
                  <a:srgbClr val="0070C0"/>
                </a:solidFill>
                <a:latin typeface="Times New Roman"/>
                <a:cs typeface="Times New Roman"/>
              </a:rPr>
              <a:t>ОЛ</a:t>
            </a:r>
            <a:r>
              <a:rPr sz="1000" spc="-20" dirty="0">
                <a:solidFill>
                  <a:srgbClr val="0070C0"/>
                </a:solidFill>
                <a:latin typeface="Times New Roman"/>
                <a:cs typeface="Times New Roman"/>
              </a:rPr>
              <a:t>Ж</a:t>
            </a:r>
            <a:r>
              <a:rPr sz="1000" spc="-10" dirty="0">
                <a:solidFill>
                  <a:srgbClr val="0070C0"/>
                </a:solidFill>
                <a:latin typeface="Times New Roman"/>
                <a:cs typeface="Times New Roman"/>
              </a:rPr>
              <a:t>ЕНИЕ</a:t>
            </a:r>
            <a:endParaRPr sz="1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R="1196975" algn="r">
              <a:lnSpc>
                <a:spcPct val="100000"/>
              </a:lnSpc>
              <a:spcBef>
                <a:spcPts val="565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686" y="797094"/>
          <a:ext cx="9049087" cy="5576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1505"/>
                <a:gridCol w="1444502"/>
                <a:gridCol w="5100345"/>
                <a:gridCol w="832804"/>
                <a:gridCol w="908512"/>
                <a:gridCol w="105677"/>
                <a:gridCol w="45742"/>
              </a:tblGrid>
              <a:tr h="291307">
                <a:tc>
                  <a:txBody>
                    <a:bodyPr/>
                    <a:lstStyle/>
                    <a:p>
                      <a:pPr marL="109855" marR="103505" indent="2730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89154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Факт 2019 г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</a:tr>
              <a:tr h="336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645">
                        <a:lnSpc>
                          <a:spcPct val="100000"/>
                        </a:lnSpc>
                      </a:pP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 err="1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 err="1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 err="1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: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23765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</a:tr>
              <a:tr h="174784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7320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28139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784"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732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5110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19565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ет, 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бщей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72745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18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010" algn="just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дошк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ий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 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ремо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а,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щем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        12,5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19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128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 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ем (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1,23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ся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еб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ют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а,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бщем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21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ды   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 err="1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дже</a:t>
                      </a:r>
                      <a:r>
                        <a:rPr sz="1000" spc="10" dirty="0" err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 err="1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000" spc="-25" dirty="0" smtClean="0">
                          <a:latin typeface="Times New Roman"/>
                          <a:cs typeface="Times New Roman"/>
                        </a:rPr>
                        <a:t>района</a:t>
                      </a: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   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асче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   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 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щег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ся 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 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ия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5130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35,2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де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ет,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ющ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 </a:t>
                      </a:r>
                      <a:r>
                        <a:rPr sz="1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у  </a:t>
                      </a:r>
                      <a:r>
                        <a:rPr sz="1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sz="1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0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ях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1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вой ф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ей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воз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85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ы,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йн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оя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пит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бщем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27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7,7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R="128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ающ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физ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40,4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000" spc="5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 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ол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ив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шего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ые 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0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 </a:t>
                      </a:r>
                      <a:r>
                        <a:rPr sz="1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од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й ч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асе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стоящего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чете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ачес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жил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еще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ях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в расчете на 1 жителя 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Тыс.руб.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sz="2000" b="1" spc="5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34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sz="1700" b="1" spc="5" dirty="0" smtClean="0">
                <a:latin typeface="Bookman Old Style"/>
                <a:cs typeface="Bookman Old Style"/>
              </a:rPr>
              <a:t>1</a:t>
            </a:r>
            <a:r>
              <a:rPr lang="ru-RU" sz="1700" b="1" spc="5" dirty="0" smtClean="0">
                <a:latin typeface="Bookman Old Style"/>
                <a:cs typeface="Bookman Old Style"/>
              </a:rPr>
              <a:t>9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9451" y="17354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3850" y="17354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3850" y="20097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3776" y="20097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/>
                <a:gridCol w="1326975"/>
                <a:gridCol w="1350925"/>
                <a:gridCol w="1225698"/>
                <a:gridCol w="1160375"/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443825,7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445409,5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91228,0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92751,2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19466,0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22311,7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333131,7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330346,6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486154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479987,7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486154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479987,7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-42328,3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-34578,2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42328,3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34578,2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42328,3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34578,2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sz="2000" b="1" spc="-10" dirty="0" smtClean="0">
                <a:latin typeface="Bookman Old Style"/>
                <a:cs typeface="Bookman Old Style"/>
              </a:rPr>
              <a:t>1</a:t>
            </a:r>
            <a:r>
              <a:rPr lang="ru-RU" sz="2000" b="1" spc="-10" dirty="0" smtClean="0">
                <a:latin typeface="Bookman Old Style"/>
                <a:cs typeface="Bookman Old Style"/>
              </a:rPr>
              <a:t>9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3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24512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26415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Д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0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15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spc="-5" dirty="0" smtClean="0">
                <a:latin typeface="Times New Roman"/>
                <a:cs typeface="Times New Roman"/>
              </a:rPr>
              <a:t>445409,5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479987,7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291" y="1253997"/>
            <a:ext cx="11715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92751,2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330346,6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22311,7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235599,3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22356,2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19728,9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36341,7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95280,5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13988,1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56693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4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19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445409,5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32053700"/>
              </p:ext>
            </p:extLst>
          </p:nvPr>
        </p:nvGraphicFramePr>
        <p:xfrm>
          <a:off x="0" y="332640"/>
          <a:ext cx="9906000" cy="652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201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9</a:t>
            </a:r>
            <a:r>
              <a:rPr sz="2000" b="1" spc="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92751,2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695505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Пост</a:t>
            </a:r>
            <a:r>
              <a:rPr lang="ru-RU" sz="1800" spc="5" dirty="0" smtClean="0">
                <a:solidFill>
                  <a:srgbClr val="0070C0"/>
                </a:solidFill>
              </a:rPr>
              <a:t>у</a:t>
            </a:r>
            <a:r>
              <a:rPr lang="ru-RU" sz="1800" spc="-10" dirty="0" smtClean="0">
                <a:solidFill>
                  <a:srgbClr val="0070C0"/>
                </a:solidFill>
              </a:rPr>
              <a:t>п</a:t>
            </a:r>
            <a:r>
              <a:rPr lang="ru-RU" sz="1800" dirty="0" smtClean="0">
                <a:solidFill>
                  <a:srgbClr val="0070C0"/>
                </a:solidFill>
              </a:rPr>
              <a:t>л</a:t>
            </a:r>
            <a:r>
              <a:rPr lang="ru-RU" sz="1800" spc="5" dirty="0" smtClean="0">
                <a:solidFill>
                  <a:srgbClr val="0070C0"/>
                </a:solidFill>
              </a:rPr>
              <a:t>е</a:t>
            </a:r>
            <a:r>
              <a:rPr lang="ru-RU" sz="1800" dirty="0" smtClean="0">
                <a:solidFill>
                  <a:srgbClr val="0070C0"/>
                </a:solidFill>
              </a:rPr>
              <a:t>ние</a:t>
            </a:r>
            <a:r>
              <a:rPr lang="ru-RU" sz="1800" spc="-5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  <a:r>
              <a:rPr lang="ru-RU" sz="1800" spc="5" dirty="0" smtClean="0">
                <a:solidFill>
                  <a:srgbClr val="0070C0"/>
                </a:solidFill>
              </a:rPr>
              <a:t>л</a:t>
            </a:r>
            <a:r>
              <a:rPr lang="ru-RU" sz="1800" dirty="0" smtClean="0">
                <a:solidFill>
                  <a:srgbClr val="0070C0"/>
                </a:solidFill>
              </a:rPr>
              <a:t>о</a:t>
            </a:r>
            <a:r>
              <a:rPr lang="ru-RU" sz="1800" spc="10" dirty="0" smtClean="0">
                <a:solidFill>
                  <a:srgbClr val="0070C0"/>
                </a:solidFill>
              </a:rPr>
              <a:t>г</a:t>
            </a:r>
            <a:r>
              <a:rPr lang="ru-RU" sz="1800" dirty="0" smtClean="0">
                <a:solidFill>
                  <a:srgbClr val="0070C0"/>
                </a:solidFill>
              </a:rPr>
              <a:t>овых</a:t>
            </a:r>
            <a:r>
              <a:rPr lang="ru-RU" sz="1800" spc="-4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платежей</a:t>
            </a:r>
            <a:r>
              <a:rPr lang="ru-RU" sz="1800" spc="-3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spc="5" dirty="0" smtClean="0">
                <a:solidFill>
                  <a:srgbClr val="0070C0"/>
                </a:solidFill>
              </a:rPr>
              <a:t>б</a:t>
            </a:r>
            <a:r>
              <a:rPr lang="ru-RU" sz="1800" dirty="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</a:t>
            </a:r>
            <a:r>
              <a:rPr lang="ru-RU" sz="1800" spc="-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20</a:t>
            </a:r>
            <a:r>
              <a:rPr lang="ru-RU" sz="1800" spc="-10" dirty="0" smtClean="0">
                <a:solidFill>
                  <a:srgbClr val="0070C0"/>
                </a:solidFill>
              </a:rPr>
              <a:t>19</a:t>
            </a:r>
            <a:r>
              <a:rPr lang="ru-RU" sz="1800" spc="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г</a:t>
            </a:r>
            <a:r>
              <a:rPr lang="ru-RU" sz="1800" spc="10" dirty="0" smtClean="0">
                <a:solidFill>
                  <a:srgbClr val="0070C0"/>
                </a:solidFill>
              </a:rPr>
              <a:t>о</a:t>
            </a:r>
            <a:r>
              <a:rPr lang="ru-RU" sz="1800" dirty="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6635</TotalTime>
  <Words>2614</Words>
  <Application>Microsoft Office PowerPoint</Application>
  <PresentationFormat>Лист A4 (210x297 мм)</PresentationFormat>
  <Paragraphs>683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2019 год   Всего поступило доходов –  445409,5 тыс.руб.  </vt:lpstr>
      <vt:lpstr>Слайд 8</vt:lpstr>
      <vt:lpstr>   Поступление налоговых платежей в бюджет Нижнедевицкого муниципального района в 2019 году</vt:lpstr>
      <vt:lpstr>Слайд 10</vt:lpstr>
      <vt:lpstr>Структура неналоговых доходов в 2019 году</vt:lpstr>
      <vt:lpstr>Слайд 12</vt:lpstr>
      <vt:lpstr>Слайд 13</vt:lpstr>
      <vt:lpstr>Структура безвозмездных поступлений  в  2019  году  </vt:lpstr>
      <vt:lpstr>Безвозмездные поступления в бюджет Нижнедевицкого муниципального района  в 2019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2019 год</vt:lpstr>
      <vt:lpstr>Функциональная структура расходов за 2019 год</vt:lpstr>
      <vt:lpstr>Слайд 22</vt:lpstr>
      <vt:lpstr>Реализация национальных проектов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2019 году на социальную сферу</vt:lpstr>
      <vt:lpstr>Динамика расходов бюджета Нижнедевицкого муниципального района за 2018-2019 годы</vt:lpstr>
      <vt:lpstr>Муниципальные программы в 2019 году</vt:lpstr>
      <vt:lpstr>Расходы по публично-нормативным обязательствам в 2019 году</vt:lpstr>
      <vt:lpstr>Источники финансирования дефицита бюджета</vt:lpstr>
      <vt:lpstr>Муниципальный долг Нижнедевицкого муниципального района   в 2019 году 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nroshypkina</cp:lastModifiedBy>
  <cp:revision>757</cp:revision>
  <dcterms:created xsi:type="dcterms:W3CDTF">2014-10-12T19:29:42Z</dcterms:created>
  <dcterms:modified xsi:type="dcterms:W3CDTF">2020-03-30T05:48:51Z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