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54"/>
  </p:notesMasterIdLst>
  <p:sldIdLst>
    <p:sldId id="357" r:id="rId2"/>
    <p:sldId id="358" r:id="rId3"/>
    <p:sldId id="292" r:id="rId4"/>
    <p:sldId id="324" r:id="rId5"/>
    <p:sldId id="338" r:id="rId6"/>
    <p:sldId id="339" r:id="rId7"/>
    <p:sldId id="333" r:id="rId8"/>
    <p:sldId id="334" r:id="rId9"/>
    <p:sldId id="340" r:id="rId10"/>
    <p:sldId id="341" r:id="rId11"/>
    <p:sldId id="342" r:id="rId12"/>
    <p:sldId id="343" r:id="rId13"/>
    <p:sldId id="356" r:id="rId14"/>
    <p:sldId id="365" r:id="rId15"/>
    <p:sldId id="366" r:id="rId16"/>
    <p:sldId id="360" r:id="rId17"/>
    <p:sldId id="315" r:id="rId18"/>
    <p:sldId id="367" r:id="rId19"/>
    <p:sldId id="317" r:id="rId20"/>
    <p:sldId id="281" r:id="rId21"/>
    <p:sldId id="344" r:id="rId22"/>
    <p:sldId id="359" r:id="rId23"/>
    <p:sldId id="362" r:id="rId24"/>
    <p:sldId id="361" r:id="rId25"/>
    <p:sldId id="312" r:id="rId26"/>
    <p:sldId id="345" r:id="rId27"/>
    <p:sldId id="379" r:id="rId28"/>
    <p:sldId id="373" r:id="rId29"/>
    <p:sldId id="371" r:id="rId30"/>
    <p:sldId id="374" r:id="rId31"/>
    <p:sldId id="372" r:id="rId32"/>
    <p:sldId id="314" r:id="rId33"/>
    <p:sldId id="354" r:id="rId34"/>
    <p:sldId id="375" r:id="rId35"/>
    <p:sldId id="369" r:id="rId36"/>
    <p:sldId id="257" r:id="rId37"/>
    <p:sldId id="376" r:id="rId38"/>
    <p:sldId id="318" r:id="rId39"/>
    <p:sldId id="258" r:id="rId40"/>
    <p:sldId id="319" r:id="rId41"/>
    <p:sldId id="260" r:id="rId42"/>
    <p:sldId id="259" r:id="rId43"/>
    <p:sldId id="377" r:id="rId44"/>
    <p:sldId id="351" r:id="rId45"/>
    <p:sldId id="381" r:id="rId46"/>
    <p:sldId id="269" r:id="rId47"/>
    <p:sldId id="296" r:id="rId48"/>
    <p:sldId id="310" r:id="rId49"/>
    <p:sldId id="311" r:id="rId50"/>
    <p:sldId id="378" r:id="rId51"/>
    <p:sldId id="364" r:id="rId52"/>
    <p:sldId id="29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  <p:cmAuthor id="1" name="nroshypkina" initials="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33"/>
    <a:srgbClr val="FFCC00"/>
    <a:srgbClr val="9ABB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41" autoAdjust="0"/>
  </p:normalViewPr>
  <p:slideViewPr>
    <p:cSldViewPr>
      <p:cViewPr>
        <p:scale>
          <a:sx n="80" d="100"/>
          <a:sy n="80" d="100"/>
        </p:scale>
        <p:origin x="-137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92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8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31212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17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2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3333.xlsx"/><Relationship Id="rId1" Type="http://schemas.openxmlformats.org/officeDocument/2006/relationships/image" Target="../media/image4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44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555555.xlsx"/><Relationship Id="rId1" Type="http://schemas.openxmlformats.org/officeDocument/2006/relationships/image" Target="../media/image4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мяса всех видов на убой в живом весе, тыс. тонн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19.3</c:v>
                </c:pt>
                <c:pt idx="1">
                  <c:v>19.8</c:v>
                </c:pt>
                <c:pt idx="2">
                  <c:v>22.4</c:v>
                </c:pt>
                <c:pt idx="3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A-4966-BF50-7E3F18236C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валовый объем производства молока, тыс. тонн</c:v>
                </c:pt>
              </c:strCache>
            </c:strRef>
          </c:tx>
          <c:dLbls>
            <c:dLbl>
              <c:idx val="0"/>
              <c:layout>
                <c:manualLayout>
                  <c:x val="2.8145171167702591E-2"/>
                  <c:y val="-1.403016330447244E-2"/>
                </c:manualLayout>
              </c:layout>
              <c:showVal val="1"/>
            </c:dLbl>
            <c:dLbl>
              <c:idx val="1"/>
              <c:layout>
                <c:manualLayout>
                  <c:x val="3.1897860656731045E-2"/>
                  <c:y val="-1.1224130643578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DA-4966-BF50-7E3F18236C64}"/>
                </c:ext>
              </c:extLst>
            </c:dLbl>
            <c:dLbl>
              <c:idx val="2"/>
              <c:layout>
                <c:manualLayout>
                  <c:x val="2.6268826423189492E-2"/>
                  <c:y val="-1.1224130643578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DA-4966-BF50-7E3F18236C64}"/>
                </c:ext>
              </c:extLst>
            </c:dLbl>
            <c:dLbl>
              <c:idx val="3"/>
              <c:layout>
                <c:manualLayout>
                  <c:x val="3.4337388561716989E-2"/>
                  <c:y val="-7.6681915164039912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8.7100000000000009</c:v>
                </c:pt>
                <c:pt idx="1">
                  <c:v>9.5</c:v>
                </c:pt>
                <c:pt idx="2">
                  <c:v>10.1</c:v>
                </c:pt>
                <c:pt idx="3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DA-4966-BF50-7E3F18236C64}"/>
            </c:ext>
          </c:extLst>
        </c:ser>
        <c:shape val="box"/>
        <c:axId val="135481216"/>
        <c:axId val="135482752"/>
        <c:axId val="0"/>
      </c:bar3DChart>
      <c:catAx>
        <c:axId val="135481216"/>
        <c:scaling>
          <c:orientation val="minMax"/>
        </c:scaling>
        <c:axPos val="b"/>
        <c:numFmt formatCode="General" sourceLinked="1"/>
        <c:tickLblPos val="nextTo"/>
        <c:crossAx val="135482752"/>
        <c:crosses val="autoZero"/>
        <c:auto val="1"/>
        <c:lblAlgn val="ctr"/>
        <c:lblOffset val="100"/>
      </c:catAx>
      <c:valAx>
        <c:axId val="135482752"/>
        <c:scaling>
          <c:orientation val="minMax"/>
        </c:scaling>
        <c:axPos val="l"/>
        <c:majorGridlines/>
        <c:numFmt formatCode="General" sourceLinked="1"/>
        <c:tickLblPos val="nextTo"/>
        <c:crossAx val="1354812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012574454003986E-2"/>
          <c:y val="6.3922098926578533E-2"/>
          <c:w val="0.83080004211539671"/>
          <c:h val="0.780019478623846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факт 2023</c:v>
                </c:pt>
                <c:pt idx="1">
                  <c:v>оценка 2024</c:v>
                </c:pt>
                <c:pt idx="2">
                  <c:v>2025г.</c:v>
                </c:pt>
                <c:pt idx="3">
                  <c:v>2026 г.</c:v>
                </c:pt>
                <c:pt idx="4">
                  <c:v>2027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200578.3</c:v>
                </c:pt>
                <c:pt idx="1">
                  <c:v>239876</c:v>
                </c:pt>
                <c:pt idx="2">
                  <c:v>235874</c:v>
                </c:pt>
                <c:pt idx="3">
                  <c:v>248312</c:v>
                </c:pt>
                <c:pt idx="4">
                  <c:v>269148</c:v>
                </c:pt>
              </c:numCache>
            </c:numRef>
          </c:val>
        </c:ser>
        <c:axId val="187954688"/>
        <c:axId val="187956224"/>
      </c:barChart>
      <c:catAx>
        <c:axId val="187954688"/>
        <c:scaling>
          <c:orientation val="minMax"/>
        </c:scaling>
        <c:axPos val="b"/>
        <c:tickLblPos val="nextTo"/>
        <c:crossAx val="187956224"/>
        <c:crosses val="autoZero"/>
        <c:auto val="1"/>
        <c:lblAlgn val="ctr"/>
        <c:lblOffset val="100"/>
      </c:catAx>
      <c:valAx>
        <c:axId val="1879562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795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21229167920103"/>
          <c:y val="0.35120055264932776"/>
          <c:w val="0.20932630407316077"/>
          <c:h val="0.18307180079122506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plotArea>
      <c:layout>
        <c:manualLayout>
          <c:layoutTarget val="inner"/>
          <c:xMode val="edge"/>
          <c:yMode val="edge"/>
          <c:x val="1.7657995627604468E-2"/>
          <c:y val="1.383179646705922E-2"/>
          <c:w val="0.66826037690727391"/>
          <c:h val="0.90329169774786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239876</c:v>
                </c:pt>
                <c:pt idx="1">
                  <c:v>235574</c:v>
                </c:pt>
                <c:pt idx="2">
                  <c:v>248312</c:v>
                </c:pt>
                <c:pt idx="3">
                  <c:v>269148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462811.9</c:v>
                </c:pt>
                <c:pt idx="1">
                  <c:v>474009.3</c:v>
                </c:pt>
                <c:pt idx="2">
                  <c:v>405820.3</c:v>
                </c:pt>
                <c:pt idx="3">
                  <c:v>409057.4</c:v>
                </c:pt>
              </c:numCache>
            </c:numRef>
          </c:val>
        </c:ser>
        <c:axId val="192536576"/>
        <c:axId val="192538112"/>
      </c:barChart>
      <c:catAx>
        <c:axId val="192536576"/>
        <c:scaling>
          <c:orientation val="minMax"/>
        </c:scaling>
        <c:axPos val="b"/>
        <c:tickLblPos val="nextTo"/>
        <c:crossAx val="192538112"/>
        <c:crosses val="autoZero"/>
        <c:auto val="1"/>
        <c:lblAlgn val="ctr"/>
        <c:lblOffset val="100"/>
      </c:catAx>
      <c:valAx>
        <c:axId val="1925381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92536576"/>
        <c:crosses val="autoZero"/>
        <c:crossBetween val="between"/>
      </c:valAx>
      <c:spPr>
        <a:noFill/>
        <a:ln w="25400" cap="flat" cmpd="sng" algn="ctr">
          <a:noFill/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69339164763237415"/>
          <c:y val="0.2417803842337527"/>
          <c:w val="0.30511369734812932"/>
          <c:h val="0.24926719520884191"/>
        </c:manualLayout>
      </c:layout>
      <c:spPr>
        <a:solidFill>
          <a:srgbClr val="D5E3FB"/>
        </a:solidFill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2000" b="0" cap="none" spc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399275469911464E-2"/>
          <c:y val="8.4206882995906659E-2"/>
          <c:w val="0.55625880613472989"/>
          <c:h val="0.815305991641954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4918368364055083E-2"/>
                  <c:y val="-8.3315742695256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889514872179313E-2"/>
                  <c:y val="4.0751241315067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8868443485510982E-3"/>
                  <c:y val="-6.8347534034679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Упрощенная система </c:v>
                </c:pt>
                <c:pt idx="3">
                  <c:v>Единый с/х налог</c:v>
                </c:pt>
                <c:pt idx="4">
                  <c:v>Патентная система</c:v>
                </c:pt>
                <c:pt idx="5">
                  <c:v>Госпошлина </c:v>
                </c:pt>
                <c:pt idx="6">
                  <c:v>Неналоговый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57</c:v>
                </c:pt>
                <c:pt idx="1">
                  <c:v>15.3</c:v>
                </c:pt>
                <c:pt idx="2">
                  <c:v>1.5</c:v>
                </c:pt>
                <c:pt idx="3">
                  <c:v>2.8</c:v>
                </c:pt>
                <c:pt idx="4">
                  <c:v>0.70000000000000062</c:v>
                </c:pt>
                <c:pt idx="5">
                  <c:v>0.70000000000000062</c:v>
                </c:pt>
                <c:pt idx="6" formatCode="0.0">
                  <c:v>22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91354986876638"/>
          <c:y val="2.1404376198022523E-3"/>
          <c:w val="0.31294264292545293"/>
          <c:h val="0.4888119268799229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1.9240286432820601E-2"/>
          <c:y val="3.0234735823003893E-2"/>
          <c:w val="0.78138780034541622"/>
          <c:h val="0.876810513117592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оценка 2024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188331.3</c:v>
                </c:pt>
                <c:pt idx="1">
                  <c:v>194269.4</c:v>
                </c:pt>
                <c:pt idx="2">
                  <c:v>206057.8</c:v>
                </c:pt>
                <c:pt idx="3">
                  <c:v>219146.1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0"/>
                  <c:y val="5.03912263716729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оценка 2024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91225</c:v>
                </c:pt>
                <c:pt idx="1">
                  <c:v>95075</c:v>
                </c:pt>
                <c:pt idx="2">
                  <c:v>46570</c:v>
                </c:pt>
                <c:pt idx="3">
                  <c:v>42577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оценка 2024</c:v>
                </c:pt>
                <c:pt idx="1">
                  <c:v>2025г.</c:v>
                </c:pt>
                <c:pt idx="2">
                  <c:v>2026г.</c:v>
                </c:pt>
                <c:pt idx="3">
                  <c:v>2027г.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212459.3</c:v>
                </c:pt>
                <c:pt idx="1">
                  <c:v>151750.5</c:v>
                </c:pt>
                <c:pt idx="2">
                  <c:v>122820.8</c:v>
                </c:pt>
                <c:pt idx="3">
                  <c:v>116972.6</c:v>
                </c:pt>
              </c:numCache>
            </c:numRef>
          </c:val>
        </c:ser>
        <c:axId val="193037056"/>
        <c:axId val="193094784"/>
      </c:barChart>
      <c:catAx>
        <c:axId val="193037056"/>
        <c:scaling>
          <c:orientation val="minMax"/>
        </c:scaling>
        <c:axPos val="b"/>
        <c:tickLblPos val="nextTo"/>
        <c:crossAx val="193094784"/>
        <c:crosses val="autoZero"/>
        <c:auto val="1"/>
        <c:lblAlgn val="ctr"/>
        <c:lblOffset val="100"/>
      </c:catAx>
      <c:valAx>
        <c:axId val="1930947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9303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80360263001389"/>
          <c:y val="0.18605412890631201"/>
          <c:w val="0.23624912888466981"/>
          <c:h val="0.21468368593965717"/>
        </c:manualLayout>
      </c:layout>
      <c:spPr>
        <a:solidFill>
          <a:srgbClr val="EEEDFD"/>
        </a:solidFill>
      </c:spPr>
      <c:txPr>
        <a:bodyPr/>
        <a:lstStyle/>
        <a:p>
          <a:pPr>
            <a:defRPr sz="2400" b="0" cap="none" spc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0654418197725313"/>
          <c:y val="5.7220433109771505E-2"/>
          <c:w val="0.53533311461067368"/>
          <c:h val="0.894470424338816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в %</c:v>
                </c:pt>
              </c:strCache>
            </c:strRef>
          </c:tx>
          <c:dLbls>
            <c:dLbl>
              <c:idx val="0"/>
              <c:layout>
                <c:manualLayout>
                  <c:x val="-0.18678816710411225"/>
                  <c:y val="4.8264008677398416E-3"/>
                </c:manualLayout>
              </c:layout>
              <c:showVal val="1"/>
            </c:dLbl>
            <c:dLbl>
              <c:idx val="1"/>
              <c:layout>
                <c:manualLayout>
                  <c:x val="0.12519258530183727"/>
                  <c:y val="-0.19325758395266024"/>
                </c:manualLayout>
              </c:layout>
              <c:showVal val="1"/>
            </c:dLbl>
            <c:dLbl>
              <c:idx val="2"/>
              <c:layout>
                <c:manualLayout>
                  <c:x val="0.10609820647419096"/>
                  <c:y val="0.1343951549243067"/>
                </c:manualLayout>
              </c:layout>
              <c:showVal val="1"/>
            </c:dLbl>
            <c:dLbl>
              <c:idx val="4"/>
              <c:layout>
                <c:manualLayout>
                  <c:x val="2.9806867891513624E-2"/>
                  <c:y val="0.17456887100263721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Земельный налог </c:v>
                </c:pt>
                <c:pt idx="1">
                  <c:v>НДФЛ</c:v>
                </c:pt>
                <c:pt idx="2">
                  <c:v>Налог на имущество </c:v>
                </c:pt>
                <c:pt idx="3">
                  <c:v>Единый налог на вмененный доход</c:v>
                </c:pt>
                <c:pt idx="4">
                  <c:v>Прочие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48.2</c:v>
                </c:pt>
                <c:pt idx="1">
                  <c:v>35.5</c:v>
                </c:pt>
                <c:pt idx="2">
                  <c:v>13.2</c:v>
                </c:pt>
                <c:pt idx="3">
                  <c:v>0</c:v>
                </c:pt>
                <c:pt idx="4">
                  <c:v>3.1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503559</c:v>
                </c:pt>
                <c:pt idx="1">
                  <c:v>649108</c:v>
                </c:pt>
                <c:pt idx="2">
                  <c:v>678834</c:v>
                </c:pt>
                <c:pt idx="3">
                  <c:v>802898</c:v>
                </c:pt>
                <c:pt idx="4">
                  <c:v>719883</c:v>
                </c:pt>
              </c:numCache>
            </c:numRef>
          </c:val>
        </c:ser>
        <c:axId val="192940672"/>
        <c:axId val="197536384"/>
      </c:barChart>
      <c:catAx>
        <c:axId val="192940672"/>
        <c:scaling>
          <c:orientation val="minMax"/>
        </c:scaling>
        <c:axPos val="b"/>
        <c:tickLblPos val="nextTo"/>
        <c:crossAx val="197536384"/>
        <c:crosses val="autoZero"/>
        <c:auto val="1"/>
        <c:lblAlgn val="ctr"/>
        <c:lblOffset val="100"/>
      </c:catAx>
      <c:valAx>
        <c:axId val="1975363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9294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21229167920103"/>
          <c:y val="0.35120055264932776"/>
          <c:w val="0.20932630407316083"/>
          <c:h val="0.1830718007912251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13142257298514E-2"/>
          <c:y val="7.0650495044320999E-2"/>
          <c:w val="0.85555602856172763"/>
          <c:h val="0.7718686025142287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-6.5932445719946138E-3"/>
                  <c:y val="-3.324729178556284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9091380312367472E-2"/>
                </c:manualLayout>
              </c:layout>
              <c:showVal val="1"/>
            </c:dLbl>
            <c:dLbl>
              <c:idx val="4"/>
              <c:layout>
                <c:manualLayout>
                  <c:x val="3.2966222859973078E-3"/>
                  <c:y val="-6.2338999335054192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36636.800000000003</c:v>
                </c:pt>
                <c:pt idx="1">
                  <c:v>35552.300000000003</c:v>
                </c:pt>
                <c:pt idx="2">
                  <c:v>38991.5</c:v>
                </c:pt>
                <c:pt idx="3">
                  <c:v>41496.300000000003</c:v>
                </c:pt>
                <c:pt idx="4">
                  <c:v>46632.2</c:v>
                </c:pt>
              </c:numCache>
            </c:numRef>
          </c:val>
        </c:ser>
        <c:axId val="209163392"/>
        <c:axId val="209164928"/>
      </c:barChart>
      <c:catAx>
        <c:axId val="209163392"/>
        <c:scaling>
          <c:orientation val="minMax"/>
        </c:scaling>
        <c:axPos val="b"/>
        <c:tickLblPos val="nextTo"/>
        <c:crossAx val="209164928"/>
        <c:crosses val="autoZero"/>
        <c:auto val="1"/>
        <c:lblAlgn val="ctr"/>
        <c:lblOffset val="100"/>
      </c:catAx>
      <c:valAx>
        <c:axId val="2091649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209163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012574454003993E-2"/>
          <c:y val="6.3922098926578533E-2"/>
          <c:w val="0.83080004211539693"/>
          <c:h val="0.780019478623846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</c:v>
                </c:pt>
                <c:pt idx="2">
                  <c:v>2023г.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1659.6</c:v>
                </c:pt>
                <c:pt idx="1">
                  <c:v>1580.4</c:v>
                </c:pt>
                <c:pt idx="2">
                  <c:v>289.8</c:v>
                </c:pt>
                <c:pt idx="3">
                  <c:v>455</c:v>
                </c:pt>
                <c:pt idx="4">
                  <c:v>484</c:v>
                </c:pt>
              </c:numCache>
            </c:numRef>
          </c:val>
        </c:ser>
        <c:axId val="153699072"/>
        <c:axId val="153701760"/>
      </c:barChart>
      <c:catAx>
        <c:axId val="153699072"/>
        <c:scaling>
          <c:orientation val="minMax"/>
        </c:scaling>
        <c:axPos val="b"/>
        <c:tickLblPos val="nextTo"/>
        <c:crossAx val="153701760"/>
        <c:crosses val="autoZero"/>
        <c:auto val="1"/>
        <c:lblAlgn val="ctr"/>
        <c:lblOffset val="100"/>
      </c:catAx>
      <c:valAx>
        <c:axId val="1537017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36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21229167920103"/>
          <c:y val="0.35120055264932776"/>
          <c:w val="0.20932630407316083"/>
          <c:h val="0.1830718007912251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496526031951009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Оплата труда с начислениями</c:v>
                </c:pt>
                <c:pt idx="1">
                  <c:v>Социальное обслуживание</c:v>
                </c:pt>
                <c:pt idx="2">
                  <c:v>Уплата налогов</c:v>
                </c:pt>
                <c:pt idx="3">
                  <c:v>Коммунальные услуги и топливо</c:v>
                </c:pt>
                <c:pt idx="4">
                  <c:v>Продукты питания, ГСМ и твердое топливо</c:v>
                </c:pt>
                <c:pt idx="5">
                  <c:v>Связь и информационные услуги</c:v>
                </c:pt>
                <c:pt idx="6">
                  <c:v>Текущий ремонт</c:v>
                </c:pt>
                <c:pt idx="7">
                  <c:v>Услуги по охране</c:v>
                </c:pt>
                <c:pt idx="8">
                  <c:v>Программное обеспечение</c:v>
                </c:pt>
                <c:pt idx="9">
                  <c:v>Межбюджетные трансферты</c:v>
                </c:pt>
                <c:pt idx="10">
                  <c:v>Прочие расходы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0.46200000000000002</c:v>
                </c:pt>
                <c:pt idx="1">
                  <c:v>3.500000000000001E-2</c:v>
                </c:pt>
                <c:pt idx="2">
                  <c:v>5.0000000000000018E-3</c:v>
                </c:pt>
                <c:pt idx="3">
                  <c:v>5.1000000000000004E-2</c:v>
                </c:pt>
                <c:pt idx="4">
                  <c:v>4.8000000000000001E-2</c:v>
                </c:pt>
                <c:pt idx="5">
                  <c:v>3.0000000000000009E-3</c:v>
                </c:pt>
                <c:pt idx="6">
                  <c:v>7.0000000000000019E-3</c:v>
                </c:pt>
                <c:pt idx="7">
                  <c:v>2.0000000000000007E-2</c:v>
                </c:pt>
                <c:pt idx="8">
                  <c:v>5.0000000000000018E-3</c:v>
                </c:pt>
                <c:pt idx="9">
                  <c:v>0.23400000000000001</c:v>
                </c:pt>
                <c:pt idx="10">
                  <c:v>0.13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36929381161635"/>
          <c:y val="1.2745659838965315E-2"/>
          <c:w val="0.3380563629746231"/>
          <c:h val="0.987254340161033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производства зерна,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201.4</c:v>
                </c:pt>
                <c:pt idx="1">
                  <c:v>146.5</c:v>
                </c:pt>
                <c:pt idx="2">
                  <c:v>185.1</c:v>
                </c:pt>
                <c:pt idx="3">
                  <c:v>173.9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E4-4703-9BF0-44FC66E87B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прозводства подсолнечника,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43.4</c:v>
                </c:pt>
                <c:pt idx="1">
                  <c:v>49.3</c:v>
                </c:pt>
                <c:pt idx="2">
                  <c:v>60.8</c:v>
                </c:pt>
                <c:pt idx="3">
                  <c:v>55.9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E4-4703-9BF0-44FC66E87B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 производства свеклы, тыс. тонн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E4-4703-9BF0-44FC66E87B1F}"/>
            </c:ext>
          </c:extLst>
        </c:ser>
        <c:shape val="box"/>
        <c:axId val="152986752"/>
        <c:axId val="152988288"/>
        <c:axId val="0"/>
      </c:bar3DChart>
      <c:catAx>
        <c:axId val="152986752"/>
        <c:scaling>
          <c:orientation val="minMax"/>
        </c:scaling>
        <c:axPos val="b"/>
        <c:numFmt formatCode="General" sourceLinked="1"/>
        <c:tickLblPos val="nextTo"/>
        <c:crossAx val="152988288"/>
        <c:crosses val="autoZero"/>
        <c:auto val="1"/>
        <c:lblAlgn val="ctr"/>
        <c:lblOffset val="100"/>
      </c:catAx>
      <c:valAx>
        <c:axId val="152988288"/>
        <c:scaling>
          <c:orientation val="minMax"/>
        </c:scaling>
        <c:axPos val="l"/>
        <c:majorGridlines/>
        <c:numFmt formatCode="General" sourceLinked="1"/>
        <c:tickLblPos val="nextTo"/>
        <c:crossAx val="1529867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732504564482382E-2"/>
          <c:y val="6.0161525262625117E-2"/>
          <c:w val="0.71868167687867546"/>
          <c:h val="0.871838314261382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shade val="22000"/>
                    <a:satMod val="160000"/>
                  </a:schemeClr>
                  <a:schemeClr val="accent3">
                    <a:shade val="45000"/>
                    <a:satMod val="100000"/>
                  </a:schemeClr>
                </a:duotone>
              </a:blip>
              <a:tile tx="0" ty="0" sx="65000" sy="65000" flip="none" algn="ctr"/>
            </a:blipFill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1,0%</a:t>
                    </a:r>
                    <a:endParaRPr lang="en-US" dirty="0"/>
                  </a:p>
                </c:rich>
              </c:tx>
              <c:showVal val="1"/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A9-4B16-B805-6B5C3CDD0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5">
                    <a:tint val="30000"/>
                    <a:satMod val="300000"/>
                  </a:schemeClr>
                  <a:schemeClr val="accent5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 w="9525" cap="flat" cmpd="sng" algn="ctr">
              <a:solidFill>
                <a:schemeClr val="accent5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A9-4B16-B805-6B5C3CDD04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3">
                    <a:tint val="30000"/>
                    <a:satMod val="300000"/>
                  </a:schemeClr>
                  <a:schemeClr val="accent3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1,0%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A9-4B16-B805-6B5C3CDD04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 мес. 2024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0,7%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0.70000000000000051</c:v>
                </c:pt>
              </c:numCache>
            </c:numRef>
          </c:val>
        </c:ser>
        <c:axId val="171934464"/>
        <c:axId val="171936000"/>
      </c:barChart>
      <c:catAx>
        <c:axId val="171934464"/>
        <c:scaling>
          <c:orientation val="minMax"/>
        </c:scaling>
        <c:delete val="1"/>
        <c:axPos val="b"/>
        <c:numFmt formatCode="General" sourceLinked="0"/>
        <c:tickLblPos val="none"/>
        <c:crossAx val="171936000"/>
        <c:crosses val="autoZero"/>
        <c:auto val="1"/>
        <c:lblAlgn val="ctr"/>
        <c:lblOffset val="100"/>
      </c:catAx>
      <c:valAx>
        <c:axId val="171936000"/>
        <c:scaling>
          <c:orientation val="minMax"/>
        </c:scaling>
        <c:axPos val="l"/>
        <c:majorGridlines/>
        <c:numFmt formatCode="0.00" sourceLinked="1"/>
        <c:tickLblPos val="nextTo"/>
        <c:crossAx val="1719344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739775628275545E-2"/>
          <c:y val="3.0831228624716801E-2"/>
          <c:w val="0.6637022409696417"/>
          <c:h val="0.843173265004600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84-4733-8525-43AA37382D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84-4733-8525-43AA37382D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84-4733-8525-43AA37382D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1.3338854039560727E-2"/>
                  <c:y val="-8.8400323067218227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91.47</c:v>
                </c:pt>
              </c:numCache>
            </c:numRef>
          </c:val>
        </c:ser>
        <c:shape val="cone"/>
        <c:axId val="169801984"/>
        <c:axId val="171380736"/>
        <c:axId val="169380928"/>
      </c:bar3DChart>
      <c:catAx>
        <c:axId val="169801984"/>
        <c:scaling>
          <c:orientation val="minMax"/>
        </c:scaling>
        <c:axPos val="b"/>
        <c:numFmt formatCode="General" sourceLinked="1"/>
        <c:tickLblPos val="nextTo"/>
        <c:crossAx val="171380736"/>
        <c:crosses val="autoZero"/>
        <c:auto val="1"/>
        <c:lblAlgn val="ctr"/>
        <c:lblOffset val="100"/>
      </c:catAx>
      <c:valAx>
        <c:axId val="171380736"/>
        <c:scaling>
          <c:orientation val="minMax"/>
        </c:scaling>
        <c:axPos val="l"/>
        <c:majorGridlines/>
        <c:numFmt formatCode="General" sourceLinked="1"/>
        <c:tickLblPos val="nextTo"/>
        <c:crossAx val="169801984"/>
        <c:crosses val="autoZero"/>
        <c:crossBetween val="between"/>
      </c:valAx>
      <c:serAx>
        <c:axId val="169380928"/>
        <c:scaling>
          <c:orientation val="minMax"/>
        </c:scaling>
        <c:axPos val="b"/>
        <c:tickLblPos val="nextTo"/>
        <c:crossAx val="171380736"/>
        <c:crosses val="autoZero"/>
      </c:serAx>
    </c:plotArea>
    <c:legend>
      <c:legendPos val="r"/>
      <c:layout>
        <c:manualLayout>
          <c:xMode val="edge"/>
          <c:yMode val="edge"/>
          <c:x val="0.7743103240629442"/>
          <c:y val="0.38317701669235932"/>
          <c:w val="9.2734677472811167E-2"/>
          <c:h val="0.3145984200704520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778059269607156"/>
          <c:y val="0.15812704569768821"/>
          <c:w val="0.68360017881634449"/>
          <c:h val="0.6822752820284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tint val="30000"/>
                      <a:satMod val="300000"/>
                    </a:schemeClr>
                    <a:schemeClr val="accent4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4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BC-48EF-BC66-1D3C5A46E1F6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1">
                  <a:duotone>
                    <a:schemeClr val="accent5">
                      <a:tint val="30000"/>
                      <a:satMod val="300000"/>
                    </a:schemeClr>
                    <a:schemeClr val="accent5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5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BC-48EF-BC66-1D3C5A46E1F6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1">
                  <a:duotone>
                    <a:schemeClr val="accent6">
                      <a:tint val="30000"/>
                      <a:satMod val="300000"/>
                    </a:schemeClr>
                    <a:schemeClr val="accent6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6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BC-48EF-BC66-1D3C5A46E1F6}"/>
              </c:ext>
            </c:extLst>
          </c:dPt>
          <c:dLbls>
            <c:dLbl>
              <c:idx val="1"/>
              <c:layout>
                <c:manualLayout>
                  <c:x val="0"/>
                  <c:y val="3.3672399370564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BC-48EF-BC66-1D3C5A46E1F6}"/>
                </c:ext>
              </c:extLst>
            </c:dLbl>
            <c:dLbl>
              <c:idx val="2"/>
              <c:layout>
                <c:manualLayout>
                  <c:x val="5.569737351068001E-3"/>
                  <c:y val="6.45387654602491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7213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BC-48EF-BC66-1D3C5A46E1F6}"/>
                </c:ext>
              </c:extLst>
            </c:dLbl>
            <c:dLbl>
              <c:idx val="3"/>
              <c:layout>
                <c:manualLayout>
                  <c:x val="-5.569737351068001E-3"/>
                  <c:y val="-3.3672399370564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33239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BC-48EF-BC66-1D3C5A46E1F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23775</c:v>
                </c:pt>
                <c:pt idx="1">
                  <c:v>23775</c:v>
                </c:pt>
                <c:pt idx="2">
                  <c:v>27213</c:v>
                </c:pt>
                <c:pt idx="3">
                  <c:v>33239</c:v>
                </c:pt>
                <c:pt idx="4">
                  <c:v>39844.6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BC-48EF-BC66-1D3C5A46E1F6}"/>
            </c:ext>
          </c:extLst>
        </c:ser>
        <c:gapWidth val="100"/>
        <c:shape val="cone"/>
        <c:axId val="172025728"/>
        <c:axId val="172027264"/>
        <c:axId val="0"/>
      </c:bar3DChart>
      <c:catAx>
        <c:axId val="172025728"/>
        <c:scaling>
          <c:orientation val="minMax"/>
        </c:scaling>
        <c:axPos val="b"/>
        <c:numFmt formatCode="General" sourceLinked="1"/>
        <c:tickLblPos val="nextTo"/>
        <c:crossAx val="172027264"/>
        <c:crosses val="autoZero"/>
        <c:auto val="1"/>
        <c:lblAlgn val="ctr"/>
        <c:lblOffset val="100"/>
      </c:catAx>
      <c:valAx>
        <c:axId val="172027264"/>
        <c:scaling>
          <c:orientation val="minMax"/>
        </c:scaling>
        <c:axPos val="l"/>
        <c:majorGridlines/>
        <c:numFmt formatCode="General" sourceLinked="1"/>
        <c:tickLblPos val="nextTo"/>
        <c:crossAx val="172025728"/>
        <c:crosses val="autoZero"/>
        <c:crossBetween val="between"/>
      </c:valAx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ln w="9525" cap="flat" cmpd="sng" algn="ctr">
              <a:solidFill>
                <a:schemeClr val="accent1">
                  <a:shade val="60000"/>
                  <a:satMod val="110000"/>
                </a:schemeClr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4.20904899134204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0C-4BA2-928F-A12B08BAC2A0}"/>
                </c:ext>
              </c:extLst>
            </c:dLbl>
            <c:dLbl>
              <c:idx val="2"/>
              <c:layout>
                <c:manualLayout>
                  <c:x val="-1.8369688682954861E-3"/>
                  <c:y val="-6.45387512005733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0C-4BA2-928F-A12B08BAC2A0}"/>
                </c:ext>
              </c:extLst>
            </c:dLbl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31305</c:v>
                </c:pt>
                <c:pt idx="1">
                  <c:v>35272</c:v>
                </c:pt>
                <c:pt idx="2">
                  <c:v>40627</c:v>
                </c:pt>
                <c:pt idx="3">
                  <c:v>46815.4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C-4BA2-928F-A12B08BAC2A0}"/>
            </c:ext>
          </c:extLst>
        </c:ser>
        <c:marker val="1"/>
        <c:axId val="172049920"/>
        <c:axId val="172051456"/>
      </c:lineChart>
      <c:catAx>
        <c:axId val="172049920"/>
        <c:scaling>
          <c:orientation val="minMax"/>
        </c:scaling>
        <c:axPos val="b"/>
        <c:numFmt formatCode="General" sourceLinked="1"/>
        <c:tickLblPos val="nextTo"/>
        <c:crossAx val="172051456"/>
        <c:crosses val="autoZero"/>
        <c:auto val="1"/>
        <c:lblAlgn val="ctr"/>
        <c:lblOffset val="100"/>
      </c:catAx>
      <c:valAx>
        <c:axId val="172051456"/>
        <c:scaling>
          <c:orientation val="minMax"/>
        </c:scaling>
        <c:axPos val="l"/>
        <c:majorGridlines/>
        <c:numFmt formatCode="General" sourceLinked="1"/>
        <c:tickLblPos val="nextTo"/>
        <c:crossAx val="17204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3488648068917891"/>
          <c:y val="6.2721900289507443E-2"/>
          <c:w val="0.8090722858564775"/>
          <c:h val="0.766456332055741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5.8794708476237138E-3"/>
                  <c:y val="-5.0508587896100833E-2"/>
                </c:manualLayout>
              </c:layout>
              <c:showVal val="1"/>
            </c:dLbl>
            <c:dLbl>
              <c:idx val="2"/>
              <c:layout>
                <c:manualLayout>
                  <c:x val="-5.8794708476237138E-3"/>
                  <c:y val="-5.0508587896100833E-2"/>
                </c:manualLayout>
              </c:layout>
              <c:showVal val="1"/>
            </c:dLbl>
            <c:dLbl>
              <c:idx val="3"/>
              <c:layout/>
              <c:showVal val="1"/>
            </c:dLbl>
            <c:delete val="1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21492</c:v>
                </c:pt>
                <c:pt idx="1">
                  <c:v>23504</c:v>
                </c:pt>
                <c:pt idx="2">
                  <c:v>25781</c:v>
                </c:pt>
                <c:pt idx="3">
                  <c:v>28543.3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67-47A0-8358-E67EA77F8684}"/>
            </c:ext>
          </c:extLst>
        </c:ser>
        <c:marker val="1"/>
        <c:axId val="172189184"/>
        <c:axId val="172187648"/>
      </c:lineChart>
      <c:valAx>
        <c:axId val="172187648"/>
        <c:scaling>
          <c:orientation val="minMax"/>
        </c:scaling>
        <c:axPos val="l"/>
        <c:majorGridlines/>
        <c:numFmt formatCode="General" sourceLinked="1"/>
        <c:tickLblPos val="nextTo"/>
        <c:crossAx val="172189184"/>
        <c:crosses val="autoZero"/>
        <c:crossBetween val="between"/>
      </c:valAx>
      <c:catAx>
        <c:axId val="172189184"/>
        <c:scaling>
          <c:orientation val="minMax"/>
        </c:scaling>
        <c:axPos val="b"/>
        <c:majorGridlines/>
        <c:numFmt formatCode="General" sourceLinked="1"/>
        <c:tickLblPos val="nextTo"/>
        <c:crossAx val="172187648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597987339468191"/>
          <c:y val="7.4003911959894544E-2"/>
          <c:w val="0.8734716532678467"/>
          <c:h val="0.7772433323802162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3.5987404408457202E-3"/>
                  <c:y val="6.7834367347491514E-2"/>
                </c:manualLayout>
              </c:layout>
              <c:showVal val="1"/>
            </c:dLbl>
            <c:dLbl>
              <c:idx val="1"/>
              <c:layout>
                <c:manualLayout>
                  <c:x val="7.1974808816914083E-3"/>
                  <c:y val="-4.5222911564994049E-2"/>
                </c:manualLayout>
              </c:layout>
              <c:showVal val="1"/>
            </c:dLbl>
            <c:dLbl>
              <c:idx val="2"/>
              <c:layout>
                <c:manualLayout>
                  <c:x val="-1.7993702204228581E-3"/>
                  <c:y val="3.61783292519952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26165</c:v>
                </c:pt>
                <c:pt idx="1">
                  <c:v>27674</c:v>
                </c:pt>
                <c:pt idx="2">
                  <c:v>29020</c:v>
                </c:pt>
                <c:pt idx="3">
                  <c:v>33173</c:v>
                </c:pt>
                <c:pt idx="4">
                  <c:v>38510.800000000003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D3-4A0C-86D4-945D05237ADB}"/>
            </c:ext>
          </c:extLst>
        </c:ser>
        <c:shape val="cone"/>
        <c:axId val="172227584"/>
        <c:axId val="172233472"/>
        <c:axId val="0"/>
      </c:bar3DChart>
      <c:catAx>
        <c:axId val="172227584"/>
        <c:scaling>
          <c:orientation val="minMax"/>
        </c:scaling>
        <c:axPos val="b"/>
        <c:numFmt formatCode="General" sourceLinked="1"/>
        <c:tickLblPos val="nextTo"/>
        <c:crossAx val="172233472"/>
        <c:crosses val="autoZero"/>
        <c:auto val="1"/>
        <c:lblAlgn val="ctr"/>
        <c:lblOffset val="100"/>
      </c:catAx>
      <c:valAx>
        <c:axId val="172233472"/>
        <c:scaling>
          <c:orientation val="minMax"/>
        </c:scaling>
        <c:axPos val="l"/>
        <c:majorGridlines/>
        <c:numFmt formatCode="General" sourceLinked="1"/>
        <c:tickLblPos val="nextTo"/>
        <c:crossAx val="1722275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12384314308889779"/>
          <c:y val="0.14690288011635103"/>
          <c:w val="0.69334976852590002"/>
          <c:h val="0.682275352228925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dLbls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31833</c:v>
                </c:pt>
                <c:pt idx="1">
                  <c:v>34967</c:v>
                </c:pt>
                <c:pt idx="2">
                  <c:v>38942</c:v>
                </c:pt>
                <c:pt idx="3">
                  <c:v>46050</c:v>
                </c:pt>
                <c:pt idx="4">
                  <c:v>55360.7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6-4402-BC75-3E2B42C8AD9C}"/>
            </c:ext>
          </c:extLst>
        </c:ser>
        <c:marker val="1"/>
        <c:axId val="172284160"/>
        <c:axId val="172371968"/>
      </c:lineChart>
      <c:catAx>
        <c:axId val="172284160"/>
        <c:scaling>
          <c:orientation val="minMax"/>
        </c:scaling>
        <c:axPos val="b"/>
        <c:numFmt formatCode="General" sourceLinked="1"/>
        <c:tickLblPos val="nextTo"/>
        <c:crossAx val="172371968"/>
        <c:crosses val="autoZero"/>
        <c:auto val="1"/>
        <c:lblAlgn val="ctr"/>
        <c:lblOffset val="100"/>
      </c:catAx>
      <c:valAx>
        <c:axId val="172371968"/>
        <c:scaling>
          <c:orientation val="minMax"/>
        </c:scaling>
        <c:axPos val="l"/>
        <c:majorGridlines/>
        <c:numFmt formatCode="General" sourceLinked="1"/>
        <c:tickLblPos val="nextTo"/>
        <c:crossAx val="172284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30781-4D95-4EF8-BE34-D36C87400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1D922-1DAB-4F5C-A7E7-FEF33B8AC760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Обеспечение поступления налоговых и неналоговых доходов за счет расширения налоговой базы и улучшения налоговой дисциплины</a:t>
          </a:r>
          <a:endParaRPr lang="ru-RU" dirty="0">
            <a:solidFill>
              <a:srgbClr val="3366FF"/>
            </a:solidFill>
          </a:endParaRPr>
        </a:p>
      </dgm:t>
    </dgm:pt>
    <dgm:pt modelId="{FD891B14-6CD1-44C7-AD23-966A82871188}" type="parTrans" cxnId="{6A27726A-2EA2-4C18-8585-19BB0C9B49E9}">
      <dgm:prSet/>
      <dgm:spPr/>
      <dgm:t>
        <a:bodyPr/>
        <a:lstStyle/>
        <a:p>
          <a:endParaRPr lang="ru-RU"/>
        </a:p>
      </dgm:t>
    </dgm:pt>
    <dgm:pt modelId="{7F4C396A-9ED5-45A8-94FD-42B08BFAEA47}" type="sibTrans" cxnId="{6A27726A-2EA2-4C18-8585-19BB0C9B49E9}">
      <dgm:prSet/>
      <dgm:spPr/>
      <dgm:t>
        <a:bodyPr/>
        <a:lstStyle/>
        <a:p>
          <a:endParaRPr lang="ru-RU"/>
        </a:p>
      </dgm:t>
    </dgm:pt>
    <dgm:pt modelId="{A79E0840-9F33-419A-B1EF-8FEC61D43AB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Проведение оценки социальной и бюджетной эффективности установленных на местном уровне налоговых льгот и отмены неэффективных</a:t>
          </a:r>
          <a:endParaRPr lang="ru-RU" dirty="0">
            <a:solidFill>
              <a:srgbClr val="3366FF"/>
            </a:solidFill>
          </a:endParaRPr>
        </a:p>
      </dgm:t>
    </dgm:pt>
    <dgm:pt modelId="{4E5D6A7F-0949-4DCB-9F0C-BE67EFACFD1D}" type="parTrans" cxnId="{08AEFAA7-04B6-4033-9951-1E1F88CEFD01}">
      <dgm:prSet/>
      <dgm:spPr/>
      <dgm:t>
        <a:bodyPr/>
        <a:lstStyle/>
        <a:p>
          <a:endParaRPr lang="ru-RU"/>
        </a:p>
      </dgm:t>
    </dgm:pt>
    <dgm:pt modelId="{EC00FF9B-F792-4A51-9245-923F7270BB4F}" type="sibTrans" cxnId="{08AEFAA7-04B6-4033-9951-1E1F88CEFD01}">
      <dgm:prSet/>
      <dgm:spPr/>
      <dgm:t>
        <a:bodyPr/>
        <a:lstStyle/>
        <a:p>
          <a:endParaRPr lang="ru-RU"/>
        </a:p>
      </dgm:t>
    </dgm:pt>
    <dgm:pt modelId="{D30621A6-0308-49BD-80EF-D405550530F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3366FF"/>
              </a:solidFill>
            </a:rPr>
            <a:t>Повышение эффективности управления муниципальным имуществом и земельными ресурсами.  </a:t>
          </a:r>
          <a:endParaRPr lang="ru-RU" dirty="0">
            <a:solidFill>
              <a:srgbClr val="3366FF"/>
            </a:solidFill>
          </a:endParaRPr>
        </a:p>
      </dgm:t>
    </dgm:pt>
    <dgm:pt modelId="{96FDB92C-BA1C-4CB5-B55C-7F9F537954D3}" type="parTrans" cxnId="{C9A84C62-0540-47B5-BD17-312CF037CC6B}">
      <dgm:prSet/>
      <dgm:spPr/>
      <dgm:t>
        <a:bodyPr/>
        <a:lstStyle/>
        <a:p>
          <a:endParaRPr lang="ru-RU"/>
        </a:p>
      </dgm:t>
    </dgm:pt>
    <dgm:pt modelId="{8CF92C4D-7FE5-4830-8622-B43DBD0C12F9}" type="sibTrans" cxnId="{C9A84C62-0540-47B5-BD17-312CF037CC6B}">
      <dgm:prSet/>
      <dgm:spPr/>
      <dgm:t>
        <a:bodyPr/>
        <a:lstStyle/>
        <a:p>
          <a:endParaRPr lang="ru-RU"/>
        </a:p>
      </dgm:t>
    </dgm:pt>
    <dgm:pt modelId="{D9C3782D-5DE1-4B8F-B0C5-F99FA865F5D4}" type="pres">
      <dgm:prSet presAssocID="{3E230781-4D95-4EF8-BE34-D36C87400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54A07-E94C-408C-A28E-BC794657BC4A}" type="pres">
      <dgm:prSet presAssocID="{1791D922-1DAB-4F5C-A7E7-FEF33B8AC7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A8EAC-3B7F-4A79-9693-6CC064E220A4}" type="pres">
      <dgm:prSet presAssocID="{7F4C396A-9ED5-45A8-94FD-42B08BFAEA47}" presName="spacer" presStyleCnt="0"/>
      <dgm:spPr/>
      <dgm:t>
        <a:bodyPr/>
        <a:lstStyle/>
        <a:p>
          <a:endParaRPr lang="ru-RU"/>
        </a:p>
      </dgm:t>
    </dgm:pt>
    <dgm:pt modelId="{FA4C5EEA-C15E-40DB-B08D-E4418B5C3E5E}" type="pres">
      <dgm:prSet presAssocID="{A79E0840-9F33-419A-B1EF-8FEC61D43A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F612-AEA8-40AF-B125-58AF7FDCA752}" type="pres">
      <dgm:prSet presAssocID="{EC00FF9B-F792-4A51-9245-923F7270BB4F}" presName="spacer" presStyleCnt="0"/>
      <dgm:spPr/>
      <dgm:t>
        <a:bodyPr/>
        <a:lstStyle/>
        <a:p>
          <a:endParaRPr lang="ru-RU"/>
        </a:p>
      </dgm:t>
    </dgm:pt>
    <dgm:pt modelId="{B89B5B04-254E-4A2A-9B57-3DD45679FE2A}" type="pres">
      <dgm:prSet presAssocID="{D30621A6-0308-49BD-80EF-D405550530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DC155-F47E-40F2-93A6-4810AC546168}" type="presOf" srcId="{D30621A6-0308-49BD-80EF-D405550530FC}" destId="{B89B5B04-254E-4A2A-9B57-3DD45679FE2A}" srcOrd="0" destOrd="0" presId="urn:microsoft.com/office/officeart/2005/8/layout/vList2"/>
    <dgm:cxn modelId="{B148A440-446D-4C16-83A7-BB9E744B44BC}" type="presOf" srcId="{3E230781-4D95-4EF8-BE34-D36C87400DB8}" destId="{D9C3782D-5DE1-4B8F-B0C5-F99FA865F5D4}" srcOrd="0" destOrd="0" presId="urn:microsoft.com/office/officeart/2005/8/layout/vList2"/>
    <dgm:cxn modelId="{6A27726A-2EA2-4C18-8585-19BB0C9B49E9}" srcId="{3E230781-4D95-4EF8-BE34-D36C87400DB8}" destId="{1791D922-1DAB-4F5C-A7E7-FEF33B8AC760}" srcOrd="0" destOrd="0" parTransId="{FD891B14-6CD1-44C7-AD23-966A82871188}" sibTransId="{7F4C396A-9ED5-45A8-94FD-42B08BFAEA47}"/>
    <dgm:cxn modelId="{08AEFAA7-04B6-4033-9951-1E1F88CEFD01}" srcId="{3E230781-4D95-4EF8-BE34-D36C87400DB8}" destId="{A79E0840-9F33-419A-B1EF-8FEC61D43AB3}" srcOrd="1" destOrd="0" parTransId="{4E5D6A7F-0949-4DCB-9F0C-BE67EFACFD1D}" sibTransId="{EC00FF9B-F792-4A51-9245-923F7270BB4F}"/>
    <dgm:cxn modelId="{240F3116-49D8-443D-BD34-9BA88DAEEB93}" type="presOf" srcId="{A79E0840-9F33-419A-B1EF-8FEC61D43AB3}" destId="{FA4C5EEA-C15E-40DB-B08D-E4418B5C3E5E}" srcOrd="0" destOrd="0" presId="urn:microsoft.com/office/officeart/2005/8/layout/vList2"/>
    <dgm:cxn modelId="{9F8FB9B7-42B3-4099-AF63-1D1E7DE87731}" type="presOf" srcId="{1791D922-1DAB-4F5C-A7E7-FEF33B8AC760}" destId="{79454A07-E94C-408C-A28E-BC794657BC4A}" srcOrd="0" destOrd="0" presId="urn:microsoft.com/office/officeart/2005/8/layout/vList2"/>
    <dgm:cxn modelId="{C9A84C62-0540-47B5-BD17-312CF037CC6B}" srcId="{3E230781-4D95-4EF8-BE34-D36C87400DB8}" destId="{D30621A6-0308-49BD-80EF-D405550530FC}" srcOrd="2" destOrd="0" parTransId="{96FDB92C-BA1C-4CB5-B55C-7F9F537954D3}" sibTransId="{8CF92C4D-7FE5-4830-8622-B43DBD0C12F9}"/>
    <dgm:cxn modelId="{AC37AE79-8593-4E98-A263-E2E4579FCF21}" type="presParOf" srcId="{D9C3782D-5DE1-4B8F-B0C5-F99FA865F5D4}" destId="{79454A07-E94C-408C-A28E-BC794657BC4A}" srcOrd="0" destOrd="0" presId="urn:microsoft.com/office/officeart/2005/8/layout/vList2"/>
    <dgm:cxn modelId="{478F1D2E-6FF5-4417-96F4-96F8D3AEC64E}" type="presParOf" srcId="{D9C3782D-5DE1-4B8F-B0C5-F99FA865F5D4}" destId="{F8EA8EAC-3B7F-4A79-9693-6CC064E220A4}" srcOrd="1" destOrd="0" presId="urn:microsoft.com/office/officeart/2005/8/layout/vList2"/>
    <dgm:cxn modelId="{062934C9-B547-42D1-AC37-764E95498BF1}" type="presParOf" srcId="{D9C3782D-5DE1-4B8F-B0C5-F99FA865F5D4}" destId="{FA4C5EEA-C15E-40DB-B08D-E4418B5C3E5E}" srcOrd="2" destOrd="0" presId="urn:microsoft.com/office/officeart/2005/8/layout/vList2"/>
    <dgm:cxn modelId="{AE89486F-C43B-498B-9140-F273B91D7E9F}" type="presParOf" srcId="{D9C3782D-5DE1-4B8F-B0C5-F99FA865F5D4}" destId="{4290F612-AEA8-40AF-B125-58AF7FDCA752}" srcOrd="3" destOrd="0" presId="urn:microsoft.com/office/officeart/2005/8/layout/vList2"/>
    <dgm:cxn modelId="{1BA3AC9A-C656-4428-A287-A3D460A4787D}" type="presParOf" srcId="{D9C3782D-5DE1-4B8F-B0C5-F99FA865F5D4}" destId="{B89B5B04-254E-4A2A-9B57-3DD45679FE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1144C-7E7F-481E-BB0F-78BB6583BC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D3742-1508-469C-998E-390ABB3E1B5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/>
            <a:t> </a:t>
          </a:r>
          <a:r>
            <a:rPr lang="ru-RU" sz="1700" dirty="0" smtClean="0">
              <a:solidFill>
                <a:srgbClr val="3366FF"/>
              </a:solidFill>
            </a:rPr>
            <a:t>Создание благоприятных условий для расширения производства, создание новых рабочих мест, инвестиционной активности</a:t>
          </a:r>
          <a:endParaRPr lang="ru-RU" sz="1700" dirty="0">
            <a:solidFill>
              <a:srgbClr val="3366FF"/>
            </a:solidFill>
          </a:endParaRPr>
        </a:p>
      </dgm:t>
    </dgm:pt>
    <dgm:pt modelId="{61150E56-8C7E-4635-AF09-14EE493FBF45}" type="parTrans" cxnId="{CD7EFF1A-31C0-4946-AEEE-72EA65481459}">
      <dgm:prSet/>
      <dgm:spPr/>
      <dgm:t>
        <a:bodyPr/>
        <a:lstStyle/>
        <a:p>
          <a:endParaRPr lang="ru-RU"/>
        </a:p>
      </dgm:t>
    </dgm:pt>
    <dgm:pt modelId="{B698B14C-8B8B-430B-93BA-2FBE35B1112E}" type="sibTrans" cxnId="{CD7EFF1A-31C0-4946-AEEE-72EA65481459}">
      <dgm:prSet/>
      <dgm:spPr/>
      <dgm:t>
        <a:bodyPr/>
        <a:lstStyle/>
        <a:p>
          <a:endParaRPr lang="ru-RU"/>
        </a:p>
      </dgm:t>
    </dgm:pt>
    <dgm:pt modelId="{552A3685-1D56-45DB-A67A-0A070D374A6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dirty="0" smtClean="0">
              <a:solidFill>
                <a:srgbClr val="3366FF"/>
              </a:solidFill>
            </a:rPr>
            <a:t>Осуществление содействия среднему и малому бизнесу для развития предпринимательской деятельности</a:t>
          </a:r>
          <a:endParaRPr lang="ru-RU" sz="1700" dirty="0">
            <a:solidFill>
              <a:srgbClr val="3366FF"/>
            </a:solidFill>
          </a:endParaRPr>
        </a:p>
      </dgm:t>
    </dgm:pt>
    <dgm:pt modelId="{31D3826E-7750-4D97-BD74-2D83986FF306}" type="parTrans" cxnId="{C70745D2-F789-4A8E-88FE-B52A9BE9C776}">
      <dgm:prSet/>
      <dgm:spPr/>
      <dgm:t>
        <a:bodyPr/>
        <a:lstStyle/>
        <a:p>
          <a:endParaRPr lang="ru-RU"/>
        </a:p>
      </dgm:t>
    </dgm:pt>
    <dgm:pt modelId="{23DE07E7-E327-4240-89C5-433CD80D790B}" type="sibTrans" cxnId="{C70745D2-F789-4A8E-88FE-B52A9BE9C776}">
      <dgm:prSet/>
      <dgm:spPr/>
      <dgm:t>
        <a:bodyPr/>
        <a:lstStyle/>
        <a:p>
          <a:endParaRPr lang="ru-RU"/>
        </a:p>
      </dgm:t>
    </dgm:pt>
    <dgm:pt modelId="{BADC7958-A9AB-49D3-8414-61076F066E85}" type="pres">
      <dgm:prSet presAssocID="{8F31144C-7E7F-481E-BB0F-78BB6583B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DBCA5-0D38-440C-954F-FE3624DD36C6}" type="pres">
      <dgm:prSet presAssocID="{7DBD3742-1508-469C-998E-390ABB3E1B51}" presName="parentText" presStyleLbl="node1" presStyleIdx="0" presStyleCnt="2" custScaleY="95634" custLinFactY="-1934" custLinFactNeighborX="-18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7B3E5-B7E4-479F-B7FA-70E1D8C1ED78}" type="pres">
      <dgm:prSet presAssocID="{B698B14C-8B8B-430B-93BA-2FBE35B1112E}" presName="spacer" presStyleCnt="0"/>
      <dgm:spPr/>
    </dgm:pt>
    <dgm:pt modelId="{BEF87035-6850-484E-B673-69E41EEA6667}" type="pres">
      <dgm:prSet presAssocID="{552A3685-1D56-45DB-A67A-0A070D374A6B}" presName="parentText" presStyleLbl="node1" presStyleIdx="1" presStyleCnt="2" custLinFactNeighborX="-104" custLinFactNeighborY="82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21B54-A355-40CD-A397-FE3EDF8CBF10}" type="presOf" srcId="{7DBD3742-1508-469C-998E-390ABB3E1B51}" destId="{748DBCA5-0D38-440C-954F-FE3624DD36C6}" srcOrd="0" destOrd="0" presId="urn:microsoft.com/office/officeart/2005/8/layout/vList2"/>
    <dgm:cxn modelId="{C1681CF0-3BA1-4C9A-8B06-D11260AC8E8C}" type="presOf" srcId="{8F31144C-7E7F-481E-BB0F-78BB6583BC27}" destId="{BADC7958-A9AB-49D3-8414-61076F066E85}" srcOrd="0" destOrd="0" presId="urn:microsoft.com/office/officeart/2005/8/layout/vList2"/>
    <dgm:cxn modelId="{CD7EFF1A-31C0-4946-AEEE-72EA65481459}" srcId="{8F31144C-7E7F-481E-BB0F-78BB6583BC27}" destId="{7DBD3742-1508-469C-998E-390ABB3E1B51}" srcOrd="0" destOrd="0" parTransId="{61150E56-8C7E-4635-AF09-14EE493FBF45}" sibTransId="{B698B14C-8B8B-430B-93BA-2FBE35B1112E}"/>
    <dgm:cxn modelId="{C70745D2-F789-4A8E-88FE-B52A9BE9C776}" srcId="{8F31144C-7E7F-481E-BB0F-78BB6583BC27}" destId="{552A3685-1D56-45DB-A67A-0A070D374A6B}" srcOrd="1" destOrd="0" parTransId="{31D3826E-7750-4D97-BD74-2D83986FF306}" sibTransId="{23DE07E7-E327-4240-89C5-433CD80D790B}"/>
    <dgm:cxn modelId="{9E31D1FB-75F6-4AC3-A7F1-CF26EB074E3D}" type="presOf" srcId="{552A3685-1D56-45DB-A67A-0A070D374A6B}" destId="{BEF87035-6850-484E-B673-69E41EEA6667}" srcOrd="0" destOrd="0" presId="urn:microsoft.com/office/officeart/2005/8/layout/vList2"/>
    <dgm:cxn modelId="{37E987BE-B97E-46EC-BCF5-367A3AC1580C}" type="presParOf" srcId="{BADC7958-A9AB-49D3-8414-61076F066E85}" destId="{748DBCA5-0D38-440C-954F-FE3624DD36C6}" srcOrd="0" destOrd="0" presId="urn:microsoft.com/office/officeart/2005/8/layout/vList2"/>
    <dgm:cxn modelId="{63713AC4-9335-4E76-9287-6E248F2497AA}" type="presParOf" srcId="{BADC7958-A9AB-49D3-8414-61076F066E85}" destId="{5BD7B3E5-B7E4-479F-B7FA-70E1D8C1ED78}" srcOrd="1" destOrd="0" presId="urn:microsoft.com/office/officeart/2005/8/layout/vList2"/>
    <dgm:cxn modelId="{3C753685-2C4A-45AA-9548-2CD527B3376E}" type="presParOf" srcId="{BADC7958-A9AB-49D3-8414-61076F066E85}" destId="{BEF87035-6850-484E-B673-69E41EEA66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BA1EF-5AFD-4F00-BAB9-ACF5CCFE7C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EB35A-97DF-4726-9652-9C828F4EBA4D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Реализация  Программы оздоровления муниципальных финансов </a:t>
          </a:r>
          <a:r>
            <a:rPr lang="ru-RU" sz="1800" dirty="0" err="1" smtClean="0">
              <a:solidFill>
                <a:srgbClr val="3366FF"/>
              </a:solidFill>
            </a:rPr>
            <a:t>Нижнедевицкого</a:t>
          </a:r>
          <a:r>
            <a:rPr lang="ru-RU" sz="1800" dirty="0" smtClean="0">
              <a:solidFill>
                <a:srgbClr val="3366FF"/>
              </a:solidFill>
            </a:rPr>
            <a:t> муниципального района  </a:t>
          </a:r>
          <a:endParaRPr lang="ru-RU" sz="1800" dirty="0">
            <a:solidFill>
              <a:srgbClr val="3366FF"/>
            </a:solidFill>
          </a:endParaRPr>
        </a:p>
      </dgm:t>
    </dgm:pt>
    <dgm:pt modelId="{424C56FA-DB3A-4FB8-A03D-FE74B3C98783}" type="parTrans" cxnId="{550F2874-812A-45F8-BB97-F0C7824B5A53}">
      <dgm:prSet/>
      <dgm:spPr/>
      <dgm:t>
        <a:bodyPr/>
        <a:lstStyle/>
        <a:p>
          <a:endParaRPr lang="ru-RU"/>
        </a:p>
      </dgm:t>
    </dgm:pt>
    <dgm:pt modelId="{8E6C57EF-6A76-48DC-B6AA-8DBE762976DF}" type="sibTrans" cxnId="{550F2874-812A-45F8-BB97-F0C7824B5A53}">
      <dgm:prSet/>
      <dgm:spPr/>
      <dgm:t>
        <a:bodyPr/>
        <a:lstStyle/>
        <a:p>
          <a:endParaRPr lang="ru-RU"/>
        </a:p>
      </dgm:t>
    </dgm:pt>
    <dgm:pt modelId="{1A73A793-576B-49D1-BDF4-919307A11FA5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Повышение эффективности бюджетных расходов</a:t>
          </a:r>
          <a:endParaRPr lang="ru-RU" sz="1800" dirty="0">
            <a:solidFill>
              <a:srgbClr val="3366FF"/>
            </a:solidFill>
          </a:endParaRPr>
        </a:p>
      </dgm:t>
    </dgm:pt>
    <dgm:pt modelId="{E6EA5705-7DDA-429F-A04F-E35C37612334}" type="parTrans" cxnId="{D5DD5061-3FE1-4696-ABAD-A4D37A83CD43}">
      <dgm:prSet/>
      <dgm:spPr/>
      <dgm:t>
        <a:bodyPr/>
        <a:lstStyle/>
        <a:p>
          <a:endParaRPr lang="ru-RU"/>
        </a:p>
      </dgm:t>
    </dgm:pt>
    <dgm:pt modelId="{52013CD4-5F28-44A8-97A1-9C33FBEBB63E}" type="sibTrans" cxnId="{D5DD5061-3FE1-4696-ABAD-A4D37A83CD43}">
      <dgm:prSet/>
      <dgm:spPr/>
      <dgm:t>
        <a:bodyPr/>
        <a:lstStyle/>
        <a:p>
          <a:endParaRPr lang="ru-RU"/>
        </a:p>
      </dgm:t>
    </dgm:pt>
    <dgm:pt modelId="{9525444D-A2BA-4576-8F0E-E49FD9AFEB88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Обеспечение населения доступными и качественными государственными и муниципальными услугами </a:t>
          </a:r>
          <a:endParaRPr lang="ru-RU" sz="1800" dirty="0">
            <a:solidFill>
              <a:srgbClr val="3366FF"/>
            </a:solidFill>
          </a:endParaRPr>
        </a:p>
      </dgm:t>
    </dgm:pt>
    <dgm:pt modelId="{9C9B5DFB-198E-41F0-9E09-BFB4107C21BF}" type="parTrans" cxnId="{41C0D554-B5CA-4FC7-9929-8507446CE24E}">
      <dgm:prSet/>
      <dgm:spPr/>
      <dgm:t>
        <a:bodyPr/>
        <a:lstStyle/>
        <a:p>
          <a:endParaRPr lang="ru-RU"/>
        </a:p>
      </dgm:t>
    </dgm:pt>
    <dgm:pt modelId="{033A85B3-66BA-4C85-A23A-63AA47E0D60B}" type="sibTrans" cxnId="{41C0D554-B5CA-4FC7-9929-8507446CE24E}">
      <dgm:prSet/>
      <dgm:spPr/>
      <dgm:t>
        <a:bodyPr/>
        <a:lstStyle/>
        <a:p>
          <a:endParaRPr lang="ru-RU"/>
        </a:p>
      </dgm:t>
    </dgm:pt>
    <dgm:pt modelId="{F141609F-5946-447E-999A-B749F4D131C4}" type="pres">
      <dgm:prSet presAssocID="{626BA1EF-5AFD-4F00-BAB9-ACF5CCFE7C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E4D8A-2885-4778-B853-F79F99A869E4}" type="pres">
      <dgm:prSet presAssocID="{1A73A793-576B-49D1-BDF4-919307A11FA5}" presName="parentText" presStyleLbl="node1" presStyleIdx="0" presStyleCnt="3" custScaleY="87468" custLinFactY="-81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D885C-E0C6-4486-950D-F43DE1A87340}" type="pres">
      <dgm:prSet presAssocID="{52013CD4-5F28-44A8-97A1-9C33FBEBB63E}" presName="spacer" presStyleCnt="0"/>
      <dgm:spPr/>
    </dgm:pt>
    <dgm:pt modelId="{8BB78595-D884-4798-894F-F86883D24856}" type="pres">
      <dgm:prSet presAssocID="{695EB35A-97DF-4726-9652-9C828F4EBA4D}" presName="parentText" presStyleLbl="node1" presStyleIdx="1" presStyleCnt="3" custAng="0" custLinFactNeighborX="1783" custLinFactNeighborY="-32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0C882-909A-4EC4-8563-C62213A386D7}" type="pres">
      <dgm:prSet presAssocID="{8E6C57EF-6A76-48DC-B6AA-8DBE762976DF}" presName="spacer" presStyleCnt="0"/>
      <dgm:spPr/>
    </dgm:pt>
    <dgm:pt modelId="{1136C160-C218-4D02-8364-45FB88B1B3CD}" type="pres">
      <dgm:prSet presAssocID="{9525444D-A2BA-4576-8F0E-E49FD9AFEB88}" presName="parentText" presStyleLbl="node1" presStyleIdx="2" presStyleCnt="3" custLinFactY="31472" custLinFactNeighborX="-17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73A0D-AF01-4E53-8201-6E72C65B1E1B}" type="presOf" srcId="{626BA1EF-5AFD-4F00-BAB9-ACF5CCFE7C33}" destId="{F141609F-5946-447E-999A-B749F4D131C4}" srcOrd="0" destOrd="0" presId="urn:microsoft.com/office/officeart/2005/8/layout/vList2"/>
    <dgm:cxn modelId="{D5DD5061-3FE1-4696-ABAD-A4D37A83CD43}" srcId="{626BA1EF-5AFD-4F00-BAB9-ACF5CCFE7C33}" destId="{1A73A793-576B-49D1-BDF4-919307A11FA5}" srcOrd="0" destOrd="0" parTransId="{E6EA5705-7DDA-429F-A04F-E35C37612334}" sibTransId="{52013CD4-5F28-44A8-97A1-9C33FBEBB63E}"/>
    <dgm:cxn modelId="{9731B8E1-1AA6-4AE7-9F7F-49051536F905}" type="presOf" srcId="{695EB35A-97DF-4726-9652-9C828F4EBA4D}" destId="{8BB78595-D884-4798-894F-F86883D24856}" srcOrd="0" destOrd="0" presId="urn:microsoft.com/office/officeart/2005/8/layout/vList2"/>
    <dgm:cxn modelId="{05478585-7EFB-48D5-8704-31B5F31CF4E8}" type="presOf" srcId="{9525444D-A2BA-4576-8F0E-E49FD9AFEB88}" destId="{1136C160-C218-4D02-8364-45FB88B1B3CD}" srcOrd="0" destOrd="0" presId="urn:microsoft.com/office/officeart/2005/8/layout/vList2"/>
    <dgm:cxn modelId="{A4166E91-ACAF-47FA-B6BE-4AF2831802F3}" type="presOf" srcId="{1A73A793-576B-49D1-BDF4-919307A11FA5}" destId="{4E2E4D8A-2885-4778-B853-F79F99A869E4}" srcOrd="0" destOrd="0" presId="urn:microsoft.com/office/officeart/2005/8/layout/vList2"/>
    <dgm:cxn modelId="{41C0D554-B5CA-4FC7-9929-8507446CE24E}" srcId="{626BA1EF-5AFD-4F00-BAB9-ACF5CCFE7C33}" destId="{9525444D-A2BA-4576-8F0E-E49FD9AFEB88}" srcOrd="2" destOrd="0" parTransId="{9C9B5DFB-198E-41F0-9E09-BFB4107C21BF}" sibTransId="{033A85B3-66BA-4C85-A23A-63AA47E0D60B}"/>
    <dgm:cxn modelId="{550F2874-812A-45F8-BB97-F0C7824B5A53}" srcId="{626BA1EF-5AFD-4F00-BAB9-ACF5CCFE7C33}" destId="{695EB35A-97DF-4726-9652-9C828F4EBA4D}" srcOrd="1" destOrd="0" parTransId="{424C56FA-DB3A-4FB8-A03D-FE74B3C98783}" sibTransId="{8E6C57EF-6A76-48DC-B6AA-8DBE762976DF}"/>
    <dgm:cxn modelId="{03209301-82C2-4E73-93C7-8C75C996A594}" type="presParOf" srcId="{F141609F-5946-447E-999A-B749F4D131C4}" destId="{4E2E4D8A-2885-4778-B853-F79F99A869E4}" srcOrd="0" destOrd="0" presId="urn:microsoft.com/office/officeart/2005/8/layout/vList2"/>
    <dgm:cxn modelId="{6733FC3B-74A0-4ABB-9FDD-70C17B4DBD69}" type="presParOf" srcId="{F141609F-5946-447E-999A-B749F4D131C4}" destId="{55DD885C-E0C6-4486-950D-F43DE1A87340}" srcOrd="1" destOrd="0" presId="urn:microsoft.com/office/officeart/2005/8/layout/vList2"/>
    <dgm:cxn modelId="{BC51AE05-52DB-4394-9D0D-0DEA61A437C5}" type="presParOf" srcId="{F141609F-5946-447E-999A-B749F4D131C4}" destId="{8BB78595-D884-4798-894F-F86883D24856}" srcOrd="2" destOrd="0" presId="urn:microsoft.com/office/officeart/2005/8/layout/vList2"/>
    <dgm:cxn modelId="{9513F114-CC99-42FE-90EA-AE098044D45B}" type="presParOf" srcId="{F141609F-5946-447E-999A-B749F4D131C4}" destId="{F8C0C882-909A-4EC4-8563-C62213A386D7}" srcOrd="3" destOrd="0" presId="urn:microsoft.com/office/officeart/2005/8/layout/vList2"/>
    <dgm:cxn modelId="{2EFE8B11-D188-4197-824E-0C1353A4FCD0}" type="presParOf" srcId="{F141609F-5946-447E-999A-B749F4D131C4}" destId="{1136C160-C218-4D02-8364-45FB88B1B3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86A6F-CDE0-45B9-AA40-26D4FC8E99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964E3-1465-4C78-B0DC-686AD6545CAB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Сохранение устойчивости и сбалансированности бюджетной системы</a:t>
          </a:r>
          <a:endParaRPr lang="ru-RU" sz="1800" dirty="0">
            <a:solidFill>
              <a:srgbClr val="3366FF"/>
            </a:solidFill>
          </a:endParaRPr>
        </a:p>
      </dgm:t>
    </dgm:pt>
    <dgm:pt modelId="{879B2975-0FE4-4F1D-8732-4D53BE6AD572}" type="parTrans" cxnId="{39118075-8561-4444-8DCB-9C654082DE6C}">
      <dgm:prSet/>
      <dgm:spPr/>
      <dgm:t>
        <a:bodyPr/>
        <a:lstStyle/>
        <a:p>
          <a:endParaRPr lang="ru-RU"/>
        </a:p>
      </dgm:t>
    </dgm:pt>
    <dgm:pt modelId="{2FF6B535-8059-460A-9ECC-F7728A6FA1CC}" type="sibTrans" cxnId="{39118075-8561-4444-8DCB-9C654082DE6C}">
      <dgm:prSet/>
      <dgm:spPr/>
      <dgm:t>
        <a:bodyPr/>
        <a:lstStyle/>
        <a:p>
          <a:endParaRPr lang="ru-RU"/>
        </a:p>
      </dgm:t>
    </dgm:pt>
    <dgm:pt modelId="{216A79C0-53BE-4D64-BE47-75FFD0A51DC8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Создание благоприятных и комфортных условий для проживания </a:t>
          </a:r>
          <a:endParaRPr lang="ru-RU" sz="1800" dirty="0">
            <a:solidFill>
              <a:srgbClr val="3366FF"/>
            </a:solidFill>
          </a:endParaRPr>
        </a:p>
      </dgm:t>
    </dgm:pt>
    <dgm:pt modelId="{D881D771-90E4-46EE-8650-131C1348CA60}" type="parTrans" cxnId="{3EC024BB-6367-49F7-BA74-D7A3F4D1F104}">
      <dgm:prSet/>
      <dgm:spPr/>
      <dgm:t>
        <a:bodyPr/>
        <a:lstStyle/>
        <a:p>
          <a:endParaRPr lang="ru-RU"/>
        </a:p>
      </dgm:t>
    </dgm:pt>
    <dgm:pt modelId="{736DB840-E6A1-40DC-9A15-3CDE3E6848FB}" type="sibTrans" cxnId="{3EC024BB-6367-49F7-BA74-D7A3F4D1F104}">
      <dgm:prSet/>
      <dgm:spPr/>
      <dgm:t>
        <a:bodyPr/>
        <a:lstStyle/>
        <a:p>
          <a:endParaRPr lang="ru-RU"/>
        </a:p>
      </dgm:t>
    </dgm:pt>
    <dgm:pt modelId="{AD7C0DB4-A190-49FA-8E75-467F3980DDAC}">
      <dgm:prSet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rgbClr val="3366FF"/>
              </a:solidFill>
            </a:rPr>
            <a:t>Совершенствование  межбюджетных отношений </a:t>
          </a:r>
          <a:endParaRPr lang="ru-RU" sz="1800" dirty="0">
            <a:solidFill>
              <a:srgbClr val="3366FF"/>
            </a:solidFill>
          </a:endParaRPr>
        </a:p>
      </dgm:t>
    </dgm:pt>
    <dgm:pt modelId="{735758E8-8EC4-4037-BED4-CC32C1DBF287}" type="parTrans" cxnId="{9D81EE88-8C0A-4742-97C8-21A1D4A7AB5E}">
      <dgm:prSet/>
      <dgm:spPr/>
      <dgm:t>
        <a:bodyPr/>
        <a:lstStyle/>
        <a:p>
          <a:endParaRPr lang="ru-RU"/>
        </a:p>
      </dgm:t>
    </dgm:pt>
    <dgm:pt modelId="{A5D225B4-85EF-4D6C-8591-05717FD674EC}" type="sibTrans" cxnId="{9D81EE88-8C0A-4742-97C8-21A1D4A7AB5E}">
      <dgm:prSet/>
      <dgm:spPr/>
      <dgm:t>
        <a:bodyPr/>
        <a:lstStyle/>
        <a:p>
          <a:endParaRPr lang="ru-RU"/>
        </a:p>
      </dgm:t>
    </dgm:pt>
    <dgm:pt modelId="{F7C09A4C-2A3C-4FF8-AA04-8C04E912D396}">
      <dgm:prSet/>
      <dgm:spPr/>
      <dgm:t>
        <a:bodyPr/>
        <a:lstStyle/>
        <a:p>
          <a:endParaRPr lang="ru-RU"/>
        </a:p>
      </dgm:t>
    </dgm:pt>
    <dgm:pt modelId="{505C9AFE-E4D3-4594-B5A0-8F22E3959B97}" type="parTrans" cxnId="{602B41AA-3C9B-4670-9F36-9EDFFEB285CC}">
      <dgm:prSet/>
      <dgm:spPr/>
      <dgm:t>
        <a:bodyPr/>
        <a:lstStyle/>
        <a:p>
          <a:endParaRPr lang="ru-RU"/>
        </a:p>
      </dgm:t>
    </dgm:pt>
    <dgm:pt modelId="{0822BB6F-0D7A-4A9B-8ECF-6C59F11226C7}" type="sibTrans" cxnId="{602B41AA-3C9B-4670-9F36-9EDFFEB285CC}">
      <dgm:prSet/>
      <dgm:spPr/>
      <dgm:t>
        <a:bodyPr/>
        <a:lstStyle/>
        <a:p>
          <a:endParaRPr lang="ru-RU"/>
        </a:p>
      </dgm:t>
    </dgm:pt>
    <dgm:pt modelId="{D3DC01AE-F5D2-40BF-82D9-B5CBD3AA17B9}" type="pres">
      <dgm:prSet presAssocID="{7D686A6F-CDE0-45B9-AA40-26D4FC8E9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5C364-A850-4432-8E78-BD7A9226190D}" type="pres">
      <dgm:prSet presAssocID="{216A79C0-53BE-4D64-BE47-75FFD0A51DC8}" presName="parentText" presStyleLbl="node1" presStyleIdx="0" presStyleCnt="3" custScaleY="140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3338D-B031-4AD7-BEBD-01102D7381A0}" type="pres">
      <dgm:prSet presAssocID="{736DB840-E6A1-40DC-9A15-3CDE3E6848FB}" presName="spacer" presStyleCnt="0"/>
      <dgm:spPr/>
      <dgm:t>
        <a:bodyPr/>
        <a:lstStyle/>
        <a:p>
          <a:endParaRPr lang="ru-RU"/>
        </a:p>
      </dgm:t>
    </dgm:pt>
    <dgm:pt modelId="{AA0F37D6-C37F-464D-9A58-7D771C0026A6}" type="pres">
      <dgm:prSet presAssocID="{5D3964E3-1465-4C78-B0DC-686AD6545CAB}" presName="parentText" presStyleLbl="node1" presStyleIdx="1" presStyleCnt="3" custScaleY="1207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CD01-AED6-4B81-ACB3-C7EA34CC57BF}" type="pres">
      <dgm:prSet presAssocID="{2FF6B535-8059-460A-9ECC-F7728A6FA1CC}" presName="spacer" presStyleCnt="0"/>
      <dgm:spPr/>
      <dgm:t>
        <a:bodyPr/>
        <a:lstStyle/>
        <a:p>
          <a:endParaRPr lang="ru-RU"/>
        </a:p>
      </dgm:t>
    </dgm:pt>
    <dgm:pt modelId="{B0D44F82-CDB1-4ACB-99FB-461C834BEB60}" type="pres">
      <dgm:prSet presAssocID="{AD7C0DB4-A190-49FA-8E75-467F3980DDAC}" presName="parentText" presStyleLbl="node1" presStyleIdx="2" presStyleCnt="3" custScaleY="124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2DFCF-5297-4AC0-B582-E2C8C21B4C21}" type="pres">
      <dgm:prSet presAssocID="{AD7C0DB4-A190-49FA-8E75-467F3980DD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1A0CB-4049-4ECC-B520-3EC58432E96F}" type="presOf" srcId="{7D686A6F-CDE0-45B9-AA40-26D4FC8E9995}" destId="{D3DC01AE-F5D2-40BF-82D9-B5CBD3AA17B9}" srcOrd="0" destOrd="0" presId="urn:microsoft.com/office/officeart/2005/8/layout/vList2"/>
    <dgm:cxn modelId="{39118075-8561-4444-8DCB-9C654082DE6C}" srcId="{7D686A6F-CDE0-45B9-AA40-26D4FC8E9995}" destId="{5D3964E3-1465-4C78-B0DC-686AD6545CAB}" srcOrd="1" destOrd="0" parTransId="{879B2975-0FE4-4F1D-8732-4D53BE6AD572}" sibTransId="{2FF6B535-8059-460A-9ECC-F7728A6FA1CC}"/>
    <dgm:cxn modelId="{602B41AA-3C9B-4670-9F36-9EDFFEB285CC}" srcId="{AD7C0DB4-A190-49FA-8E75-467F3980DDAC}" destId="{F7C09A4C-2A3C-4FF8-AA04-8C04E912D396}" srcOrd="0" destOrd="0" parTransId="{505C9AFE-E4D3-4594-B5A0-8F22E3959B97}" sibTransId="{0822BB6F-0D7A-4A9B-8ECF-6C59F11226C7}"/>
    <dgm:cxn modelId="{CA6470F3-06E8-4F87-B9CE-C03200BF704C}" type="presOf" srcId="{216A79C0-53BE-4D64-BE47-75FFD0A51DC8}" destId="{50C5C364-A850-4432-8E78-BD7A9226190D}" srcOrd="0" destOrd="0" presId="urn:microsoft.com/office/officeart/2005/8/layout/vList2"/>
    <dgm:cxn modelId="{A3784CC4-B7A9-489B-A10A-3D1BDAF99F04}" type="presOf" srcId="{AD7C0DB4-A190-49FA-8E75-467F3980DDAC}" destId="{B0D44F82-CDB1-4ACB-99FB-461C834BEB60}" srcOrd="0" destOrd="0" presId="urn:microsoft.com/office/officeart/2005/8/layout/vList2"/>
    <dgm:cxn modelId="{9D81EE88-8C0A-4742-97C8-21A1D4A7AB5E}" srcId="{7D686A6F-CDE0-45B9-AA40-26D4FC8E9995}" destId="{AD7C0DB4-A190-49FA-8E75-467F3980DDAC}" srcOrd="2" destOrd="0" parTransId="{735758E8-8EC4-4037-BED4-CC32C1DBF287}" sibTransId="{A5D225B4-85EF-4D6C-8591-05717FD674EC}"/>
    <dgm:cxn modelId="{3EC024BB-6367-49F7-BA74-D7A3F4D1F104}" srcId="{7D686A6F-CDE0-45B9-AA40-26D4FC8E9995}" destId="{216A79C0-53BE-4D64-BE47-75FFD0A51DC8}" srcOrd="0" destOrd="0" parTransId="{D881D771-90E4-46EE-8650-131C1348CA60}" sibTransId="{736DB840-E6A1-40DC-9A15-3CDE3E6848FB}"/>
    <dgm:cxn modelId="{05BFF6EB-7779-42A4-ACBF-8A427AF320B8}" type="presOf" srcId="{5D3964E3-1465-4C78-B0DC-686AD6545CAB}" destId="{AA0F37D6-C37F-464D-9A58-7D771C0026A6}" srcOrd="0" destOrd="0" presId="urn:microsoft.com/office/officeart/2005/8/layout/vList2"/>
    <dgm:cxn modelId="{20A1FB0F-BF2A-4493-9F9C-11AD6C49F839}" type="presOf" srcId="{F7C09A4C-2A3C-4FF8-AA04-8C04E912D396}" destId="{8B22DFCF-5297-4AC0-B582-E2C8C21B4C21}" srcOrd="0" destOrd="0" presId="urn:microsoft.com/office/officeart/2005/8/layout/vList2"/>
    <dgm:cxn modelId="{A2569358-35F7-44A4-A0FF-301C8585CEED}" type="presParOf" srcId="{D3DC01AE-F5D2-40BF-82D9-B5CBD3AA17B9}" destId="{50C5C364-A850-4432-8E78-BD7A9226190D}" srcOrd="0" destOrd="0" presId="urn:microsoft.com/office/officeart/2005/8/layout/vList2"/>
    <dgm:cxn modelId="{6AACEE7B-B9C6-45C3-BA68-5B86F476B5C0}" type="presParOf" srcId="{D3DC01AE-F5D2-40BF-82D9-B5CBD3AA17B9}" destId="{D4F3338D-B031-4AD7-BEBD-01102D7381A0}" srcOrd="1" destOrd="0" presId="urn:microsoft.com/office/officeart/2005/8/layout/vList2"/>
    <dgm:cxn modelId="{E5E8C8A1-3464-4A96-8746-1B2D2BCCBA23}" type="presParOf" srcId="{D3DC01AE-F5D2-40BF-82D9-B5CBD3AA17B9}" destId="{AA0F37D6-C37F-464D-9A58-7D771C0026A6}" srcOrd="2" destOrd="0" presId="urn:microsoft.com/office/officeart/2005/8/layout/vList2"/>
    <dgm:cxn modelId="{2755A6BD-0229-4CCD-967F-09033FD54077}" type="presParOf" srcId="{D3DC01AE-F5D2-40BF-82D9-B5CBD3AA17B9}" destId="{295CCD01-AED6-4B81-ACB3-C7EA34CC57BF}" srcOrd="3" destOrd="0" presId="urn:microsoft.com/office/officeart/2005/8/layout/vList2"/>
    <dgm:cxn modelId="{F6C30AB3-88AF-4670-8B1B-59C2E9C24562}" type="presParOf" srcId="{D3DC01AE-F5D2-40BF-82D9-B5CBD3AA17B9}" destId="{B0D44F82-CDB1-4ACB-99FB-461C834BEB60}" srcOrd="4" destOrd="0" presId="urn:microsoft.com/office/officeart/2005/8/layout/vList2"/>
    <dgm:cxn modelId="{98605B6D-175A-4199-A699-2B327FDBAEAC}" type="presParOf" srcId="{D3DC01AE-F5D2-40BF-82D9-B5CBD3AA17B9}" destId="{8B22DFCF-5297-4AC0-B582-E2C8C21B4C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E20DF-B293-419B-8FDE-1E465B7B811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3BD683-6A67-4035-8F16-4FC663F274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Прогнозе</a:t>
          </a:r>
          <a:r>
            <a:rPr lang="ru-RU" dirty="0" smtClean="0">
              <a:latin typeface="Calibri" pitchFamily="34" charset="0"/>
            </a:rPr>
            <a:t> </a:t>
          </a:r>
          <a:r>
            <a:rPr lang="ru-RU" b="1" dirty="0" smtClean="0">
              <a:latin typeface="Calibri" pitchFamily="34" charset="0"/>
            </a:rPr>
            <a:t>социально- экономического развития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/>
        </a:p>
      </dgm:t>
    </dgm:pt>
    <dgm:pt modelId="{17F60D11-88B4-4683-8719-47BAAE6E38D5}" type="parTrans" cxnId="{1525CA7E-221D-4BDD-B2BF-B225BF6D7D54}">
      <dgm:prSet/>
      <dgm:spPr/>
      <dgm:t>
        <a:bodyPr/>
        <a:lstStyle/>
        <a:p>
          <a:endParaRPr lang="ru-RU"/>
        </a:p>
      </dgm:t>
    </dgm:pt>
    <dgm:pt modelId="{D3D5FA2A-E685-414B-9C8F-74636EB549D4}" type="sibTrans" cxnId="{1525CA7E-221D-4BDD-B2BF-B225BF6D7D54}">
      <dgm:prSet/>
      <dgm:spPr/>
      <dgm:t>
        <a:bodyPr/>
        <a:lstStyle/>
        <a:p>
          <a:endParaRPr lang="ru-RU"/>
        </a:p>
      </dgm:t>
    </dgm:pt>
    <dgm:pt modelId="{4F4CA75D-E182-4550-ABE9-E021A5F326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Calibri" pitchFamily="34" charset="0"/>
            </a:rPr>
            <a:t>Бюджетном послании Президента РФ Федеральному </a:t>
          </a:r>
          <a:r>
            <a:rPr lang="ru-RU" sz="1800" b="1" dirty="0" smtClean="0">
              <a:latin typeface="Calibri" pitchFamily="34" charset="0"/>
            </a:rPr>
            <a:t>Собранию</a:t>
          </a:r>
          <a:r>
            <a:rPr lang="ru-RU" sz="1600" b="1" dirty="0" smtClean="0">
              <a:latin typeface="Calibri" pitchFamily="34" charset="0"/>
            </a:rPr>
            <a:t> РФ</a:t>
          </a:r>
          <a:endParaRPr lang="ru-RU" sz="1600" dirty="0">
            <a:latin typeface="Calibri" pitchFamily="34" charset="0"/>
          </a:endParaRPr>
        </a:p>
      </dgm:t>
    </dgm:pt>
    <dgm:pt modelId="{5A9C1E9E-1444-4BA1-A31D-E7879EA11803}" type="parTrans" cxnId="{2C432611-6682-48B2-BF11-C2D3919CED10}">
      <dgm:prSet/>
      <dgm:spPr/>
      <dgm:t>
        <a:bodyPr/>
        <a:lstStyle/>
        <a:p>
          <a:endParaRPr lang="ru-RU"/>
        </a:p>
      </dgm:t>
    </dgm:pt>
    <dgm:pt modelId="{AD5CFA1B-80C9-49A0-A13A-034858F0DA21}" type="sibTrans" cxnId="{2C432611-6682-48B2-BF11-C2D3919CED10}">
      <dgm:prSet/>
      <dgm:spPr/>
      <dgm:t>
        <a:bodyPr/>
        <a:lstStyle/>
        <a:p>
          <a:endParaRPr lang="ru-RU"/>
        </a:p>
      </dgm:t>
    </dgm:pt>
    <dgm:pt modelId="{87B4D7D0-781A-474A-883A-10C211551C3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Основных направлениях бюджетной и налоговой политики Воронежской области</a:t>
          </a:r>
          <a:endParaRPr lang="ru-RU" dirty="0">
            <a:latin typeface="Calibri" pitchFamily="34" charset="0"/>
          </a:endParaRPr>
        </a:p>
      </dgm:t>
    </dgm:pt>
    <dgm:pt modelId="{A4E07FFE-104B-4FD3-A42E-B2B8CD2ED29A}" type="parTrans" cxnId="{B86BF14A-68C8-4CA3-9EA8-6331423F47B3}">
      <dgm:prSet/>
      <dgm:spPr/>
      <dgm:t>
        <a:bodyPr/>
        <a:lstStyle/>
        <a:p>
          <a:endParaRPr lang="ru-RU"/>
        </a:p>
      </dgm:t>
    </dgm:pt>
    <dgm:pt modelId="{EA0BD5BF-4A5B-421A-84A4-EACF42AEA4AF}" type="sibTrans" cxnId="{B86BF14A-68C8-4CA3-9EA8-6331423F47B3}">
      <dgm:prSet/>
      <dgm:spPr/>
      <dgm:t>
        <a:bodyPr/>
        <a:lstStyle/>
        <a:p>
          <a:endParaRPr lang="ru-RU"/>
        </a:p>
      </dgm:t>
    </dgm:pt>
    <dgm:pt modelId="{64601B92-E463-470A-8F7B-0D9B2271671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Основных направлениях бюджетной и налоговой политики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>
            <a:latin typeface="Calibri" pitchFamily="34" charset="0"/>
          </a:endParaRPr>
        </a:p>
      </dgm:t>
    </dgm:pt>
    <dgm:pt modelId="{0359AF10-C64E-4DC4-97E5-CB68923D6CF9}" type="parTrans" cxnId="{2ED7D61B-D394-4D11-819F-FE2F3CD961A9}">
      <dgm:prSet/>
      <dgm:spPr/>
      <dgm:t>
        <a:bodyPr/>
        <a:lstStyle/>
        <a:p>
          <a:endParaRPr lang="ru-RU"/>
        </a:p>
      </dgm:t>
    </dgm:pt>
    <dgm:pt modelId="{DC27D3E8-F115-4D04-BC40-46BB59E82F67}" type="sibTrans" cxnId="{2ED7D61B-D394-4D11-819F-FE2F3CD961A9}">
      <dgm:prSet/>
      <dgm:spPr/>
      <dgm:t>
        <a:bodyPr/>
        <a:lstStyle/>
        <a:p>
          <a:endParaRPr lang="ru-RU"/>
        </a:p>
      </dgm:t>
    </dgm:pt>
    <dgm:pt modelId="{ACDB8087-3CBF-45B8-AA3C-9CDDC6B44FA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Муниципальных программах </a:t>
          </a:r>
          <a:r>
            <a:rPr lang="ru-RU" b="1" dirty="0" err="1" smtClean="0">
              <a:latin typeface="Calibri" pitchFamily="34" charset="0"/>
            </a:rPr>
            <a:t>Нижнедевицкого</a:t>
          </a:r>
          <a:r>
            <a:rPr lang="ru-RU" b="1" dirty="0" smtClean="0">
              <a:latin typeface="Calibri" pitchFamily="34" charset="0"/>
            </a:rPr>
            <a:t> муниципального района</a:t>
          </a:r>
          <a:endParaRPr lang="ru-RU" dirty="0"/>
        </a:p>
      </dgm:t>
    </dgm:pt>
    <dgm:pt modelId="{96EA87E2-7CF9-4A5E-8F2E-868054EC5EF7}" type="sibTrans" cxnId="{394C46A4-FEE1-4C0B-9C0A-17B2B472D660}">
      <dgm:prSet/>
      <dgm:spPr/>
      <dgm:t>
        <a:bodyPr/>
        <a:lstStyle/>
        <a:p>
          <a:endParaRPr lang="ru-RU"/>
        </a:p>
      </dgm:t>
    </dgm:pt>
    <dgm:pt modelId="{B01E23FE-03AD-4055-B3E4-82D20F0D6E75}" type="parTrans" cxnId="{394C46A4-FEE1-4C0B-9C0A-17B2B472D660}">
      <dgm:prSet/>
      <dgm:spPr/>
      <dgm:t>
        <a:bodyPr/>
        <a:lstStyle/>
        <a:p>
          <a:endParaRPr lang="ru-RU"/>
        </a:p>
      </dgm:t>
    </dgm:pt>
    <dgm:pt modelId="{D22D6CEA-3A91-4FB8-B5EC-D13F8E6E5876}" type="pres">
      <dgm:prSet presAssocID="{5DFE20DF-B293-419B-8FDE-1E465B7B8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A9004D-B0DB-490C-B785-11CDF6802523}" type="pres">
      <dgm:prSet presAssocID="{5DFE20DF-B293-419B-8FDE-1E465B7B8112}" presName="cycle" presStyleCnt="0"/>
      <dgm:spPr/>
    </dgm:pt>
    <dgm:pt modelId="{DA156958-7AE6-45E7-A948-D86412E484E5}" type="pres">
      <dgm:prSet presAssocID="{4F4CA75D-E182-4550-ABE9-E021A5F326E7}" presName="nodeFirstNode" presStyleLbl="node1" presStyleIdx="0" presStyleCnt="5" custScaleY="127255" custRadScaleRad="83685" custRadScaleInc="-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7E7F4-7296-4DAE-8B5D-44A5FB3CDF68}" type="pres">
      <dgm:prSet presAssocID="{AD5CFA1B-80C9-49A0-A13A-034858F0DA21}" presName="sibTransFirstNode" presStyleLbl="bgShp" presStyleIdx="0" presStyleCnt="1" custLinFactNeighborX="5480" custLinFactNeighborY="4907"/>
      <dgm:spPr/>
      <dgm:t>
        <a:bodyPr/>
        <a:lstStyle/>
        <a:p>
          <a:endParaRPr lang="ru-RU"/>
        </a:p>
      </dgm:t>
    </dgm:pt>
    <dgm:pt modelId="{A0ADDD9A-05A0-4CEB-9928-06828617643F}" type="pres">
      <dgm:prSet presAssocID="{64601B92-E463-470A-8F7B-0D9B22716716}" presName="nodeFollowingNodes" presStyleLbl="node1" presStyleIdx="1" presStyleCnt="5" custAng="0" custScaleX="117033" custScaleY="104409" custRadScaleRad="111931" custRadScaleInc="2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9E06-D1F5-411C-8B41-AA00D475A1AD}" type="pres">
      <dgm:prSet presAssocID="{353BD683-6A67-4035-8F16-4FC663F27457}" presName="nodeFollowingNodes" presStyleLbl="node1" presStyleIdx="2" presStyleCnt="5" custScaleX="152103" custScaleY="106013" custRadScaleRad="111898" custRadScaleInc="-3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1C08D-92B6-4410-A176-85E391207D63}" type="pres">
      <dgm:prSet presAssocID="{ACDB8087-3CBF-45B8-AA3C-9CDDC6B44FA1}" presName="nodeFollowingNodes" presStyleLbl="node1" presStyleIdx="3" presStyleCnt="5" custScaleX="147695" custScaleY="104404" custRadScaleRad="114090" custRadScaleInc="3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7E745-EBB2-452B-B413-452571E0A56C}" type="pres">
      <dgm:prSet presAssocID="{87B4D7D0-781A-474A-883A-10C211551C37}" presName="nodeFollowingNodes" presStyleLbl="node1" presStyleIdx="4" presStyleCnt="5" custScaleX="113627" custScaleY="113626" custRadScaleRad="119639" custRadScaleInc="-2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E9EAA-CFB3-4029-99D0-789F79F81287}" type="presOf" srcId="{4F4CA75D-E182-4550-ABE9-E021A5F326E7}" destId="{DA156958-7AE6-45E7-A948-D86412E484E5}" srcOrd="0" destOrd="0" presId="urn:microsoft.com/office/officeart/2005/8/layout/cycle3"/>
    <dgm:cxn modelId="{2ED7D61B-D394-4D11-819F-FE2F3CD961A9}" srcId="{5DFE20DF-B293-419B-8FDE-1E465B7B8112}" destId="{64601B92-E463-470A-8F7B-0D9B22716716}" srcOrd="1" destOrd="0" parTransId="{0359AF10-C64E-4DC4-97E5-CB68923D6CF9}" sibTransId="{DC27D3E8-F115-4D04-BC40-46BB59E82F67}"/>
    <dgm:cxn modelId="{59AC0B2E-D9A0-4C7C-9218-C4987BBE1A20}" type="presOf" srcId="{353BD683-6A67-4035-8F16-4FC663F27457}" destId="{EE069E06-D1F5-411C-8B41-AA00D475A1AD}" srcOrd="0" destOrd="0" presId="urn:microsoft.com/office/officeart/2005/8/layout/cycle3"/>
    <dgm:cxn modelId="{7F19FA12-CC94-4ED5-92B7-B1C865F9BFAC}" type="presOf" srcId="{64601B92-E463-470A-8F7B-0D9B22716716}" destId="{A0ADDD9A-05A0-4CEB-9928-06828617643F}" srcOrd="0" destOrd="0" presId="urn:microsoft.com/office/officeart/2005/8/layout/cycle3"/>
    <dgm:cxn modelId="{90A8034B-BE4F-440F-8196-76CA9A1578D9}" type="presOf" srcId="{ACDB8087-3CBF-45B8-AA3C-9CDDC6B44FA1}" destId="{6BD1C08D-92B6-4410-A176-85E391207D63}" srcOrd="0" destOrd="0" presId="urn:microsoft.com/office/officeart/2005/8/layout/cycle3"/>
    <dgm:cxn modelId="{B86BF14A-68C8-4CA3-9EA8-6331423F47B3}" srcId="{5DFE20DF-B293-419B-8FDE-1E465B7B8112}" destId="{87B4D7D0-781A-474A-883A-10C211551C37}" srcOrd="4" destOrd="0" parTransId="{A4E07FFE-104B-4FD3-A42E-B2B8CD2ED29A}" sibTransId="{EA0BD5BF-4A5B-421A-84A4-EACF42AEA4AF}"/>
    <dgm:cxn modelId="{2C432611-6682-48B2-BF11-C2D3919CED10}" srcId="{5DFE20DF-B293-419B-8FDE-1E465B7B8112}" destId="{4F4CA75D-E182-4550-ABE9-E021A5F326E7}" srcOrd="0" destOrd="0" parTransId="{5A9C1E9E-1444-4BA1-A31D-E7879EA11803}" sibTransId="{AD5CFA1B-80C9-49A0-A13A-034858F0DA21}"/>
    <dgm:cxn modelId="{F2286863-8314-4A3D-8B41-88FE8D0F493D}" type="presOf" srcId="{87B4D7D0-781A-474A-883A-10C211551C37}" destId="{2537E745-EBB2-452B-B413-452571E0A56C}" srcOrd="0" destOrd="0" presId="urn:microsoft.com/office/officeart/2005/8/layout/cycle3"/>
    <dgm:cxn modelId="{3A3DCBF0-441C-4F1C-85EB-4510A91EB975}" type="presOf" srcId="{5DFE20DF-B293-419B-8FDE-1E465B7B8112}" destId="{D22D6CEA-3A91-4FB8-B5EC-D13F8E6E5876}" srcOrd="0" destOrd="0" presId="urn:microsoft.com/office/officeart/2005/8/layout/cycle3"/>
    <dgm:cxn modelId="{E4C34C73-B861-47B0-AB77-ADED9F43BC57}" type="presOf" srcId="{AD5CFA1B-80C9-49A0-A13A-034858F0DA21}" destId="{27B7E7F4-7296-4DAE-8B5D-44A5FB3CDF68}" srcOrd="0" destOrd="0" presId="urn:microsoft.com/office/officeart/2005/8/layout/cycle3"/>
    <dgm:cxn modelId="{394C46A4-FEE1-4C0B-9C0A-17B2B472D660}" srcId="{5DFE20DF-B293-419B-8FDE-1E465B7B8112}" destId="{ACDB8087-3CBF-45B8-AA3C-9CDDC6B44FA1}" srcOrd="3" destOrd="0" parTransId="{B01E23FE-03AD-4055-B3E4-82D20F0D6E75}" sibTransId="{96EA87E2-7CF9-4A5E-8F2E-868054EC5EF7}"/>
    <dgm:cxn modelId="{1525CA7E-221D-4BDD-B2BF-B225BF6D7D54}" srcId="{5DFE20DF-B293-419B-8FDE-1E465B7B8112}" destId="{353BD683-6A67-4035-8F16-4FC663F27457}" srcOrd="2" destOrd="0" parTransId="{17F60D11-88B4-4683-8719-47BAAE6E38D5}" sibTransId="{D3D5FA2A-E685-414B-9C8F-74636EB549D4}"/>
    <dgm:cxn modelId="{645F0B4D-EADF-48F1-AB70-60007064882E}" type="presParOf" srcId="{D22D6CEA-3A91-4FB8-B5EC-D13F8E6E5876}" destId="{4CA9004D-B0DB-490C-B785-11CDF6802523}" srcOrd="0" destOrd="0" presId="urn:microsoft.com/office/officeart/2005/8/layout/cycle3"/>
    <dgm:cxn modelId="{03E863A3-3576-49F2-810A-7A83CFD51FE5}" type="presParOf" srcId="{4CA9004D-B0DB-490C-B785-11CDF6802523}" destId="{DA156958-7AE6-45E7-A948-D86412E484E5}" srcOrd="0" destOrd="0" presId="urn:microsoft.com/office/officeart/2005/8/layout/cycle3"/>
    <dgm:cxn modelId="{BEDC5E20-3745-4B67-ABEE-A4F533BBBD85}" type="presParOf" srcId="{4CA9004D-B0DB-490C-B785-11CDF6802523}" destId="{27B7E7F4-7296-4DAE-8B5D-44A5FB3CDF68}" srcOrd="1" destOrd="0" presId="urn:microsoft.com/office/officeart/2005/8/layout/cycle3"/>
    <dgm:cxn modelId="{6529AE27-D282-4DBE-B130-BCEE429624DE}" type="presParOf" srcId="{4CA9004D-B0DB-490C-B785-11CDF6802523}" destId="{A0ADDD9A-05A0-4CEB-9928-06828617643F}" srcOrd="2" destOrd="0" presId="urn:microsoft.com/office/officeart/2005/8/layout/cycle3"/>
    <dgm:cxn modelId="{3C77D077-9949-424D-B584-945502279A21}" type="presParOf" srcId="{4CA9004D-B0DB-490C-B785-11CDF6802523}" destId="{EE069E06-D1F5-411C-8B41-AA00D475A1AD}" srcOrd="3" destOrd="0" presId="urn:microsoft.com/office/officeart/2005/8/layout/cycle3"/>
    <dgm:cxn modelId="{990AC21D-1F7A-4E50-A7B7-37B81C9D3C54}" type="presParOf" srcId="{4CA9004D-B0DB-490C-B785-11CDF6802523}" destId="{6BD1C08D-92B6-4410-A176-85E391207D63}" srcOrd="4" destOrd="0" presId="urn:microsoft.com/office/officeart/2005/8/layout/cycle3"/>
    <dgm:cxn modelId="{C7AAC5C6-EF71-4393-BBDE-EE879E570CA0}" type="presParOf" srcId="{4CA9004D-B0DB-490C-B785-11CDF6802523}" destId="{2537E745-EBB2-452B-B413-452571E0A56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41D19-FEC5-48AD-A327-7EBEAA687B6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33812-58B0-48F6-89EA-5B51CACBDB6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Источники финансирования  дефицита бюджета</a:t>
          </a:r>
          <a:endParaRPr lang="ru-RU" sz="2000" dirty="0">
            <a:solidFill>
              <a:srgbClr val="FFFF00"/>
            </a:solidFill>
          </a:endParaRPr>
        </a:p>
      </dgm:t>
    </dgm:pt>
    <dgm:pt modelId="{7E6B1EB3-680E-4497-8768-A1C2BC823D92}" type="parTrans" cxnId="{0B98DEA2-12F2-448C-A0DE-D6D434A82140}">
      <dgm:prSet/>
      <dgm:spPr/>
      <dgm:t>
        <a:bodyPr/>
        <a:lstStyle/>
        <a:p>
          <a:endParaRPr lang="ru-RU"/>
        </a:p>
      </dgm:t>
    </dgm:pt>
    <dgm:pt modelId="{00A97B25-0ABC-4911-B67C-A3348952E4B5}" type="sibTrans" cxnId="{0B98DEA2-12F2-448C-A0DE-D6D434A82140}">
      <dgm:prSet/>
      <dgm:spPr/>
      <dgm:t>
        <a:bodyPr/>
        <a:lstStyle/>
        <a:p>
          <a:endParaRPr lang="ru-RU"/>
        </a:p>
      </dgm:t>
    </dgm:pt>
    <dgm:pt modelId="{76365AE4-3E1C-46BB-8A88-F6933513EB7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Муниципальные займы, осуществляемые путем выпуска ценных бумаг </a:t>
          </a:r>
          <a:endParaRPr lang="ru-RU" sz="1800" dirty="0">
            <a:solidFill>
              <a:srgbClr val="7030A0"/>
            </a:solidFill>
          </a:endParaRPr>
        </a:p>
      </dgm:t>
    </dgm:pt>
    <dgm:pt modelId="{ED47EAF8-B7E4-49D8-9DE3-4A6148B1FD72}" type="parTrans" cxnId="{07DE3616-5959-4046-AF4B-2403E0D9A4A3}">
      <dgm:prSet/>
      <dgm:spPr/>
      <dgm:t>
        <a:bodyPr/>
        <a:lstStyle/>
        <a:p>
          <a:endParaRPr lang="ru-RU"/>
        </a:p>
      </dgm:t>
    </dgm:pt>
    <dgm:pt modelId="{CCC17FDF-B2ED-44B0-8666-69EB99096E9A}" type="sibTrans" cxnId="{07DE3616-5959-4046-AF4B-2403E0D9A4A3}">
      <dgm:prSet/>
      <dgm:spPr/>
      <dgm:t>
        <a:bodyPr/>
        <a:lstStyle/>
        <a:p>
          <a:endParaRPr lang="ru-RU"/>
        </a:p>
      </dgm:t>
    </dgm:pt>
    <dgm:pt modelId="{A1177625-695E-4ED0-A79E-7D6A26B097D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Кредиты, полученные от кредитных организаций</a:t>
          </a:r>
          <a:endParaRPr lang="ru-RU" sz="1800" dirty="0">
            <a:solidFill>
              <a:srgbClr val="7030A0"/>
            </a:solidFill>
          </a:endParaRPr>
        </a:p>
      </dgm:t>
    </dgm:pt>
    <dgm:pt modelId="{8387D69E-C120-4101-BB99-1A31DCBDF29F}" type="parTrans" cxnId="{295CBEED-48EF-4010-89FA-DD4A45A61490}">
      <dgm:prSet/>
      <dgm:spPr/>
      <dgm:t>
        <a:bodyPr/>
        <a:lstStyle/>
        <a:p>
          <a:endParaRPr lang="ru-RU"/>
        </a:p>
      </dgm:t>
    </dgm:pt>
    <dgm:pt modelId="{AE6DC062-0CE9-47E2-8C04-01886169F6CE}" type="sibTrans" cxnId="{295CBEED-48EF-4010-89FA-DD4A45A61490}">
      <dgm:prSet/>
      <dgm:spPr/>
      <dgm:t>
        <a:bodyPr/>
        <a:lstStyle/>
        <a:p>
          <a:endParaRPr lang="ru-RU"/>
        </a:p>
      </dgm:t>
    </dgm:pt>
    <dgm:pt modelId="{6510DACE-F526-4756-AB67-16B7BD801DD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Изменение остатков на счетах по учету средств местного бюджета</a:t>
          </a:r>
          <a:endParaRPr lang="ru-RU" sz="1800" dirty="0">
            <a:solidFill>
              <a:srgbClr val="7030A0"/>
            </a:solidFill>
          </a:endParaRPr>
        </a:p>
      </dgm:t>
    </dgm:pt>
    <dgm:pt modelId="{C22E7B6E-F72E-419A-B329-709A22C6F901}" type="parTrans" cxnId="{DBEE9052-B6B6-4452-B55B-CE47A80F0609}">
      <dgm:prSet/>
      <dgm:spPr/>
      <dgm:t>
        <a:bodyPr/>
        <a:lstStyle/>
        <a:p>
          <a:endParaRPr lang="ru-RU"/>
        </a:p>
      </dgm:t>
    </dgm:pt>
    <dgm:pt modelId="{D9618646-93F1-4CFD-9183-5BD7DFBBD0B3}" type="sibTrans" cxnId="{DBEE9052-B6B6-4452-B55B-CE47A80F0609}">
      <dgm:prSet/>
      <dgm:spPr/>
      <dgm:t>
        <a:bodyPr/>
        <a:lstStyle/>
        <a:p>
          <a:endParaRPr lang="ru-RU"/>
        </a:p>
      </dgm:t>
    </dgm:pt>
    <dgm:pt modelId="{395C158E-4879-4C58-8FB7-4A70B6A09309}">
      <dgm:prSet/>
      <dgm:spPr/>
      <dgm:t>
        <a:bodyPr/>
        <a:lstStyle/>
        <a:p>
          <a:endParaRPr lang="ru-RU"/>
        </a:p>
      </dgm:t>
    </dgm:pt>
    <dgm:pt modelId="{CFA0312B-55A3-423D-B4EC-3B122FFEF5D6}" type="parTrans" cxnId="{60212D4F-46B3-43AD-BA02-E54228F2FADA}">
      <dgm:prSet/>
      <dgm:spPr/>
      <dgm:t>
        <a:bodyPr/>
        <a:lstStyle/>
        <a:p>
          <a:endParaRPr lang="ru-RU"/>
        </a:p>
      </dgm:t>
    </dgm:pt>
    <dgm:pt modelId="{7043639D-D3FB-43D0-B42C-2387B04468B6}" type="sibTrans" cxnId="{60212D4F-46B3-43AD-BA02-E54228F2FADA}">
      <dgm:prSet/>
      <dgm:spPr/>
      <dgm:t>
        <a:bodyPr/>
        <a:lstStyle/>
        <a:p>
          <a:endParaRPr lang="ru-RU"/>
        </a:p>
      </dgm:t>
    </dgm:pt>
    <dgm:pt modelId="{BE01223A-C12B-4D7B-A763-58C1E99B3FD5}">
      <dgm:prSet/>
      <dgm:spPr/>
      <dgm:t>
        <a:bodyPr/>
        <a:lstStyle/>
        <a:p>
          <a:endParaRPr lang="ru-RU"/>
        </a:p>
      </dgm:t>
    </dgm:pt>
    <dgm:pt modelId="{F75B21E3-1679-4E35-A809-1A4DB6BE5985}" type="parTrans" cxnId="{56D338EF-CB85-4904-A599-BA42D06EACD0}">
      <dgm:prSet/>
      <dgm:spPr/>
      <dgm:t>
        <a:bodyPr/>
        <a:lstStyle/>
        <a:p>
          <a:endParaRPr lang="ru-RU"/>
        </a:p>
      </dgm:t>
    </dgm:pt>
    <dgm:pt modelId="{4A02C426-D22B-4381-A0E1-9D2AE82EED13}" type="sibTrans" cxnId="{56D338EF-CB85-4904-A599-BA42D06EACD0}">
      <dgm:prSet/>
      <dgm:spPr/>
      <dgm:t>
        <a:bodyPr/>
        <a:lstStyle/>
        <a:p>
          <a:endParaRPr lang="ru-RU"/>
        </a:p>
      </dgm:t>
    </dgm:pt>
    <dgm:pt modelId="{89E539C2-3304-44F5-8CC2-F9C88282CBE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Бюджетные кредиты , полученные от бюджетов других уровней</a:t>
          </a:r>
          <a:endParaRPr lang="ru-RU" sz="1800" dirty="0">
            <a:solidFill>
              <a:srgbClr val="7030A0"/>
            </a:solidFill>
          </a:endParaRPr>
        </a:p>
      </dgm:t>
    </dgm:pt>
    <dgm:pt modelId="{EF862AC2-A425-42EF-96E5-F34F78A618A7}" type="sibTrans" cxnId="{E23967EC-0006-4ABE-A1C6-12B9ECE2D4F7}">
      <dgm:prSet/>
      <dgm:spPr/>
      <dgm:t>
        <a:bodyPr/>
        <a:lstStyle/>
        <a:p>
          <a:endParaRPr lang="ru-RU"/>
        </a:p>
      </dgm:t>
    </dgm:pt>
    <dgm:pt modelId="{6EB221D5-E44D-4A0C-9C76-81EFA4227E15}" type="parTrans" cxnId="{E23967EC-0006-4ABE-A1C6-12B9ECE2D4F7}">
      <dgm:prSet/>
      <dgm:spPr/>
      <dgm:t>
        <a:bodyPr/>
        <a:lstStyle/>
        <a:p>
          <a:endParaRPr lang="ru-RU"/>
        </a:p>
      </dgm:t>
    </dgm:pt>
    <dgm:pt modelId="{32FEA835-90CD-4B8D-B43E-7460778FDD7C}" type="pres">
      <dgm:prSet presAssocID="{4F641D19-FEC5-48AD-A327-7EBEAA687B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EC6DC-042D-4DAB-A8DB-1A4F6DF98FBA}" type="pres">
      <dgm:prSet presAssocID="{5EC33812-58B0-48F6-89EA-5B51CACBDB62}" presName="centerShape" presStyleLbl="node0" presStyleIdx="0" presStyleCnt="1" custScaleX="215251" custScaleY="156165" custLinFactNeighborX="-75606" custLinFactNeighborY="-2438"/>
      <dgm:spPr/>
      <dgm:t>
        <a:bodyPr/>
        <a:lstStyle/>
        <a:p>
          <a:endParaRPr lang="ru-RU"/>
        </a:p>
      </dgm:t>
    </dgm:pt>
    <dgm:pt modelId="{59E70D78-93AE-44CF-987F-341305016FE4}" type="pres">
      <dgm:prSet presAssocID="{ED47EAF8-B7E4-49D8-9DE3-4A6148B1FD72}" presName="Name9" presStyleLbl="parChTrans1D2" presStyleIdx="0" presStyleCnt="4"/>
      <dgm:spPr/>
      <dgm:t>
        <a:bodyPr/>
        <a:lstStyle/>
        <a:p>
          <a:endParaRPr lang="ru-RU"/>
        </a:p>
      </dgm:t>
    </dgm:pt>
    <dgm:pt modelId="{A5D43E59-DF0B-49B5-9306-480841BD1129}" type="pres">
      <dgm:prSet presAssocID="{ED47EAF8-B7E4-49D8-9DE3-4A6148B1FD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719DB21-867B-440E-B690-2DF1CC72253B}" type="pres">
      <dgm:prSet presAssocID="{76365AE4-3E1C-46BB-8A88-F6933513EB77}" presName="node" presStyleLbl="node1" presStyleIdx="0" presStyleCnt="4" custScaleX="267052" custRadScaleRad="111390" custRadScaleInc="-4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DB2CF-8BC9-4ED1-AD2E-A30E4736F985}" type="pres">
      <dgm:prSet presAssocID="{6EB221D5-E44D-4A0C-9C76-81EFA4227E15}" presName="Name9" presStyleLbl="parChTrans1D2" presStyleIdx="1" presStyleCnt="4"/>
      <dgm:spPr/>
      <dgm:t>
        <a:bodyPr/>
        <a:lstStyle/>
        <a:p>
          <a:endParaRPr lang="ru-RU"/>
        </a:p>
      </dgm:t>
    </dgm:pt>
    <dgm:pt modelId="{ECC5ED33-379E-4A92-B02C-011DE51F9A4A}" type="pres">
      <dgm:prSet presAssocID="{6EB221D5-E44D-4A0C-9C76-81EFA4227E1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163AB1C-F288-4217-8D6E-96DC2995C1FF}" type="pres">
      <dgm:prSet presAssocID="{89E539C2-3304-44F5-8CC2-F9C88282CBEC}" presName="node" presStyleLbl="node1" presStyleIdx="1" presStyleCnt="4" custScaleX="282773" custRadScaleRad="93540" custRadScaleInc="-47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C769-AAF9-48CE-A263-E297FB8F2B54}" type="pres">
      <dgm:prSet presAssocID="{8387D69E-C120-4101-BB99-1A31DCBDF29F}" presName="Name9" presStyleLbl="parChTrans1D2" presStyleIdx="2" presStyleCnt="4"/>
      <dgm:spPr/>
      <dgm:t>
        <a:bodyPr/>
        <a:lstStyle/>
        <a:p>
          <a:endParaRPr lang="ru-RU"/>
        </a:p>
      </dgm:t>
    </dgm:pt>
    <dgm:pt modelId="{DA22992A-D1A9-4343-82F1-C5155AC09930}" type="pres">
      <dgm:prSet presAssocID="{8387D69E-C120-4101-BB99-1A31DCBDF29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B589065-E8E4-48AB-8341-BF91DFF1C6DE}" type="pres">
      <dgm:prSet presAssocID="{A1177625-695E-4ED0-A79E-7D6A26B097DC}" presName="node" presStyleLbl="node1" presStyleIdx="2" presStyleCnt="4" custScaleX="275696" custRadScaleRad="116747" custRadScaleInc="-150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FD5E-E7F5-4443-BE0A-0EFBBB23B10C}" type="pres">
      <dgm:prSet presAssocID="{C22E7B6E-F72E-419A-B329-709A22C6F901}" presName="Name9" presStyleLbl="parChTrans1D2" presStyleIdx="3" presStyleCnt="4"/>
      <dgm:spPr/>
      <dgm:t>
        <a:bodyPr/>
        <a:lstStyle/>
        <a:p>
          <a:endParaRPr lang="ru-RU"/>
        </a:p>
      </dgm:t>
    </dgm:pt>
    <dgm:pt modelId="{E78295D7-C951-4947-AA48-F8B577A61336}" type="pres">
      <dgm:prSet presAssocID="{C22E7B6E-F72E-419A-B329-709A22C6F90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5484891-8692-4BDB-8231-2397FAE32447}" type="pres">
      <dgm:prSet presAssocID="{6510DACE-F526-4756-AB67-16B7BD801DDD}" presName="node" presStyleLbl="node1" presStyleIdx="3" presStyleCnt="4" custScaleX="262234" custScaleY="110153" custRadScaleRad="118858" custRadScaleInc="-14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84D49-4715-4F4E-8E3A-81CA3AA14918}" type="presOf" srcId="{76365AE4-3E1C-46BB-8A88-F6933513EB77}" destId="{A719DB21-867B-440E-B690-2DF1CC72253B}" srcOrd="0" destOrd="0" presId="urn:microsoft.com/office/officeart/2005/8/layout/radial1"/>
    <dgm:cxn modelId="{39A8FDB3-1585-4D08-8E5F-03EDBA0BB8E4}" type="presOf" srcId="{4F641D19-FEC5-48AD-A327-7EBEAA687B69}" destId="{32FEA835-90CD-4B8D-B43E-7460778FDD7C}" srcOrd="0" destOrd="0" presId="urn:microsoft.com/office/officeart/2005/8/layout/radial1"/>
    <dgm:cxn modelId="{DBEE9052-B6B6-4452-B55B-CE47A80F0609}" srcId="{5EC33812-58B0-48F6-89EA-5B51CACBDB62}" destId="{6510DACE-F526-4756-AB67-16B7BD801DDD}" srcOrd="3" destOrd="0" parTransId="{C22E7B6E-F72E-419A-B329-709A22C6F901}" sibTransId="{D9618646-93F1-4CFD-9183-5BD7DFBBD0B3}"/>
    <dgm:cxn modelId="{E23967EC-0006-4ABE-A1C6-12B9ECE2D4F7}" srcId="{5EC33812-58B0-48F6-89EA-5B51CACBDB62}" destId="{89E539C2-3304-44F5-8CC2-F9C88282CBEC}" srcOrd="1" destOrd="0" parTransId="{6EB221D5-E44D-4A0C-9C76-81EFA4227E15}" sibTransId="{EF862AC2-A425-42EF-96E5-F34F78A618A7}"/>
    <dgm:cxn modelId="{0B98DEA2-12F2-448C-A0DE-D6D434A82140}" srcId="{4F641D19-FEC5-48AD-A327-7EBEAA687B69}" destId="{5EC33812-58B0-48F6-89EA-5B51CACBDB62}" srcOrd="0" destOrd="0" parTransId="{7E6B1EB3-680E-4497-8768-A1C2BC823D92}" sibTransId="{00A97B25-0ABC-4911-B67C-A3348952E4B5}"/>
    <dgm:cxn modelId="{C305F410-D15B-46D8-9D6E-BDC815CAD5A0}" type="presOf" srcId="{6EB221D5-E44D-4A0C-9C76-81EFA4227E15}" destId="{ECC5ED33-379E-4A92-B02C-011DE51F9A4A}" srcOrd="1" destOrd="0" presId="urn:microsoft.com/office/officeart/2005/8/layout/radial1"/>
    <dgm:cxn modelId="{026F0665-9AFF-4063-8069-663017F7522E}" type="presOf" srcId="{89E539C2-3304-44F5-8CC2-F9C88282CBEC}" destId="{1163AB1C-F288-4217-8D6E-96DC2995C1FF}" srcOrd="0" destOrd="0" presId="urn:microsoft.com/office/officeart/2005/8/layout/radial1"/>
    <dgm:cxn modelId="{81B95507-52F1-4143-8B74-90F3CA86FD73}" type="presOf" srcId="{ED47EAF8-B7E4-49D8-9DE3-4A6148B1FD72}" destId="{59E70D78-93AE-44CF-987F-341305016FE4}" srcOrd="0" destOrd="0" presId="urn:microsoft.com/office/officeart/2005/8/layout/radial1"/>
    <dgm:cxn modelId="{295CBEED-48EF-4010-89FA-DD4A45A61490}" srcId="{5EC33812-58B0-48F6-89EA-5B51CACBDB62}" destId="{A1177625-695E-4ED0-A79E-7D6A26B097DC}" srcOrd="2" destOrd="0" parTransId="{8387D69E-C120-4101-BB99-1A31DCBDF29F}" sibTransId="{AE6DC062-0CE9-47E2-8C04-01886169F6CE}"/>
    <dgm:cxn modelId="{F04BA614-3D80-49E7-AA2A-5AF71D6E75E1}" type="presOf" srcId="{A1177625-695E-4ED0-A79E-7D6A26B097DC}" destId="{6B589065-E8E4-48AB-8341-BF91DFF1C6DE}" srcOrd="0" destOrd="0" presId="urn:microsoft.com/office/officeart/2005/8/layout/radial1"/>
    <dgm:cxn modelId="{56D338EF-CB85-4904-A599-BA42D06EACD0}" srcId="{4F641D19-FEC5-48AD-A327-7EBEAA687B69}" destId="{BE01223A-C12B-4D7B-A763-58C1E99B3FD5}" srcOrd="1" destOrd="0" parTransId="{F75B21E3-1679-4E35-A809-1A4DB6BE5985}" sibTransId="{4A02C426-D22B-4381-A0E1-9D2AE82EED13}"/>
    <dgm:cxn modelId="{07A5738E-E372-40F8-A65B-78F2A9B8583B}" type="presOf" srcId="{6510DACE-F526-4756-AB67-16B7BD801DDD}" destId="{35484891-8692-4BDB-8231-2397FAE32447}" srcOrd="0" destOrd="0" presId="urn:microsoft.com/office/officeart/2005/8/layout/radial1"/>
    <dgm:cxn modelId="{A80312DF-88B1-4630-B0F9-4EF2735FA966}" type="presOf" srcId="{C22E7B6E-F72E-419A-B329-709A22C6F901}" destId="{E78295D7-C951-4947-AA48-F8B577A61336}" srcOrd="1" destOrd="0" presId="urn:microsoft.com/office/officeart/2005/8/layout/radial1"/>
    <dgm:cxn modelId="{DA7206AD-67F1-429B-AE58-DC29AEA81EDC}" type="presOf" srcId="{5EC33812-58B0-48F6-89EA-5B51CACBDB62}" destId="{539EC6DC-042D-4DAB-A8DB-1A4F6DF98FBA}" srcOrd="0" destOrd="0" presId="urn:microsoft.com/office/officeart/2005/8/layout/radial1"/>
    <dgm:cxn modelId="{60212D4F-46B3-43AD-BA02-E54228F2FADA}" srcId="{4F641D19-FEC5-48AD-A327-7EBEAA687B69}" destId="{395C158E-4879-4C58-8FB7-4A70B6A09309}" srcOrd="2" destOrd="0" parTransId="{CFA0312B-55A3-423D-B4EC-3B122FFEF5D6}" sibTransId="{7043639D-D3FB-43D0-B42C-2387B04468B6}"/>
    <dgm:cxn modelId="{1B1B3E0E-CA37-4AC2-8A8C-11123D19ECE1}" type="presOf" srcId="{C22E7B6E-F72E-419A-B329-709A22C6F901}" destId="{A3BEFD5E-E7F5-4443-BE0A-0EFBBB23B10C}" srcOrd="0" destOrd="0" presId="urn:microsoft.com/office/officeart/2005/8/layout/radial1"/>
    <dgm:cxn modelId="{51CEB783-9E12-468D-8A9B-255A7B2C08BF}" type="presOf" srcId="{8387D69E-C120-4101-BB99-1A31DCBDF29F}" destId="{DA22992A-D1A9-4343-82F1-C5155AC09930}" srcOrd="1" destOrd="0" presId="urn:microsoft.com/office/officeart/2005/8/layout/radial1"/>
    <dgm:cxn modelId="{07DE3616-5959-4046-AF4B-2403E0D9A4A3}" srcId="{5EC33812-58B0-48F6-89EA-5B51CACBDB62}" destId="{76365AE4-3E1C-46BB-8A88-F6933513EB77}" srcOrd="0" destOrd="0" parTransId="{ED47EAF8-B7E4-49D8-9DE3-4A6148B1FD72}" sibTransId="{CCC17FDF-B2ED-44B0-8666-69EB99096E9A}"/>
    <dgm:cxn modelId="{36A62D2A-FA8B-476C-AB88-415064AB0F3A}" type="presOf" srcId="{8387D69E-C120-4101-BB99-1A31DCBDF29F}" destId="{C2A7C769-AAF9-48CE-A263-E297FB8F2B54}" srcOrd="0" destOrd="0" presId="urn:microsoft.com/office/officeart/2005/8/layout/radial1"/>
    <dgm:cxn modelId="{0EA01E26-5DF9-4E48-8BCB-5A2290311CF0}" type="presOf" srcId="{6EB221D5-E44D-4A0C-9C76-81EFA4227E15}" destId="{199DB2CF-8BC9-4ED1-AD2E-A30E4736F985}" srcOrd="0" destOrd="0" presId="urn:microsoft.com/office/officeart/2005/8/layout/radial1"/>
    <dgm:cxn modelId="{EAE72A51-3E74-42B3-B7F9-67921000955C}" type="presOf" srcId="{ED47EAF8-B7E4-49D8-9DE3-4A6148B1FD72}" destId="{A5D43E59-DF0B-49B5-9306-480841BD1129}" srcOrd="1" destOrd="0" presId="urn:microsoft.com/office/officeart/2005/8/layout/radial1"/>
    <dgm:cxn modelId="{17525AD8-9E61-4F1A-BFA4-1688966E68F9}" type="presParOf" srcId="{32FEA835-90CD-4B8D-B43E-7460778FDD7C}" destId="{539EC6DC-042D-4DAB-A8DB-1A4F6DF98FBA}" srcOrd="0" destOrd="0" presId="urn:microsoft.com/office/officeart/2005/8/layout/radial1"/>
    <dgm:cxn modelId="{0456AD40-4664-4891-8CDE-07D086F713CC}" type="presParOf" srcId="{32FEA835-90CD-4B8D-B43E-7460778FDD7C}" destId="{59E70D78-93AE-44CF-987F-341305016FE4}" srcOrd="1" destOrd="0" presId="urn:microsoft.com/office/officeart/2005/8/layout/radial1"/>
    <dgm:cxn modelId="{DC6D3EC5-A405-4D2C-93CA-0EF7F52CB9F7}" type="presParOf" srcId="{59E70D78-93AE-44CF-987F-341305016FE4}" destId="{A5D43E59-DF0B-49B5-9306-480841BD1129}" srcOrd="0" destOrd="0" presId="urn:microsoft.com/office/officeart/2005/8/layout/radial1"/>
    <dgm:cxn modelId="{475B320D-660C-425F-A390-8D7E4442CAEA}" type="presParOf" srcId="{32FEA835-90CD-4B8D-B43E-7460778FDD7C}" destId="{A719DB21-867B-440E-B690-2DF1CC72253B}" srcOrd="2" destOrd="0" presId="urn:microsoft.com/office/officeart/2005/8/layout/radial1"/>
    <dgm:cxn modelId="{85E6CA5B-F1A1-435C-B076-DEFDC3EFD536}" type="presParOf" srcId="{32FEA835-90CD-4B8D-B43E-7460778FDD7C}" destId="{199DB2CF-8BC9-4ED1-AD2E-A30E4736F985}" srcOrd="3" destOrd="0" presId="urn:microsoft.com/office/officeart/2005/8/layout/radial1"/>
    <dgm:cxn modelId="{B8DC5FA8-2D6E-4D00-8A43-25BA4FBF3F42}" type="presParOf" srcId="{199DB2CF-8BC9-4ED1-AD2E-A30E4736F985}" destId="{ECC5ED33-379E-4A92-B02C-011DE51F9A4A}" srcOrd="0" destOrd="0" presId="urn:microsoft.com/office/officeart/2005/8/layout/radial1"/>
    <dgm:cxn modelId="{AB790935-EC38-4F17-91DC-4318D4302D8C}" type="presParOf" srcId="{32FEA835-90CD-4B8D-B43E-7460778FDD7C}" destId="{1163AB1C-F288-4217-8D6E-96DC2995C1FF}" srcOrd="4" destOrd="0" presId="urn:microsoft.com/office/officeart/2005/8/layout/radial1"/>
    <dgm:cxn modelId="{6670E400-403C-4C50-91F4-DFD5EABD0545}" type="presParOf" srcId="{32FEA835-90CD-4B8D-B43E-7460778FDD7C}" destId="{C2A7C769-AAF9-48CE-A263-E297FB8F2B54}" srcOrd="5" destOrd="0" presId="urn:microsoft.com/office/officeart/2005/8/layout/radial1"/>
    <dgm:cxn modelId="{9B82FD0F-EBAC-4F70-B7C7-B583A529CF39}" type="presParOf" srcId="{C2A7C769-AAF9-48CE-A263-E297FB8F2B54}" destId="{DA22992A-D1A9-4343-82F1-C5155AC09930}" srcOrd="0" destOrd="0" presId="urn:microsoft.com/office/officeart/2005/8/layout/radial1"/>
    <dgm:cxn modelId="{072513C7-45DE-4298-8282-C1999F5E6517}" type="presParOf" srcId="{32FEA835-90CD-4B8D-B43E-7460778FDD7C}" destId="{6B589065-E8E4-48AB-8341-BF91DFF1C6DE}" srcOrd="6" destOrd="0" presId="urn:microsoft.com/office/officeart/2005/8/layout/radial1"/>
    <dgm:cxn modelId="{3ED1883B-ED33-4E3E-8A2F-1F2F33E7066B}" type="presParOf" srcId="{32FEA835-90CD-4B8D-B43E-7460778FDD7C}" destId="{A3BEFD5E-E7F5-4443-BE0A-0EFBBB23B10C}" srcOrd="7" destOrd="0" presId="urn:microsoft.com/office/officeart/2005/8/layout/radial1"/>
    <dgm:cxn modelId="{D7759942-815D-4365-BCDF-1A9386D4B023}" type="presParOf" srcId="{A3BEFD5E-E7F5-4443-BE0A-0EFBBB23B10C}" destId="{E78295D7-C951-4947-AA48-F8B577A61336}" srcOrd="0" destOrd="0" presId="urn:microsoft.com/office/officeart/2005/8/layout/radial1"/>
    <dgm:cxn modelId="{3936337E-1772-4614-AF4B-C7AE731C3E81}" type="presParOf" srcId="{32FEA835-90CD-4B8D-B43E-7460778FDD7C}" destId="{35484891-8692-4BDB-8231-2397FAE3244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54A07-E94C-408C-A28E-BC794657BC4A}">
      <dsp:nvSpPr>
        <dsp:cNvPr id="0" name=""/>
        <dsp:cNvSpPr/>
      </dsp:nvSpPr>
      <dsp:spPr>
        <a:xfrm>
          <a:off x="0" y="94838"/>
          <a:ext cx="3528391" cy="13922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Обеспечение поступления налоговых и неналоговых доходов за счет расширения налоговой базы и улучшения налоговой дисциплины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94838"/>
        <a:ext cx="3528391" cy="1392299"/>
      </dsp:txXfrm>
    </dsp:sp>
    <dsp:sp modelId="{FA4C5EEA-C15E-40DB-B08D-E4418B5C3E5E}">
      <dsp:nvSpPr>
        <dsp:cNvPr id="0" name=""/>
        <dsp:cNvSpPr/>
      </dsp:nvSpPr>
      <dsp:spPr>
        <a:xfrm>
          <a:off x="0" y="1536098"/>
          <a:ext cx="3528391" cy="13922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Проведение оценки социальной и бюджетной эффективности установленных на местном уровне налоговых льгот и отмены неэффективных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1536098"/>
        <a:ext cx="3528391" cy="1392299"/>
      </dsp:txXfrm>
    </dsp:sp>
    <dsp:sp modelId="{B89B5B04-254E-4A2A-9B57-3DD45679FE2A}">
      <dsp:nvSpPr>
        <dsp:cNvPr id="0" name=""/>
        <dsp:cNvSpPr/>
      </dsp:nvSpPr>
      <dsp:spPr>
        <a:xfrm>
          <a:off x="0" y="2977357"/>
          <a:ext cx="3528391" cy="13922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Повышение эффективности управления муниципальным имуществом и земельными ресурсами.  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2977357"/>
        <a:ext cx="3528391" cy="1392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DBCA5-0D38-440C-954F-FE3624DD36C6}">
      <dsp:nvSpPr>
        <dsp:cNvPr id="0" name=""/>
        <dsp:cNvSpPr/>
      </dsp:nvSpPr>
      <dsp:spPr>
        <a:xfrm>
          <a:off x="0" y="716711"/>
          <a:ext cx="4028256" cy="121738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1700" kern="1200" dirty="0" smtClean="0">
              <a:solidFill>
                <a:srgbClr val="3366FF"/>
              </a:solidFill>
            </a:rPr>
            <a:t>Создание благоприятных условий для расширения производства, создание новых рабочих мест, инвестиционной активности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716711"/>
        <a:ext cx="4028256" cy="1217382"/>
      </dsp:txXfrm>
    </dsp:sp>
    <dsp:sp modelId="{BEF87035-6850-484E-B673-69E41EEA6667}">
      <dsp:nvSpPr>
        <dsp:cNvPr id="0" name=""/>
        <dsp:cNvSpPr/>
      </dsp:nvSpPr>
      <dsp:spPr>
        <a:xfrm>
          <a:off x="0" y="2479324"/>
          <a:ext cx="4028256" cy="127295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3366FF"/>
              </a:solidFill>
            </a:rPr>
            <a:t>Осуществление содействия среднему и малому бизнесу для развития предпринимательской деятельности</a:t>
          </a:r>
          <a:endParaRPr lang="ru-RU" sz="1700" kern="1200" dirty="0">
            <a:solidFill>
              <a:srgbClr val="3366FF"/>
            </a:solidFill>
          </a:endParaRPr>
        </a:p>
      </dsp:txBody>
      <dsp:txXfrm>
        <a:off x="0" y="2479324"/>
        <a:ext cx="4028256" cy="12729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E4D8A-2885-4778-B853-F79F99A869E4}">
      <dsp:nvSpPr>
        <dsp:cNvPr id="0" name=""/>
        <dsp:cNvSpPr/>
      </dsp:nvSpPr>
      <dsp:spPr>
        <a:xfrm>
          <a:off x="0" y="117662"/>
          <a:ext cx="4038600" cy="106431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Повышение эффективности бюджетных расходов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117662"/>
        <a:ext cx="4038600" cy="1064310"/>
      </dsp:txXfrm>
    </dsp:sp>
    <dsp:sp modelId="{8BB78595-D884-4798-894F-F86883D24856}">
      <dsp:nvSpPr>
        <dsp:cNvPr id="0" name=""/>
        <dsp:cNvSpPr/>
      </dsp:nvSpPr>
      <dsp:spPr>
        <a:xfrm>
          <a:off x="0" y="1594792"/>
          <a:ext cx="40386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Реализация  Программы оздоровления муниципальных финансов </a:t>
          </a:r>
          <a:r>
            <a:rPr lang="ru-RU" sz="1800" kern="1200" dirty="0" err="1" smtClean="0">
              <a:solidFill>
                <a:srgbClr val="3366FF"/>
              </a:solidFill>
            </a:rPr>
            <a:t>Нижнедевицкого</a:t>
          </a:r>
          <a:r>
            <a:rPr lang="ru-RU" sz="1800" kern="1200" dirty="0" smtClean="0">
              <a:solidFill>
                <a:srgbClr val="3366FF"/>
              </a:solidFill>
            </a:rPr>
            <a:t> муниципального района 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1594792"/>
        <a:ext cx="4038600" cy="1216800"/>
      </dsp:txXfrm>
    </dsp:sp>
    <dsp:sp modelId="{1136C160-C218-4D02-8364-45FB88B1B3CD}">
      <dsp:nvSpPr>
        <dsp:cNvPr id="0" name=""/>
        <dsp:cNvSpPr/>
      </dsp:nvSpPr>
      <dsp:spPr>
        <a:xfrm>
          <a:off x="0" y="3463720"/>
          <a:ext cx="4038600" cy="12168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Обеспечение населения доступными и качественными государственными и муниципальными услугами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3463720"/>
        <a:ext cx="4038600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5C364-A850-4432-8E78-BD7A9226190D}">
      <dsp:nvSpPr>
        <dsp:cNvPr id="0" name=""/>
        <dsp:cNvSpPr/>
      </dsp:nvSpPr>
      <dsp:spPr>
        <a:xfrm>
          <a:off x="0" y="23430"/>
          <a:ext cx="3089275" cy="132776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Создание благоприятных и комфортных условий для проживания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23430"/>
        <a:ext cx="3089275" cy="1327765"/>
      </dsp:txXfrm>
    </dsp:sp>
    <dsp:sp modelId="{AA0F37D6-C37F-464D-9A58-7D771C0026A6}">
      <dsp:nvSpPr>
        <dsp:cNvPr id="0" name=""/>
        <dsp:cNvSpPr/>
      </dsp:nvSpPr>
      <dsp:spPr>
        <a:xfrm>
          <a:off x="0" y="1394396"/>
          <a:ext cx="3089275" cy="11444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Сохранение устойчивости и сбалансированности бюджетной системы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1394396"/>
        <a:ext cx="3089275" cy="1144480"/>
      </dsp:txXfrm>
    </dsp:sp>
    <dsp:sp modelId="{B0D44F82-CDB1-4ACB-99FB-461C834BEB60}">
      <dsp:nvSpPr>
        <dsp:cNvPr id="0" name=""/>
        <dsp:cNvSpPr/>
      </dsp:nvSpPr>
      <dsp:spPr>
        <a:xfrm>
          <a:off x="0" y="2582076"/>
          <a:ext cx="3089275" cy="11785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3366FF"/>
              </a:solidFill>
            </a:rPr>
            <a:t>Совершенствование  межбюджетных отношений </a:t>
          </a:r>
          <a:endParaRPr lang="ru-RU" sz="1800" kern="1200" dirty="0">
            <a:solidFill>
              <a:srgbClr val="3366FF"/>
            </a:solidFill>
          </a:endParaRPr>
        </a:p>
      </dsp:txBody>
      <dsp:txXfrm>
        <a:off x="0" y="2582076"/>
        <a:ext cx="3089275" cy="1178540"/>
      </dsp:txXfrm>
    </dsp:sp>
    <dsp:sp modelId="{8B22DFCF-5297-4AC0-B582-E2C8C21B4C21}">
      <dsp:nvSpPr>
        <dsp:cNvPr id="0" name=""/>
        <dsp:cNvSpPr/>
      </dsp:nvSpPr>
      <dsp:spPr>
        <a:xfrm>
          <a:off x="0" y="3760617"/>
          <a:ext cx="3089275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8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/>
        </a:p>
      </dsp:txBody>
      <dsp:txXfrm>
        <a:off x="0" y="3760617"/>
        <a:ext cx="3089275" cy="248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B7E7F4-7296-4DAE-8B5D-44A5FB3CDF68}">
      <dsp:nvSpPr>
        <dsp:cNvPr id="0" name=""/>
        <dsp:cNvSpPr/>
      </dsp:nvSpPr>
      <dsp:spPr>
        <a:xfrm>
          <a:off x="2000751" y="564507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56958-7AE6-45E7-A948-D86412E484E5}">
      <dsp:nvSpPr>
        <dsp:cNvPr id="0" name=""/>
        <dsp:cNvSpPr/>
      </dsp:nvSpPr>
      <dsp:spPr>
        <a:xfrm>
          <a:off x="2944669" y="228739"/>
          <a:ext cx="2113657" cy="1344867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Бюджетном послании Президента РФ Федеральному </a:t>
          </a:r>
          <a:r>
            <a:rPr lang="ru-RU" sz="1800" b="1" kern="1200" dirty="0" smtClean="0">
              <a:latin typeface="Calibri" pitchFamily="34" charset="0"/>
            </a:rPr>
            <a:t>Собранию</a:t>
          </a:r>
          <a:r>
            <a:rPr lang="ru-RU" sz="1600" b="1" kern="1200" dirty="0" smtClean="0">
              <a:latin typeface="Calibri" pitchFamily="34" charset="0"/>
            </a:rPr>
            <a:t> РФ</a:t>
          </a:r>
          <a:endParaRPr lang="ru-RU" sz="1600" kern="1200" dirty="0">
            <a:latin typeface="Calibri" pitchFamily="34" charset="0"/>
          </a:endParaRPr>
        </a:p>
      </dsp:txBody>
      <dsp:txXfrm>
        <a:off x="2944669" y="228739"/>
        <a:ext cx="2113657" cy="1344867"/>
      </dsp:txXfrm>
    </dsp:sp>
    <dsp:sp modelId="{A0ADDD9A-05A0-4CEB-9928-06828617643F}">
      <dsp:nvSpPr>
        <dsp:cNvPr id="0" name=""/>
        <dsp:cNvSpPr/>
      </dsp:nvSpPr>
      <dsp:spPr>
        <a:xfrm>
          <a:off x="4994794" y="1740900"/>
          <a:ext cx="2473676" cy="1103424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Основных направлениях бюджетной и налоговой политики </a:t>
          </a:r>
          <a:r>
            <a:rPr lang="ru-RU" sz="1400" b="1" kern="1200" dirty="0" err="1" smtClean="0">
              <a:latin typeface="Calibri" pitchFamily="34" charset="0"/>
            </a:rPr>
            <a:t>Нижнедевицкого</a:t>
          </a:r>
          <a:r>
            <a:rPr lang="ru-RU" sz="1400" b="1" kern="1200" dirty="0" smtClean="0">
              <a:latin typeface="Calibri" pitchFamily="34" charset="0"/>
            </a:rPr>
            <a:t> муниципального района</a:t>
          </a:r>
          <a:endParaRPr lang="ru-RU" sz="1400" kern="1200" dirty="0">
            <a:latin typeface="Calibri" pitchFamily="34" charset="0"/>
          </a:endParaRPr>
        </a:p>
      </dsp:txBody>
      <dsp:txXfrm>
        <a:off x="4994794" y="1740900"/>
        <a:ext cx="2473676" cy="1103424"/>
      </dsp:txXfrm>
    </dsp:sp>
    <dsp:sp modelId="{EE069E06-D1F5-411C-8B41-AA00D475A1AD}">
      <dsp:nvSpPr>
        <dsp:cNvPr id="0" name=""/>
        <dsp:cNvSpPr/>
      </dsp:nvSpPr>
      <dsp:spPr>
        <a:xfrm>
          <a:off x="4248466" y="3168350"/>
          <a:ext cx="3214935" cy="1120375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Прогнозе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ru-RU" sz="1400" b="1" kern="1200" dirty="0" smtClean="0">
              <a:latin typeface="Calibri" pitchFamily="34" charset="0"/>
            </a:rPr>
            <a:t>социально- экономического развития </a:t>
          </a:r>
          <a:r>
            <a:rPr lang="ru-RU" sz="1400" b="1" kern="1200" dirty="0" err="1" smtClean="0">
              <a:latin typeface="Calibri" pitchFamily="34" charset="0"/>
            </a:rPr>
            <a:t>Нижнедевицкого</a:t>
          </a:r>
          <a:r>
            <a:rPr lang="ru-RU" sz="1400" b="1" kern="1200" dirty="0" smtClean="0">
              <a:latin typeface="Calibri" pitchFamily="34" charset="0"/>
            </a:rPr>
            <a:t> муниципального района</a:t>
          </a:r>
          <a:endParaRPr lang="ru-RU" sz="1400" kern="1200" dirty="0"/>
        </a:p>
      </dsp:txBody>
      <dsp:txXfrm>
        <a:off x="4248466" y="3168350"/>
        <a:ext cx="3214935" cy="1120375"/>
      </dsp:txXfrm>
    </dsp:sp>
    <dsp:sp modelId="{6BD1C08D-92B6-4410-A176-85E391207D63}">
      <dsp:nvSpPr>
        <dsp:cNvPr id="0" name=""/>
        <dsp:cNvSpPr/>
      </dsp:nvSpPr>
      <dsp:spPr>
        <a:xfrm>
          <a:off x="720083" y="3168351"/>
          <a:ext cx="3121765" cy="1103371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Муниципальных программах </a:t>
          </a:r>
          <a:r>
            <a:rPr lang="ru-RU" sz="1400" b="1" kern="1200" dirty="0" err="1" smtClean="0">
              <a:latin typeface="Calibri" pitchFamily="34" charset="0"/>
            </a:rPr>
            <a:t>Нижнедевицкого</a:t>
          </a:r>
          <a:r>
            <a:rPr lang="ru-RU" sz="1400" b="1" kern="1200" dirty="0" smtClean="0">
              <a:latin typeface="Calibri" pitchFamily="34" charset="0"/>
            </a:rPr>
            <a:t> муниципального района</a:t>
          </a:r>
          <a:endParaRPr lang="ru-RU" sz="1400" kern="1200" dirty="0"/>
        </a:p>
      </dsp:txBody>
      <dsp:txXfrm>
        <a:off x="720083" y="3168351"/>
        <a:ext cx="3121765" cy="1103371"/>
      </dsp:txXfrm>
    </dsp:sp>
    <dsp:sp modelId="{2537E745-EBB2-452B-B413-452571E0A56C}">
      <dsp:nvSpPr>
        <dsp:cNvPr id="0" name=""/>
        <dsp:cNvSpPr/>
      </dsp:nvSpPr>
      <dsp:spPr>
        <a:xfrm>
          <a:off x="615003" y="1668906"/>
          <a:ext cx="2401685" cy="1200831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Основных направлениях бюджетной и налоговой политики Воронежской области</a:t>
          </a:r>
          <a:endParaRPr lang="ru-RU" sz="1400" kern="1200" dirty="0">
            <a:latin typeface="Calibri" pitchFamily="34" charset="0"/>
          </a:endParaRPr>
        </a:p>
      </dsp:txBody>
      <dsp:txXfrm>
        <a:off x="615003" y="1668906"/>
        <a:ext cx="2401685" cy="12008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EC6DC-042D-4DAB-A8DB-1A4F6DF98FBA}">
      <dsp:nvSpPr>
        <dsp:cNvPr id="0" name=""/>
        <dsp:cNvSpPr/>
      </dsp:nvSpPr>
      <dsp:spPr>
        <a:xfrm>
          <a:off x="215788" y="1368714"/>
          <a:ext cx="3027533" cy="219648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Источники финансирования  дефицита бюджета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215788" y="1368714"/>
        <a:ext cx="3027533" cy="2196481"/>
      </dsp:txXfrm>
    </dsp:sp>
    <dsp:sp modelId="{59E70D78-93AE-44CF-987F-341305016FE4}">
      <dsp:nvSpPr>
        <dsp:cNvPr id="0" name=""/>
        <dsp:cNvSpPr/>
      </dsp:nvSpPr>
      <dsp:spPr>
        <a:xfrm rot="19192889">
          <a:off x="2664524" y="1476460"/>
          <a:ext cx="44816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44816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92889">
        <a:off x="2877401" y="1479100"/>
        <a:ext cx="22408" cy="22408"/>
      </dsp:txXfrm>
    </dsp:sp>
    <dsp:sp modelId="{A719DB21-867B-440E-B690-2DF1CC72253B}">
      <dsp:nvSpPr>
        <dsp:cNvPr id="0" name=""/>
        <dsp:cNvSpPr/>
      </dsp:nvSpPr>
      <dsp:spPr>
        <a:xfrm>
          <a:off x="1944581" y="0"/>
          <a:ext cx="3756121" cy="14065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Муниципальные займы, осуществляемые путем выпуска ценных бумаг 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1944581" y="0"/>
        <a:ext cx="3756121" cy="1406512"/>
      </dsp:txXfrm>
    </dsp:sp>
    <dsp:sp modelId="{199DB2CF-8BC9-4ED1-AD2E-A30E4736F985}">
      <dsp:nvSpPr>
        <dsp:cNvPr id="0" name=""/>
        <dsp:cNvSpPr/>
      </dsp:nvSpPr>
      <dsp:spPr>
        <a:xfrm rot="21177331">
          <a:off x="3218046" y="2207239"/>
          <a:ext cx="1002398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002398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77331">
        <a:off x="3694186" y="2196023"/>
        <a:ext cx="50119" cy="50119"/>
      </dsp:txXfrm>
    </dsp:sp>
    <dsp:sp modelId="{1163AB1C-F288-4217-8D6E-96DC2995C1FF}">
      <dsp:nvSpPr>
        <dsp:cNvPr id="0" name=""/>
        <dsp:cNvSpPr/>
      </dsp:nvSpPr>
      <dsp:spPr>
        <a:xfrm>
          <a:off x="4105350" y="1224375"/>
          <a:ext cx="3977238" cy="14065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Бюджетные кредиты , полученные от бюджетов других уровней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105350" y="1224375"/>
        <a:ext cx="3977238" cy="1406512"/>
      </dsp:txXfrm>
    </dsp:sp>
    <dsp:sp modelId="{C2A7C769-AAF9-48CE-A263-E297FB8F2B54}">
      <dsp:nvSpPr>
        <dsp:cNvPr id="0" name=""/>
        <dsp:cNvSpPr/>
      </dsp:nvSpPr>
      <dsp:spPr>
        <a:xfrm rot="644628">
          <a:off x="3180088" y="2879611"/>
          <a:ext cx="1594465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1594465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644628">
        <a:off x="3937460" y="2853593"/>
        <a:ext cx="79723" cy="79723"/>
      </dsp:txXfrm>
    </dsp:sp>
    <dsp:sp modelId="{6B589065-E8E4-48AB-8341-BF91DFF1C6DE}">
      <dsp:nvSpPr>
        <dsp:cNvPr id="0" name=""/>
        <dsp:cNvSpPr/>
      </dsp:nvSpPr>
      <dsp:spPr>
        <a:xfrm>
          <a:off x="4539713" y="2664793"/>
          <a:ext cx="3877700" cy="14065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Кредиты, полученные от кредитных организаций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539713" y="2664793"/>
        <a:ext cx="3877700" cy="1406512"/>
      </dsp:txXfrm>
    </dsp:sp>
    <dsp:sp modelId="{A3BEFD5E-E7F5-4443-BE0A-0EFBBB23B10C}">
      <dsp:nvSpPr>
        <dsp:cNvPr id="0" name=""/>
        <dsp:cNvSpPr/>
      </dsp:nvSpPr>
      <dsp:spPr>
        <a:xfrm rot="2725775">
          <a:off x="2554987" y="3477440"/>
          <a:ext cx="367302" cy="27687"/>
        </a:xfrm>
        <a:custGeom>
          <a:avLst/>
          <a:gdLst/>
          <a:ahLst/>
          <a:cxnLst/>
          <a:rect l="0" t="0" r="0" b="0"/>
          <a:pathLst>
            <a:path>
              <a:moveTo>
                <a:pt x="0" y="13843"/>
              </a:moveTo>
              <a:lnTo>
                <a:pt x="367302" y="13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725775">
        <a:off x="2729456" y="3482101"/>
        <a:ext cx="18365" cy="18365"/>
      </dsp:txXfrm>
    </dsp:sp>
    <dsp:sp modelId="{35484891-8692-4BDB-8231-2397FAE32447}">
      <dsp:nvSpPr>
        <dsp:cNvPr id="0" name=""/>
        <dsp:cNvSpPr/>
      </dsp:nvSpPr>
      <dsp:spPr>
        <a:xfrm>
          <a:off x="1728485" y="3563251"/>
          <a:ext cx="3688355" cy="154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Изменение остатков на счетах по учету средств местного бюджета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1728485" y="3563251"/>
        <a:ext cx="3688355" cy="154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DEA446-8C64-4EE5-93F2-19886559665D}" type="datetimeFigureOut">
              <a:rPr lang="ru-RU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5BEF38-D9EC-422B-B262-5334F39CF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C09BC-AC84-4D62-A71E-62BE9F074B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BEF38-D9EC-422B-B262-5334F39CFD2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2C0B1-043A-452D-B894-81FF1AD9F5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0178-E240-4452-A37E-553EB171C9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5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4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85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6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88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06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81C9A-534E-4821-B6D3-B51A12F008FA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55CBC-5F0C-4E94-9C2D-1F98A4CD8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27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7782F-AC81-4F15-B0CE-F4FD6911A009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8776E-78CF-4411-95E8-986A019A3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71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383304-45AC-4407-87C9-5A41529C14C7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0C477-AF75-4F4A-B045-45A89C37887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1201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32B97-FDFC-47CE-8DB2-351BE8D1DF55}" type="datetimeFigureOut">
              <a:rPr lang="en-US" smtClean="0"/>
              <a:pPr>
                <a:defRPr/>
              </a:pPr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F5003F-1881-49AC-A0C9-1EFB61D6FC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7654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B207-CB13-4BD9-AF64-A16F0B0B0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528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8EB19-CF40-440A-A7EE-9E2D6A78EE0F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088D-C55C-4A3C-900A-2C7DE2125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66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A152C-B264-488E-AE0D-3EC03E881B75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76F78-D4AA-41B3-8F31-27A41B2196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59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53B99-EA3F-4C89-B206-2659BDABF255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794C-89F1-43B9-963E-5A9DC7E43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7EF44-CFA8-42A1-A01D-38DC05574CF3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031C-242A-4734-B0AE-FFBC7FD88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6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D192D-4B33-446C-9500-3593007D572D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B030B-5F7E-40FA-926A-AE7BD27FF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43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0F15E-F91D-4F84-A6DE-78236ECC0238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086B-CA37-449F-9A3F-F2C94ED10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26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787EB-CDF1-42A0-BB55-E098B396B463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FFD9-C166-4380-A444-5BF4B1CD2F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D042D-6CFF-4F63-9492-A7F2B4743607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E32B-6677-48AB-B9DD-786CE76F2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8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42C1A6-50FD-4882-B8FD-ECA2192CB0C2}" type="datetimeFigureOut">
              <a:rPr lang="ru-RU" smtClean="0"/>
              <a:pPr>
                <a:defRPr/>
              </a:pPr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ADBC253-3CC6-49FF-B6AF-A9D73235F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5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6.xml"/><Relationship Id="rId4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" y="27772"/>
            <a:ext cx="4740051" cy="62095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878899"/>
            <a:ext cx="7988300" cy="1758950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БЮДЖЕТ </a:t>
            </a:r>
            <a:endParaRPr lang="ru-RU" sz="44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851920" y="2637849"/>
            <a:ext cx="5473552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latin typeface="Calibri" pitchFamily="34" charset="0"/>
              </a:rPr>
              <a:t>    к проекту решения Совета народных  депутатов  Нижнедевицкого муниципального  района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dirty="0">
                <a:latin typeface="Calibri" pitchFamily="34" charset="0"/>
              </a:rPr>
              <a:t> «О бюджете Нижнедевицкого  муниципального района на </a:t>
            </a:r>
            <a:r>
              <a:rPr lang="ru-RU" sz="2800" dirty="0" smtClean="0">
                <a:latin typeface="Calibri" pitchFamily="34" charset="0"/>
              </a:rPr>
              <a:t>202</a:t>
            </a:r>
            <a:r>
              <a:rPr lang="en-US" sz="2800" dirty="0" smtClean="0">
                <a:latin typeface="Calibri" pitchFamily="34" charset="0"/>
              </a:rPr>
              <a:t>5</a:t>
            </a:r>
            <a:r>
              <a:rPr lang="ru-RU" sz="2800" dirty="0" smtClean="0">
                <a:latin typeface="Calibri" pitchFamily="34" charset="0"/>
              </a:rPr>
              <a:t> год и на плановый период 202</a:t>
            </a:r>
            <a:r>
              <a:rPr lang="en-US" sz="2800" dirty="0" smtClean="0">
                <a:latin typeface="Calibri" pitchFamily="34" charset="0"/>
              </a:rPr>
              <a:t>6</a:t>
            </a:r>
            <a:r>
              <a:rPr lang="ru-RU" sz="2800" dirty="0" smtClean="0">
                <a:latin typeface="Calibri" pitchFamily="34" charset="0"/>
              </a:rPr>
              <a:t>-202</a:t>
            </a:r>
            <a:r>
              <a:rPr lang="en-US" sz="2800" dirty="0" smtClean="0">
                <a:latin typeface="Calibri" pitchFamily="34" charset="0"/>
              </a:rPr>
              <a:t>7</a:t>
            </a:r>
            <a:r>
              <a:rPr lang="ru-RU" sz="2800" dirty="0" smtClean="0">
                <a:latin typeface="Calibri" pitchFamily="34" charset="0"/>
              </a:rPr>
              <a:t> годов»</a:t>
            </a:r>
            <a:endParaRPr lang="ru-RU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480720" cy="159774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муниципальных учреждений дополнительного образования, руб.</a:t>
            </a:r>
            <a:endParaRPr lang="ru-RU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640" y="1412776"/>
          <a:ext cx="6913563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8" name="Picture 2" descr="https://avatars.mds.yandex.net/i?id=a144785712cf1df407beabc1eb1e4f87ba933d02-9181886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05065"/>
            <a:ext cx="51480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56784" cy="13097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Среднемесячная номинальная  начисленная заработная плата работников муниципальных дошкольных образовательных учреждений, руб.</a:t>
            </a:r>
            <a:endParaRPr lang="ru-RU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71600" y="1916832"/>
          <a:ext cx="75608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культуры и искусства</a:t>
            </a:r>
            <a:endParaRPr lang="ru-RU" sz="18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3" y="1412776"/>
          <a:ext cx="676875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882" name="Picture 2" descr="http://900igr.net/up/datai/157100/0018-029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6264696" cy="194421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7592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</a:rPr>
              <a:t>Среднемесячная  заработная плата  работников крупных и средних предприятий муниципального района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87624" y="1916832"/>
          <a:ext cx="7058025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1320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Основные направления налоговой политики </a:t>
            </a:r>
            <a:r>
              <a:rPr lang="ru-RU" sz="28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800" b="1" dirty="0" smtClean="0">
                <a:solidFill>
                  <a:srgbClr val="3366FF"/>
                </a:solidFill>
              </a:rPr>
              <a:t> муниципального района на 2025год и плановый период 2026-2027гг.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44692082"/>
              </p:ext>
            </p:extLst>
          </p:nvPr>
        </p:nvGraphicFramePr>
        <p:xfrm>
          <a:off x="251520" y="1916832"/>
          <a:ext cx="35283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81210595"/>
              </p:ext>
            </p:extLst>
          </p:nvPr>
        </p:nvGraphicFramePr>
        <p:xfrm>
          <a:off x="4211960" y="1700808"/>
          <a:ext cx="4028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40760" cy="122413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</a:rPr>
              <a:t>Основные направления бюджетной политики </a:t>
            </a:r>
            <a:r>
              <a:rPr lang="ru-RU" sz="2400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dirty="0" smtClean="0">
                <a:solidFill>
                  <a:srgbClr val="3366FF"/>
                </a:solidFill>
              </a:rPr>
              <a:t> муниципального района на 2025 год и плановый период 2026-2027гг. 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45381174"/>
              </p:ext>
            </p:extLst>
          </p:nvPr>
        </p:nvGraphicFramePr>
        <p:xfrm>
          <a:off x="4644008" y="1700808"/>
          <a:ext cx="3089275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5" y="333375"/>
            <a:ext cx="6513513" cy="11430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Этапы осуществления бюджетного процесса</a:t>
            </a:r>
            <a:endParaRPr lang="ru-RU" sz="2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80920" cy="396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1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635">
                <a:tc>
                  <a:txBody>
                    <a:bodyPr/>
                    <a:lstStyle/>
                    <a:p>
                      <a:pPr marL="777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проекта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Исполнение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Составление 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9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Проведение внешней проверки </a:t>
                      </a:r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effectLst/>
                        </a:rPr>
                        <a:t>годового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 отчета об исполнении бюджета 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Рассмотрение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Утверждение отчета об исполнении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i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</a:rPr>
                        <a:t>Контроль за исполнением бюджета</a:t>
                      </a:r>
                      <a:endParaRPr lang="ru-RU" sz="20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38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539750" y="0"/>
            <a:ext cx="8604250" cy="9858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79500"/>
            <a:ext cx="852487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Бюджет </a:t>
            </a:r>
            <a:r>
              <a:rPr lang="ru-RU" sz="2400"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31747" name="object 11"/>
          <p:cNvSpPr>
            <a:spLocks noChangeArrowheads="1"/>
          </p:cNvSpPr>
          <p:nvPr/>
        </p:nvSpPr>
        <p:spPr bwMode="auto">
          <a:xfrm>
            <a:off x="2730500" y="1677988"/>
            <a:ext cx="3770313" cy="1071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2588" y="1828800"/>
            <a:ext cx="3302000" cy="1066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b="1">
                <a:latin typeface="Calibri" pitchFamily="34" charset="0"/>
              </a:rPr>
              <a:t>Консолидированный бюджет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Нижнедевицкого муниципального района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4876800"/>
            <a:ext cx="1719263" cy="9906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 муниципального района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200" y="4876800"/>
            <a:ext cx="1600200" cy="11922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Бюджеты сельских поселений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1751" name="object 15"/>
          <p:cNvSpPr>
            <a:spLocks noChangeArrowheads="1"/>
          </p:cNvSpPr>
          <p:nvPr/>
        </p:nvSpPr>
        <p:spPr bwMode="auto">
          <a:xfrm rot="-1309303">
            <a:off x="2455863" y="2916238"/>
            <a:ext cx="639762" cy="6238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6"/>
          <p:cNvSpPr>
            <a:spLocks noChangeArrowheads="1"/>
          </p:cNvSpPr>
          <p:nvPr/>
        </p:nvSpPr>
        <p:spPr bwMode="auto">
          <a:xfrm rot="1455261">
            <a:off x="6116638" y="2847975"/>
            <a:ext cx="636587" cy="6064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28800" y="3657600"/>
            <a:ext cx="18288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19800" y="3733800"/>
            <a:ext cx="1676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60648"/>
            <a:ext cx="7128792" cy="11521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700" algn="ctr"/>
            <a:r>
              <a:rPr lang="ru-RU" sz="2400" b="1" dirty="0" smtClean="0">
                <a:solidFill>
                  <a:srgbClr val="3366FF"/>
                </a:solidFill>
                <a:latin typeface="Calibri" pitchFamily="34" charset="0"/>
              </a:rPr>
              <a:t>Составление проекта бюджета муниципального района основывается на:</a:t>
            </a:r>
            <a:endParaRPr lang="ru-RU" sz="2400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5814115"/>
              </p:ext>
            </p:extLst>
          </p:nvPr>
        </p:nvGraphicFramePr>
        <p:xfrm>
          <a:off x="-180528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ChangeArrowheads="1"/>
          </p:cNvSpPr>
          <p:nvPr/>
        </p:nvSpPr>
        <p:spPr bwMode="auto">
          <a:xfrm>
            <a:off x="611560" y="0"/>
            <a:ext cx="8675687" cy="12382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6721475" y="1096963"/>
            <a:ext cx="2027238" cy="917575"/>
          </a:xfrm>
          <a:custGeom>
            <a:avLst/>
            <a:gdLst>
              <a:gd name="T0" fmla="*/ 0 w 2027047"/>
              <a:gd name="T1" fmla="*/ 0 h 917575"/>
              <a:gd name="T2" fmla="*/ 2027047 w 2027047"/>
              <a:gd name="T3" fmla="*/ 917575 h 917575"/>
            </a:gdLst>
            <a:ahLst/>
            <a:cxnLst/>
            <a:rect l="T0" t="T1" r="T2" b="T3"/>
            <a:pathLst>
              <a:path w="2027047" h="917575">
                <a:moveTo>
                  <a:pt x="364108" y="0"/>
                </a:moveTo>
                <a:lnTo>
                  <a:pt x="641350" y="0"/>
                </a:lnTo>
                <a:lnTo>
                  <a:pt x="1057021" y="0"/>
                </a:lnTo>
                <a:lnTo>
                  <a:pt x="2027047" y="0"/>
                </a:lnTo>
                <a:lnTo>
                  <a:pt x="2027047" y="384810"/>
                </a:lnTo>
                <a:lnTo>
                  <a:pt x="2027047" y="549782"/>
                </a:lnTo>
                <a:lnTo>
                  <a:pt x="2027047" y="659764"/>
                </a:lnTo>
                <a:lnTo>
                  <a:pt x="1057021" y="659764"/>
                </a:lnTo>
                <a:lnTo>
                  <a:pt x="0" y="917575"/>
                </a:lnTo>
                <a:lnTo>
                  <a:pt x="641350" y="659764"/>
                </a:lnTo>
                <a:lnTo>
                  <a:pt x="364108" y="659764"/>
                </a:lnTo>
                <a:lnTo>
                  <a:pt x="364108" y="549782"/>
                </a:lnTo>
                <a:lnTo>
                  <a:pt x="364108" y="384810"/>
                </a:lnTo>
                <a:lnTo>
                  <a:pt x="364108" y="0"/>
                </a:lnTo>
                <a:close/>
              </a:path>
            </a:pathLst>
          </a:custGeom>
          <a:noFill/>
          <a:ln w="12700">
            <a:solidFill>
              <a:srgbClr val="9BBA58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>
            <a:off x="5003800" y="1077913"/>
            <a:ext cx="1779588" cy="3481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0" name="object 5"/>
          <p:cNvSpPr>
            <a:spLocks noChangeArrowheads="1"/>
          </p:cNvSpPr>
          <p:nvPr/>
        </p:nvSpPr>
        <p:spPr bwMode="auto">
          <a:xfrm>
            <a:off x="5143500" y="1484313"/>
            <a:ext cx="1466850" cy="10858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8913" y="1520825"/>
            <a:ext cx="1216025" cy="9985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Утверждение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2" name="object 7"/>
          <p:cNvSpPr>
            <a:spLocks noChangeArrowheads="1"/>
          </p:cNvSpPr>
          <p:nvPr/>
        </p:nvSpPr>
        <p:spPr bwMode="auto">
          <a:xfrm>
            <a:off x="6511925" y="4670425"/>
            <a:ext cx="1363663" cy="1354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8"/>
          <p:cNvSpPr>
            <a:spLocks noChangeArrowheads="1"/>
          </p:cNvSpPr>
          <p:nvPr/>
        </p:nvSpPr>
        <p:spPr bwMode="auto">
          <a:xfrm>
            <a:off x="6731000" y="2979738"/>
            <a:ext cx="1781175" cy="34813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3413" y="3509963"/>
            <a:ext cx="1238250" cy="755650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sz="1600" b="1">
                <a:latin typeface="Calibri" pitchFamily="34" charset="0"/>
              </a:rPr>
              <a:t>Исполнение бюджета в текущем году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25" name="object 10"/>
          <p:cNvSpPr>
            <a:spLocks noChangeArrowheads="1"/>
          </p:cNvSpPr>
          <p:nvPr/>
        </p:nvSpPr>
        <p:spPr bwMode="auto">
          <a:xfrm>
            <a:off x="5013325" y="4967288"/>
            <a:ext cx="1781175" cy="18907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0500" y="5297488"/>
            <a:ext cx="1225550" cy="13017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Формирование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7" name="object 12"/>
          <p:cNvSpPr>
            <a:spLocks noChangeArrowheads="1"/>
          </p:cNvSpPr>
          <p:nvPr/>
        </p:nvSpPr>
        <p:spPr bwMode="auto">
          <a:xfrm>
            <a:off x="2505075" y="4945063"/>
            <a:ext cx="1781175" cy="19129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8450" y="5246688"/>
            <a:ext cx="1104900" cy="13033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</a:rPr>
              <a:t>Утверждение отчета об исполнении бюджета предыдущего года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29" name="object 14"/>
          <p:cNvSpPr>
            <a:spLocks noChangeArrowheads="1"/>
          </p:cNvSpPr>
          <p:nvPr/>
        </p:nvSpPr>
        <p:spPr bwMode="auto">
          <a:xfrm>
            <a:off x="827088" y="3025775"/>
            <a:ext cx="1779587" cy="347980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538" y="3373438"/>
            <a:ext cx="1139825" cy="12430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Составление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1" name="object 16"/>
          <p:cNvSpPr>
            <a:spLocks noChangeArrowheads="1"/>
          </p:cNvSpPr>
          <p:nvPr/>
        </p:nvSpPr>
        <p:spPr bwMode="auto">
          <a:xfrm>
            <a:off x="2493963" y="1077913"/>
            <a:ext cx="1779587" cy="348138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7325" y="1460500"/>
            <a:ext cx="1271588" cy="12430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Рассмотрение проекта бюджета очередного года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33" name="object 18"/>
          <p:cNvSpPr>
            <a:spLocks noChangeArrowheads="1"/>
          </p:cNvSpPr>
          <p:nvPr/>
        </p:nvSpPr>
        <p:spPr bwMode="auto">
          <a:xfrm>
            <a:off x="1398588" y="4678363"/>
            <a:ext cx="1108075" cy="14112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4" name="object 19"/>
          <p:cNvSpPr>
            <a:spLocks noChangeArrowheads="1"/>
          </p:cNvSpPr>
          <p:nvPr/>
        </p:nvSpPr>
        <p:spPr bwMode="auto">
          <a:xfrm>
            <a:off x="1322388" y="1849438"/>
            <a:ext cx="1381125" cy="12223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5" name="object 20"/>
          <p:cNvSpPr>
            <a:spLocks noChangeArrowheads="1"/>
          </p:cNvSpPr>
          <p:nvPr/>
        </p:nvSpPr>
        <p:spPr bwMode="auto">
          <a:xfrm>
            <a:off x="6656388" y="1801813"/>
            <a:ext cx="1152525" cy="140335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6" name="object 21"/>
          <p:cNvSpPr>
            <a:spLocks noChangeArrowheads="1"/>
          </p:cNvSpPr>
          <p:nvPr/>
        </p:nvSpPr>
        <p:spPr bwMode="auto">
          <a:xfrm>
            <a:off x="4103688" y="1098550"/>
            <a:ext cx="1079500" cy="7905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7" name="object 22"/>
          <p:cNvSpPr>
            <a:spLocks noChangeArrowheads="1"/>
          </p:cNvSpPr>
          <p:nvPr/>
        </p:nvSpPr>
        <p:spPr bwMode="auto">
          <a:xfrm>
            <a:off x="4064000" y="5929313"/>
            <a:ext cx="1109663" cy="887412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8838" y="1079500"/>
            <a:ext cx="1474787" cy="661988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39" name="object 24"/>
          <p:cNvSpPr>
            <a:spLocks noChangeArrowheads="1"/>
          </p:cNvSpPr>
          <p:nvPr/>
        </p:nvSpPr>
        <p:spPr bwMode="auto">
          <a:xfrm>
            <a:off x="323850" y="5915025"/>
            <a:ext cx="2209800" cy="800100"/>
          </a:xfrm>
          <a:custGeom>
            <a:avLst/>
            <a:gdLst>
              <a:gd name="T0" fmla="*/ 0 w 2209736"/>
              <a:gd name="T1" fmla="*/ 0 h 800506"/>
              <a:gd name="T2" fmla="*/ 2209736 w 2209736"/>
              <a:gd name="T3" fmla="*/ 800506 h 800506"/>
            </a:gdLst>
            <a:ahLst/>
            <a:cxnLst/>
            <a:rect l="T0" t="T1" r="T2" b="T3"/>
            <a:pathLst>
              <a:path w="2209736" h="800506">
                <a:moveTo>
                  <a:pt x="0" y="140728"/>
                </a:moveTo>
                <a:lnTo>
                  <a:pt x="969962" y="140728"/>
                </a:lnTo>
                <a:lnTo>
                  <a:pt x="1385633" y="140728"/>
                </a:lnTo>
                <a:lnTo>
                  <a:pt x="1662874" y="140728"/>
                </a:lnTo>
                <a:lnTo>
                  <a:pt x="1662874" y="250697"/>
                </a:lnTo>
                <a:lnTo>
                  <a:pt x="2209736" y="0"/>
                </a:lnTo>
                <a:lnTo>
                  <a:pt x="1662874" y="415632"/>
                </a:lnTo>
                <a:lnTo>
                  <a:pt x="1662874" y="800506"/>
                </a:lnTo>
                <a:lnTo>
                  <a:pt x="1385633" y="800506"/>
                </a:lnTo>
                <a:lnTo>
                  <a:pt x="969962" y="800506"/>
                </a:lnTo>
                <a:lnTo>
                  <a:pt x="0" y="800506"/>
                </a:lnTo>
                <a:lnTo>
                  <a:pt x="0" y="415632"/>
                </a:lnTo>
                <a:lnTo>
                  <a:pt x="0" y="250697"/>
                </a:lnTo>
                <a:lnTo>
                  <a:pt x="0" y="140728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088" y="6037263"/>
            <a:ext cx="1473200" cy="66357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1" name="object 26"/>
          <p:cNvSpPr>
            <a:spLocks noChangeArrowheads="1"/>
          </p:cNvSpPr>
          <p:nvPr/>
        </p:nvSpPr>
        <p:spPr bwMode="auto">
          <a:xfrm>
            <a:off x="371475" y="1149350"/>
            <a:ext cx="2124075" cy="765175"/>
          </a:xfrm>
          <a:custGeom>
            <a:avLst/>
            <a:gdLst>
              <a:gd name="T0" fmla="*/ 0 w 2125052"/>
              <a:gd name="T1" fmla="*/ 0 h 765175"/>
              <a:gd name="T2" fmla="*/ 2125052 w 2125052"/>
              <a:gd name="T3" fmla="*/ 765175 h 765175"/>
            </a:gdLst>
            <a:ahLst/>
            <a:cxnLst/>
            <a:rect l="T0" t="T1" r="T2" b="T3"/>
            <a:pathLst>
              <a:path w="2125052" h="765175">
                <a:moveTo>
                  <a:pt x="0" y="0"/>
                </a:moveTo>
                <a:lnTo>
                  <a:pt x="969987" y="0"/>
                </a:lnTo>
                <a:lnTo>
                  <a:pt x="1385658" y="0"/>
                </a:lnTo>
                <a:lnTo>
                  <a:pt x="1662772" y="0"/>
                </a:lnTo>
                <a:lnTo>
                  <a:pt x="1662772" y="384810"/>
                </a:lnTo>
                <a:lnTo>
                  <a:pt x="2125052" y="765175"/>
                </a:lnTo>
                <a:lnTo>
                  <a:pt x="1662772" y="549783"/>
                </a:lnTo>
                <a:lnTo>
                  <a:pt x="1662772" y="659764"/>
                </a:lnTo>
                <a:lnTo>
                  <a:pt x="1385658" y="659764"/>
                </a:lnTo>
                <a:lnTo>
                  <a:pt x="969987" y="659764"/>
                </a:lnTo>
                <a:lnTo>
                  <a:pt x="0" y="659764"/>
                </a:lnTo>
                <a:lnTo>
                  <a:pt x="0" y="549783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3713" y="1131888"/>
            <a:ext cx="1473200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1588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 представительные органы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3" name="object 28"/>
          <p:cNvSpPr>
            <a:spLocks noChangeArrowheads="1"/>
          </p:cNvSpPr>
          <p:nvPr/>
        </p:nvSpPr>
        <p:spPr bwMode="auto">
          <a:xfrm>
            <a:off x="4986338" y="3105150"/>
            <a:ext cx="1851025" cy="1331913"/>
          </a:xfrm>
          <a:custGeom>
            <a:avLst/>
            <a:gdLst>
              <a:gd name="T0" fmla="*/ 0 w 1850517"/>
              <a:gd name="T1" fmla="*/ 0 h 1332484"/>
              <a:gd name="T2" fmla="*/ 1850517 w 1850517"/>
              <a:gd name="T3" fmla="*/ 1332484 h 1332484"/>
            </a:gdLst>
            <a:ahLst/>
            <a:cxnLst/>
            <a:rect l="T0" t="T1" r="T2" b="T3"/>
            <a:pathLst>
              <a:path w="1850517" h="1332484">
                <a:moveTo>
                  <a:pt x="0" y="0"/>
                </a:moveTo>
                <a:lnTo>
                  <a:pt x="850011" y="0"/>
                </a:lnTo>
                <a:lnTo>
                  <a:pt x="1214374" y="0"/>
                </a:lnTo>
                <a:lnTo>
                  <a:pt x="1457325" y="0"/>
                </a:lnTo>
                <a:lnTo>
                  <a:pt x="1457325" y="222123"/>
                </a:lnTo>
                <a:lnTo>
                  <a:pt x="1850516" y="473202"/>
                </a:lnTo>
                <a:lnTo>
                  <a:pt x="1457325" y="555244"/>
                </a:lnTo>
                <a:lnTo>
                  <a:pt x="1457325" y="1332484"/>
                </a:lnTo>
                <a:lnTo>
                  <a:pt x="1214374" y="1332484"/>
                </a:lnTo>
                <a:lnTo>
                  <a:pt x="850011" y="1332484"/>
                </a:lnTo>
                <a:lnTo>
                  <a:pt x="0" y="1332484"/>
                </a:lnTo>
                <a:lnTo>
                  <a:pt x="0" y="555244"/>
                </a:lnTo>
                <a:lnTo>
                  <a:pt x="0" y="222123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67300" y="3086100"/>
            <a:ext cx="1306513" cy="1303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власти, местная администрация, финансовые органы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5" name="object 30"/>
          <p:cNvSpPr>
            <a:spLocks noChangeArrowheads="1"/>
          </p:cNvSpPr>
          <p:nvPr/>
        </p:nvSpPr>
        <p:spPr bwMode="auto">
          <a:xfrm>
            <a:off x="6743700" y="5911850"/>
            <a:ext cx="2060575" cy="757238"/>
          </a:xfrm>
          <a:custGeom>
            <a:avLst/>
            <a:gdLst>
              <a:gd name="T0" fmla="*/ 0 w 2060828"/>
              <a:gd name="T1" fmla="*/ 0 h 758177"/>
              <a:gd name="T2" fmla="*/ 2060828 w 2060828"/>
              <a:gd name="T3" fmla="*/ 758177 h 758177"/>
            </a:gdLst>
            <a:ahLst/>
            <a:cxnLst/>
            <a:rect l="T0" t="T1" r="T2" b="T3"/>
            <a:pathLst>
              <a:path w="2060828" h="758177">
                <a:moveTo>
                  <a:pt x="398018" y="98412"/>
                </a:moveTo>
                <a:lnTo>
                  <a:pt x="675132" y="98412"/>
                </a:lnTo>
                <a:lnTo>
                  <a:pt x="1090802" y="98412"/>
                </a:lnTo>
                <a:lnTo>
                  <a:pt x="2060828" y="98412"/>
                </a:lnTo>
                <a:lnTo>
                  <a:pt x="2060828" y="208381"/>
                </a:lnTo>
                <a:lnTo>
                  <a:pt x="2060828" y="373316"/>
                </a:lnTo>
                <a:lnTo>
                  <a:pt x="2060828" y="758177"/>
                </a:lnTo>
                <a:lnTo>
                  <a:pt x="1090802" y="758177"/>
                </a:lnTo>
                <a:lnTo>
                  <a:pt x="675132" y="758177"/>
                </a:lnTo>
                <a:lnTo>
                  <a:pt x="398018" y="758177"/>
                </a:lnTo>
                <a:lnTo>
                  <a:pt x="398018" y="373316"/>
                </a:lnTo>
                <a:lnTo>
                  <a:pt x="0" y="0"/>
                </a:lnTo>
                <a:lnTo>
                  <a:pt x="398018" y="208381"/>
                </a:lnTo>
                <a:lnTo>
                  <a:pt x="398018" y="98412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50125" y="5992813"/>
            <a:ext cx="1306513" cy="66198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исполнительной власти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4847" name="object 32"/>
          <p:cNvSpPr>
            <a:spLocks noChangeArrowheads="1"/>
          </p:cNvSpPr>
          <p:nvPr/>
        </p:nvSpPr>
        <p:spPr bwMode="auto">
          <a:xfrm>
            <a:off x="179388" y="2235200"/>
            <a:ext cx="1296987" cy="892175"/>
          </a:xfrm>
          <a:custGeom>
            <a:avLst/>
            <a:gdLst>
              <a:gd name="T0" fmla="*/ 0 w 1296098"/>
              <a:gd name="T1" fmla="*/ 0 h 892175"/>
              <a:gd name="T2" fmla="*/ 1296098 w 1296098"/>
              <a:gd name="T3" fmla="*/ 892175 h 892175"/>
            </a:gdLst>
            <a:ahLst/>
            <a:cxnLst/>
            <a:rect l="T0" t="T1" r="T2" b="T3"/>
            <a:pathLst>
              <a:path w="1296098" h="892175">
                <a:moveTo>
                  <a:pt x="0" y="0"/>
                </a:moveTo>
                <a:lnTo>
                  <a:pt x="756081" y="0"/>
                </a:lnTo>
                <a:lnTo>
                  <a:pt x="1080122" y="0"/>
                </a:lnTo>
                <a:lnTo>
                  <a:pt x="1296098" y="0"/>
                </a:lnTo>
                <a:lnTo>
                  <a:pt x="1296098" y="384810"/>
                </a:lnTo>
                <a:lnTo>
                  <a:pt x="1296098" y="549782"/>
                </a:lnTo>
                <a:lnTo>
                  <a:pt x="1296098" y="659764"/>
                </a:lnTo>
                <a:lnTo>
                  <a:pt x="1080122" y="659764"/>
                </a:lnTo>
                <a:lnTo>
                  <a:pt x="1219136" y="892175"/>
                </a:lnTo>
                <a:lnTo>
                  <a:pt x="756081" y="659764"/>
                </a:lnTo>
                <a:lnTo>
                  <a:pt x="0" y="659764"/>
                </a:lnTo>
                <a:lnTo>
                  <a:pt x="0" y="549782"/>
                </a:lnTo>
                <a:lnTo>
                  <a:pt x="0" y="38481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375F92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075" y="2201863"/>
            <a:ext cx="1208088" cy="6699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04000"/>
              </a:lnSpc>
            </a:pP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Органы </a:t>
            </a:r>
            <a:r>
              <a:rPr lang="ru-RU" sz="1300" b="1">
                <a:solidFill>
                  <a:srgbClr val="1515FF"/>
                </a:solidFill>
                <a:latin typeface="Calibri" pitchFamily="34" charset="0"/>
              </a:rPr>
              <a:t>исполнительной </a:t>
            </a:r>
            <a:r>
              <a:rPr lang="ru-RU" sz="1400" b="1">
                <a:solidFill>
                  <a:srgbClr val="1515FF"/>
                </a:solidFill>
                <a:latin typeface="Calibri" pitchFamily="34" charset="0"/>
              </a:rPr>
              <a:t>власти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34849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Оглавление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584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3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6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Страница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Обращение к гражданам главы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 социально-экономического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развития 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Основные направления бюджетной и налоговой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осуществления бюджетного процесса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 202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-202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доходов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Недоимка по платежам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бюджет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 сельских поселений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 и структура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 бюджета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 по разделам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96487" cy="79208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проведения основных мероприятий осуществления бюджетного процесса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755650" y="1340769"/>
          <a:ext cx="7976088" cy="532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4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Составление проекта 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осуществляется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отделом финансов администрации Нижнедевицкого муниципального района 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 15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ноября текущего года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Рассмотрение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проекта бюджета 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с 16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ноября в течении 15 рабочих дней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публичных слушаний по обсуждению проекта бюджета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  бюджета района  до 31 декабря текущего года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Исполнение  бюджета муниципального района осуществляется  в течение очередного финансового года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Утверждение отчета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бюджета муниципального района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Годовой отчет об исполнении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бюджета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муниципального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подлежит внешней проверке, после ее проведения утверждению районным Советом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народных депутатов.</a:t>
                      </a: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7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Контроль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за исполнением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бюджета  района </a:t>
                      </a:r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осуществляется как текущий, так и последующий в форме ревизий и проверок.</a:t>
                      </a:r>
                      <a:endParaRPr lang="ru-RU" sz="17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3" marR="63303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5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10081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66FF"/>
                </a:solidFill>
              </a:rPr>
              <a:t>Основные параметры бюджета  Нижнедевицкого муниципального  района на  2024-2027 годы, тыс. рублей</a:t>
            </a:r>
            <a:endParaRPr lang="ru-RU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787208" cy="419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5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56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7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74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2321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год (утвержденный бюджет)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 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2026 год     (проект)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2027 год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6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</a:p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663011,95925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709883,29990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654132,34133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678205,43409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7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206640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235874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248312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269148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1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456371,95925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474009,29990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405820,34133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409057,43409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ВСЕГО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669511,95925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719883,29990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665132,34133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690705,43409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ДЕФИЦИТ (-),</a:t>
                      </a:r>
                    </a:p>
                    <a:p>
                      <a:pPr algn="ctr"/>
                      <a:r>
                        <a:rPr lang="ru-RU" sz="1400" b="1" dirty="0" smtClean="0"/>
                        <a:t>ПРОФИЦИТ(+)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-6500,00000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-10000,00000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-11000,00000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-12500,00000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9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60840" cy="14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</a:rPr>
              <a:t>Источники финансирования дефицита бюджета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3366FF"/>
                </a:solidFill>
              </a:rPr>
              <a:t>В процессе  принятия и исполнения бюджета муниципального образования большое значение приобретает сбалансированность доходов и расходов. Если доходы превышают расходы , то возникает </a:t>
            </a:r>
            <a:r>
              <a:rPr lang="ru-RU" sz="1800" b="1" dirty="0" err="1" smtClean="0">
                <a:solidFill>
                  <a:srgbClr val="3366FF"/>
                </a:solidFill>
              </a:rPr>
              <a:t>профицит</a:t>
            </a:r>
            <a:r>
              <a:rPr lang="ru-RU" sz="1800" b="1" dirty="0" smtClean="0">
                <a:solidFill>
                  <a:srgbClr val="3366FF"/>
                </a:solidFill>
              </a:rPr>
              <a:t>.</a:t>
            </a:r>
            <a:r>
              <a:rPr lang="ru-RU" sz="1800" u="sng" dirty="0" smtClean="0">
                <a:solidFill>
                  <a:srgbClr val="3366FF"/>
                </a:solidFill>
              </a:rPr>
              <a:t>  </a:t>
            </a:r>
            <a:r>
              <a:rPr lang="ru-RU" sz="1800" dirty="0" smtClean="0">
                <a:solidFill>
                  <a:srgbClr val="3366FF"/>
                </a:solidFill>
              </a:rPr>
              <a:t>Но чаще всего расходы превышают доходы. В таком случае возникает </a:t>
            </a:r>
            <a:r>
              <a:rPr lang="ru-RU" sz="1800" b="1" dirty="0" smtClean="0">
                <a:solidFill>
                  <a:srgbClr val="3366FF"/>
                </a:solidFill>
              </a:rPr>
              <a:t>дефицит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u="sng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548640"/>
            <a:ext cx="5040630" cy="452755"/>
          </a:xfrm>
          <a:custGeom>
            <a:avLst/>
            <a:gdLst/>
            <a:ahLst/>
            <a:cxnLst/>
            <a:rect l="l" t="t" r="r" b="b"/>
            <a:pathLst>
              <a:path w="5040630" h="452755">
                <a:moveTo>
                  <a:pt x="0" y="452627"/>
                </a:moveTo>
                <a:lnTo>
                  <a:pt x="5040503" y="452627"/>
                </a:lnTo>
                <a:lnTo>
                  <a:pt x="5040503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135" y="5626608"/>
            <a:ext cx="4091940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5379" y="5654040"/>
            <a:ext cx="3997452" cy="79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5379" y="5654040"/>
            <a:ext cx="3997960" cy="799465"/>
          </a:xfrm>
          <a:custGeom>
            <a:avLst/>
            <a:gdLst/>
            <a:ahLst/>
            <a:cxnLst/>
            <a:rect l="l" t="t" r="r" b="b"/>
            <a:pathLst>
              <a:path w="3997959" h="799464">
                <a:moveTo>
                  <a:pt x="0" y="799299"/>
                </a:moveTo>
                <a:lnTo>
                  <a:pt x="3997452" y="799299"/>
                </a:lnTo>
                <a:lnTo>
                  <a:pt x="3997452" y="0"/>
                </a:lnTo>
                <a:lnTo>
                  <a:pt x="0" y="0"/>
                </a:lnTo>
                <a:lnTo>
                  <a:pt x="0" y="799299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" y="5650991"/>
            <a:ext cx="4512564" cy="80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6522" y="218186"/>
            <a:ext cx="5730239" cy="232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39720" y="692658"/>
            <a:ext cx="4385945" cy="25400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Доходы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Расходы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= Дефицит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(Профицит)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261" y="3873753"/>
            <a:ext cx="869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8850" y="3801871"/>
            <a:ext cx="9664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0379" y="4089908"/>
            <a:ext cx="869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spc="-80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30" dirty="0">
                <a:solidFill>
                  <a:srgbClr val="943735"/>
                </a:solidFill>
                <a:latin typeface="Times New Roman"/>
                <a:cs typeface="Times New Roman"/>
              </a:rPr>
              <a:t>х</a:t>
            </a:r>
            <a:r>
              <a:rPr sz="2000" b="1" spc="-114" dirty="0">
                <a:solidFill>
                  <a:srgbClr val="943735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544" y="5626608"/>
            <a:ext cx="4600956" cy="894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175" y="5570220"/>
            <a:ext cx="4479036" cy="999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8" y="5654040"/>
            <a:ext cx="4506468" cy="799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8788" y="5654040"/>
            <a:ext cx="4506595" cy="799465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" algn="ctr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35" dirty="0">
                <a:latin typeface="Times New Roman"/>
                <a:cs typeface="Times New Roman"/>
              </a:rPr>
              <a:t>расходов </a:t>
            </a:r>
            <a:r>
              <a:rPr sz="1600" spc="-10" dirty="0">
                <a:latin typeface="Times New Roman"/>
                <a:cs typeface="Times New Roman"/>
              </a:rPr>
              <a:t>над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доходами</a:t>
            </a:r>
            <a:endParaRPr sz="1600">
              <a:latin typeface="Times New Roman"/>
              <a:cs typeface="Times New Roman"/>
            </a:endParaRPr>
          </a:p>
          <a:p>
            <a:pPr marL="216535" marR="17526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принимается </a:t>
            </a:r>
            <a:r>
              <a:rPr sz="1600" spc="-10" dirty="0">
                <a:latin typeface="Times New Roman"/>
                <a:cs typeface="Times New Roman"/>
              </a:rPr>
              <a:t>решение </a:t>
            </a:r>
            <a:r>
              <a:rPr sz="1600" spc="-5" dirty="0">
                <a:latin typeface="Times New Roman"/>
                <a:cs typeface="Times New Roman"/>
              </a:rPr>
              <a:t>об </a:t>
            </a:r>
            <a:r>
              <a:rPr sz="1600" spc="-25" dirty="0">
                <a:latin typeface="Times New Roman"/>
                <a:cs typeface="Times New Roman"/>
              </a:rPr>
              <a:t>источниках </a:t>
            </a:r>
            <a:r>
              <a:rPr sz="1600" spc="-10" dirty="0">
                <a:latin typeface="Times New Roman"/>
                <a:cs typeface="Times New Roman"/>
              </a:rPr>
              <a:t>покрытия  </a:t>
            </a:r>
            <a:r>
              <a:rPr sz="1600" dirty="0">
                <a:latin typeface="Times New Roman"/>
                <a:cs typeface="Times New Roman"/>
              </a:rPr>
              <a:t>дефицита.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5464" y="5728715"/>
            <a:ext cx="4005072" cy="728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7096" y="5715711"/>
            <a:ext cx="38214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При </a:t>
            </a:r>
            <a:r>
              <a:rPr sz="1600" spc="-10" dirty="0">
                <a:latin typeface="Times New Roman"/>
                <a:cs typeface="Times New Roman"/>
              </a:rPr>
              <a:t>превышении </a:t>
            </a:r>
            <a:r>
              <a:rPr sz="1600" spc="-40" dirty="0">
                <a:latin typeface="Times New Roman"/>
                <a:cs typeface="Times New Roman"/>
              </a:rPr>
              <a:t>доходов </a:t>
            </a:r>
            <a:r>
              <a:rPr sz="1600" spc="-10" dirty="0">
                <a:latin typeface="Times New Roman"/>
                <a:cs typeface="Times New Roman"/>
              </a:rPr>
              <a:t>над </a:t>
            </a:r>
            <a:r>
              <a:rPr sz="1600" spc="-35" dirty="0">
                <a:latin typeface="Times New Roman"/>
                <a:cs typeface="Times New Roman"/>
              </a:rPr>
              <a:t>расходами  </a:t>
            </a:r>
            <a:r>
              <a:rPr sz="1600" spc="-10" dirty="0">
                <a:latin typeface="Times New Roman"/>
                <a:cs typeface="Times New Roman"/>
              </a:rPr>
              <a:t>принимается решение, </a:t>
            </a:r>
            <a:r>
              <a:rPr sz="1600" spc="-20" dirty="0">
                <a:latin typeface="Times New Roman"/>
                <a:cs typeface="Times New Roman"/>
              </a:rPr>
              <a:t>как </a:t>
            </a:r>
            <a:r>
              <a:rPr sz="1600" spc="-5" dirty="0">
                <a:latin typeface="Times New Roman"/>
                <a:cs typeface="Times New Roman"/>
              </a:rPr>
              <a:t>их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использовать</a:t>
            </a:r>
            <a:r>
              <a:rPr sz="1500" spc="-2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765" y="988850"/>
            <a:ext cx="2333243" cy="33406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7711" y="1196721"/>
            <a:ext cx="1872234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" y="2334767"/>
            <a:ext cx="1684020" cy="1684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573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3167" y="966216"/>
            <a:ext cx="2333243" cy="33406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04053" y="1196721"/>
            <a:ext cx="1872233" cy="288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5828" y="2334767"/>
            <a:ext cx="1684020" cy="16840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6332" y="2564904"/>
            <a:ext cx="1224140" cy="1224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" y="4553711"/>
            <a:ext cx="3624072" cy="11033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4090415"/>
            <a:ext cx="1629156" cy="1568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555" y="4581144"/>
            <a:ext cx="3528390" cy="1008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555" y="4581144"/>
            <a:ext cx="3528695" cy="1008380"/>
          </a:xfrm>
          <a:custGeom>
            <a:avLst/>
            <a:gdLst/>
            <a:ahLst/>
            <a:cxnLst/>
            <a:rect l="l" t="t" r="r" b="b"/>
            <a:pathLst>
              <a:path w="3528695" h="1008379">
                <a:moveTo>
                  <a:pt x="0" y="0"/>
                </a:moveTo>
                <a:lnTo>
                  <a:pt x="3528390" y="0"/>
                </a:lnTo>
                <a:lnTo>
                  <a:pt x="1764233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47798" y="4089908"/>
            <a:ext cx="1646555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943735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600" b="1" dirty="0">
                <a:latin typeface="Times New Roman"/>
                <a:cs typeface="Times New Roman"/>
              </a:rPr>
              <a:t>Дефицит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19198" y="4830826"/>
            <a:ext cx="13131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(расходы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больше  </a:t>
            </a:r>
            <a:r>
              <a:rPr sz="1400" spc="-15" dirty="0">
                <a:latin typeface="Times New Roman"/>
                <a:cs typeface="Times New Roman"/>
              </a:rPr>
              <a:t>доходов)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(-)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6047" y="4553711"/>
            <a:ext cx="3902963" cy="1103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3911" y="4090415"/>
            <a:ext cx="1549908" cy="15681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04053" y="4581144"/>
            <a:ext cx="3808095" cy="1008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4581144"/>
            <a:ext cx="3808095" cy="1008380"/>
          </a:xfrm>
          <a:custGeom>
            <a:avLst/>
            <a:gdLst/>
            <a:ahLst/>
            <a:cxnLst/>
            <a:rect l="l" t="t" r="r" b="b"/>
            <a:pathLst>
              <a:path w="3808095" h="1008379">
                <a:moveTo>
                  <a:pt x="0" y="0"/>
                </a:moveTo>
                <a:lnTo>
                  <a:pt x="3808095" y="0"/>
                </a:lnTo>
                <a:lnTo>
                  <a:pt x="1903984" y="1008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92088" y="4586985"/>
            <a:ext cx="1232535" cy="90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imes New Roman"/>
                <a:cs typeface="Times New Roman"/>
              </a:rPr>
              <a:t>Профицит  </a:t>
            </a:r>
            <a:r>
              <a:rPr sz="1400" spc="-15" dirty="0">
                <a:latin typeface="Times New Roman"/>
                <a:cs typeface="Times New Roman"/>
              </a:rPr>
              <a:t>(доходы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больше  </a:t>
            </a:r>
            <a:r>
              <a:rPr sz="1400" spc="-10" dirty="0">
                <a:latin typeface="Times New Roman"/>
                <a:cs typeface="Times New Roman"/>
              </a:rPr>
              <a:t>расходов)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(+)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 noChangeArrowheads="1"/>
          </p:cNvSpPr>
          <p:nvPr/>
        </p:nvSpPr>
        <p:spPr bwMode="auto">
          <a:xfrm>
            <a:off x="683568" y="0"/>
            <a:ext cx="8460432" cy="15509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 dirty="0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 dirty="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9939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0" name="object 5"/>
          <p:cNvSpPr>
            <a:spLocks noChangeArrowheads="1"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object 6"/>
          <p:cNvSpPr>
            <a:spLocks noChangeArrowheads="1"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2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3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4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5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6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7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8" name="object 13"/>
          <p:cNvSpPr>
            <a:spLocks noChangeArrowheads="1"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64512 h 4464512"/>
            </a:gdLst>
            <a:ahLst/>
            <a:cxnLst/>
            <a:rect l="0" t="T0" r="0" b="T1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rganization Chart 1"/>
          <p:cNvGrpSpPr>
            <a:grpSpLocks noChangeAspect="1"/>
          </p:cNvGrpSpPr>
          <p:nvPr/>
        </p:nvGrpSpPr>
        <p:grpSpPr bwMode="auto">
          <a:xfrm>
            <a:off x="179512" y="980728"/>
            <a:ext cx="8208912" cy="5115179"/>
            <a:chOff x="4110" y="3413"/>
            <a:chExt cx="7200" cy="1612"/>
          </a:xfrm>
          <a:solidFill>
            <a:schemeClr val="accent6">
              <a:lumMod val="60000"/>
              <a:lumOff val="40000"/>
            </a:schemeClr>
          </a:solidFill>
        </p:grpSpPr>
        <p:cxnSp>
          <p:nvCxnSpPr>
            <p:cNvPr id="2056" name="_s205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8728" y="2730"/>
              <a:ext cx="431" cy="249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055" name="_s2055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flipH="1" flipV="1">
              <a:off x="7696" y="3763"/>
              <a:ext cx="14" cy="431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4" name="_s2054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6260" y="2759"/>
              <a:ext cx="431" cy="243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1" name="_s2053"/>
            <p:cNvSpPr>
              <a:spLocks noChangeArrowheads="1"/>
            </p:cNvSpPr>
            <p:nvPr/>
          </p:nvSpPr>
          <p:spPr bwMode="auto">
            <a:xfrm>
              <a:off x="5758" y="3413"/>
              <a:ext cx="3875" cy="35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3600" dirty="0">
                  <a:solidFill>
                    <a:srgbClr val="3366FF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ДОХОДЫ</a:t>
              </a:r>
              <a:endParaRPr lang="ru-RU" dirty="0">
                <a:solidFill>
                  <a:srgbClr val="33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2052"/>
            <p:cNvSpPr>
              <a:spLocks noChangeArrowheads="1"/>
            </p:cNvSpPr>
            <p:nvPr/>
          </p:nvSpPr>
          <p:spPr bwMode="auto">
            <a:xfrm>
              <a:off x="4110" y="4194"/>
              <a:ext cx="2293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Налоговые доходы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 на доходы физических лиц;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*Налог, взимаемый в связи с применением патентной системы налогообложения;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налог на вмененный доход для отдельных видов деятельности;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*Единый </a:t>
              </a:r>
              <a:r>
                <a:rPr lang="ru-RU" sz="13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сельскохозяйственный . </a:t>
              </a: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налог;  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*Государственная пошлина.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2051"/>
            <p:cNvSpPr>
              <a:spLocks noChangeArrowheads="1"/>
            </p:cNvSpPr>
            <p:nvPr/>
          </p:nvSpPr>
          <p:spPr bwMode="auto">
            <a:xfrm>
              <a:off x="6577" y="4194"/>
              <a:ext cx="2265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Неналоговые доходы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использования имущества;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оказания платных услуг 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*Доходы от продажи материальных и нематериальных активов;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*Штрафы, санкции, возмещение ущерба;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 Прочие неналоговые доходы.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2050"/>
            <p:cNvSpPr>
              <a:spLocks noChangeArrowheads="1"/>
            </p:cNvSpPr>
            <p:nvPr/>
          </p:nvSpPr>
          <p:spPr bwMode="auto">
            <a:xfrm>
              <a:off x="9074" y="4194"/>
              <a:ext cx="2236" cy="83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Безвозмездные</a:t>
              </a:r>
              <a:r>
                <a:rPr lang="ru-RU" sz="2000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поступления</a:t>
              </a:r>
              <a:endParaRPr lang="ru-RU" sz="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*Дотации;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*Субсидии;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*Субвенции;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*Иные межбюджетные трансферты;</a:t>
              </a:r>
              <a:endParaRPr lang="ru-RU" sz="600" dirty="0"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ru-RU" sz="13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*Прочие безвозмездные поступления (спонсорские поступления).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827584" y="188640"/>
            <a:ext cx="8642921" cy="1152128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  <a:latin typeface="+mn-lt"/>
              </a:rPr>
              <a:t>Состав доходной части бюджета</a:t>
            </a:r>
            <a:endParaRPr lang="ru-RU" dirty="0">
              <a:solidFill>
                <a:srgbClr val="33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071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3366FF"/>
                </a:solidFill>
              </a:rPr>
              <a:t>Доходы бюджета Нижнедевицкого муниципального  района</a:t>
            </a:r>
            <a:br>
              <a:rPr lang="ru-RU" sz="1800" b="1" dirty="0" smtClean="0">
                <a:solidFill>
                  <a:srgbClr val="3366FF"/>
                </a:solidFill>
              </a:rPr>
            </a:br>
            <a:r>
              <a:rPr lang="ru-RU" sz="1800" b="1" dirty="0" smtClean="0">
                <a:solidFill>
                  <a:srgbClr val="3366FF"/>
                </a:solidFill>
              </a:rPr>
              <a:t> в 2024-2027 годах, тыс. рублей</a:t>
            </a:r>
            <a:endParaRPr lang="ru-RU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5" y="714924"/>
          <a:ext cx="720079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458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2024 год (ожидаемая оценка)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2026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 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2027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 (проект)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ДОХОДЫ ВСЕГО,</a:t>
                      </a:r>
                      <a:r>
                        <a:rPr lang="ru-RU" sz="1400" b="1" baseline="0" dirty="0" smtClean="0"/>
                        <a:t> в т.ч</a:t>
                      </a:r>
                      <a:r>
                        <a:rPr lang="ru-RU" sz="1400" b="1" dirty="0" smtClean="0"/>
                        <a:t>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792925,4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709883,2999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654132,34133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678205,43409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42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Налоговые и неналоговые доходы (собственные доходы)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239876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235874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248312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269148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553049,4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474009,29990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405820,34133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409057,43409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том числе: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Дотации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91225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95075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46570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42577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Субсидии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212459,3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151750,48490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122820,77633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116972,56909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Субвенции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188331,3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194269,4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206067,8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219146,1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58923,8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31414,415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28861,765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28861,765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74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Прочие</a:t>
                      </a:r>
                    </a:p>
                    <a:p>
                      <a:pPr algn="ctr"/>
                      <a:r>
                        <a:rPr lang="ru-RU" sz="1400" b="1" dirty="0" smtClean="0"/>
                        <a:t>безвозмездные</a:t>
                      </a:r>
                    </a:p>
                    <a:p>
                      <a:pPr algn="ctr"/>
                      <a:r>
                        <a:rPr lang="ru-RU" sz="1400" b="1" dirty="0" smtClean="0"/>
                        <a:t>поступления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2110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10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905063" cy="1008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66FF"/>
                </a:solidFill>
              </a:rPr>
              <a:t>Динамика налоговых и неналоговых доходов бюджета  </a:t>
            </a:r>
            <a:r>
              <a:rPr lang="ru-RU" sz="20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3366FF"/>
                </a:solidFill>
              </a:rPr>
              <a:t> муниципального  района </a:t>
            </a:r>
            <a:br>
              <a:rPr lang="ru-RU" sz="2000" b="1" dirty="0" smtClean="0">
                <a:solidFill>
                  <a:srgbClr val="3366FF"/>
                </a:solidFill>
              </a:rPr>
            </a:br>
            <a:r>
              <a:rPr lang="ru-RU" sz="2000" b="1" dirty="0" smtClean="0">
                <a:solidFill>
                  <a:srgbClr val="3366FF"/>
                </a:solidFill>
              </a:rPr>
              <a:t> за 2023-2027 годы</a:t>
            </a:r>
            <a:endParaRPr lang="ru-RU" sz="20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1043608" y="1556792"/>
          <a:ext cx="664840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Динамика поступлений налоговых, неналоговых и безвозмездных поступлений в бюджет муниципального района за 2024 – 2027годы, тыс.руб.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23528" y="1412776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55576" y="1600225"/>
          <a:ext cx="77048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476672"/>
            <a:ext cx="7778825" cy="14537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Структура налоговых и неналоговых доходов бюджета муниципального образования </a:t>
            </a:r>
            <a:r>
              <a:rPr lang="ru-RU" sz="2000" b="1" dirty="0" err="1" smtClean="0">
                <a:solidFill>
                  <a:srgbClr val="3366FF"/>
                </a:solidFill>
                <a:latin typeface="+mn-lt"/>
              </a:rPr>
              <a:t>Нижнедевицкий</a:t>
            </a:r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 район</a:t>
            </a:r>
            <a:br>
              <a:rPr lang="ru-RU" sz="2000" b="1" dirty="0" smtClean="0">
                <a:solidFill>
                  <a:srgbClr val="3366FF"/>
                </a:solidFill>
                <a:latin typeface="+mn-lt"/>
              </a:rPr>
            </a:br>
            <a:r>
              <a:rPr lang="ru-RU" sz="2000" b="1" dirty="0" smtClean="0">
                <a:solidFill>
                  <a:srgbClr val="3366FF"/>
                </a:solidFill>
                <a:latin typeface="+mn-lt"/>
              </a:rPr>
              <a:t> в 2025 году, %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3851275" y="1052513"/>
            <a:ext cx="5041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              Уважаемые граждане!</a:t>
            </a:r>
          </a:p>
          <a:p>
            <a:pPr algn="just"/>
            <a:r>
              <a:rPr lang="ru-RU" dirty="0">
                <a:latin typeface="Calibri" pitchFamily="34" charset="0"/>
              </a:rPr>
              <a:t>      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В соответствии с  Бюджетным посланием  Президента Российской Федерации о бюджетной политике в </a:t>
            </a:r>
            <a:r>
              <a:rPr lang="ru-RU" sz="1400" dirty="0" smtClean="0">
                <a:latin typeface="Calibri" pitchFamily="34" charset="0"/>
              </a:rPr>
              <a:t>2018-2020 </a:t>
            </a:r>
            <a:r>
              <a:rPr lang="ru-RU" sz="1400" dirty="0">
                <a:latin typeface="Calibri" pitchFamily="34" charset="0"/>
              </a:rPr>
              <a:t>годах  в целях реализации принципа прозрачности (открытости) и обеспечения полного и доступного информирования граждан (заинтересованных пользователей) о бюджете </a:t>
            </a:r>
            <a:r>
              <a:rPr lang="ru-RU" sz="1400" dirty="0" err="1">
                <a:latin typeface="Calibri" pitchFamily="34" charset="0"/>
              </a:rPr>
              <a:t>Нижнедевицкого</a:t>
            </a:r>
            <a:r>
              <a:rPr lang="ru-RU" sz="1400" dirty="0">
                <a:latin typeface="Calibri" pitchFamily="34" charset="0"/>
              </a:rPr>
              <a:t> муниципального района на страницах сайта муниципального  района начиная с 2013 года размещается брошюра </a:t>
            </a:r>
            <a:r>
              <a:rPr lang="ru-RU" sz="1400" b="1" dirty="0">
                <a:latin typeface="Calibri" pitchFamily="34" charset="0"/>
              </a:rPr>
              <a:t>«Бюджет для граждан». </a:t>
            </a:r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</a:rPr>
              <a:t>        Это даст возможность в доступной форме информировать население района о бюджете муниципального района, планируемых и достигнутых результатах использования </a:t>
            </a:r>
            <a:r>
              <a:rPr lang="ru-RU" sz="1400" dirty="0" smtClean="0">
                <a:latin typeface="Calibri" pitchFamily="34" charset="0"/>
              </a:rPr>
              <a:t>бюджетных     </a:t>
            </a:r>
            <a:r>
              <a:rPr lang="ru-RU" sz="1400" dirty="0">
                <a:latin typeface="Calibri" pitchFamily="34" charset="0"/>
              </a:rPr>
              <a:t>средств</a:t>
            </a:r>
            <a:r>
              <a:rPr lang="ru-RU" sz="1400" dirty="0" smtClean="0">
                <a:latin typeface="Calibri" pitchFamily="34" charset="0"/>
              </a:rPr>
              <a:t>.       Публикуемая   </a:t>
            </a:r>
            <a:r>
              <a:rPr lang="ru-RU" sz="1400" dirty="0">
                <a:latin typeface="Calibri" pitchFamily="34" charset="0"/>
              </a:rPr>
              <a:t>на </a:t>
            </a:r>
            <a:r>
              <a:rPr lang="ru-RU" sz="1400" dirty="0" smtClean="0">
                <a:latin typeface="Calibri" pitchFamily="34" charset="0"/>
              </a:rPr>
              <a:t>   страницах     </a:t>
            </a:r>
            <a:r>
              <a:rPr lang="ru-RU" sz="1400" dirty="0">
                <a:latin typeface="Calibri" pitchFamily="34" charset="0"/>
              </a:rPr>
              <a:t>сайта</a:t>
            </a: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39750" y="4005263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информация позволит гражданам составить представление о направлениях расходования бюджетных средств и сделать выводы об эффективности расходов бюджета муниципального района и целевом использовании средств.</a:t>
            </a:r>
          </a:p>
          <a:p>
            <a:pPr algn="just"/>
            <a:r>
              <a:rPr lang="ru-RU" sz="1400" dirty="0">
                <a:latin typeface="Calibri" pitchFamily="34" charset="0"/>
              </a:rPr>
              <a:t>        На страницах сайта мы постарались предоставить наиболее объемную и полную информацию о проекте </a:t>
            </a:r>
            <a:r>
              <a:rPr lang="ru-RU" sz="1400" dirty="0" smtClean="0">
                <a:latin typeface="Calibri" pitchFamily="34" charset="0"/>
              </a:rPr>
              <a:t>бюджета 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 </a:t>
            </a:r>
            <a:r>
              <a:rPr lang="ru-RU" sz="1400" dirty="0">
                <a:latin typeface="Calibri" pitchFamily="34" charset="0"/>
              </a:rPr>
              <a:t>муниципального </a:t>
            </a:r>
            <a:r>
              <a:rPr lang="ru-RU" sz="1400" dirty="0" smtClean="0">
                <a:latin typeface="Calibri" pitchFamily="34" charset="0"/>
              </a:rPr>
              <a:t> района на  202</a:t>
            </a:r>
            <a:r>
              <a:rPr lang="en-US" sz="1400" dirty="0" smtClean="0">
                <a:latin typeface="Calibri" pitchFamily="34" charset="0"/>
              </a:rPr>
              <a:t>5</a:t>
            </a:r>
            <a:r>
              <a:rPr lang="ru-RU" sz="1400" dirty="0" smtClean="0">
                <a:latin typeface="Calibri" pitchFamily="34" charset="0"/>
              </a:rPr>
              <a:t>   год   и  на   плановый  период 202</a:t>
            </a:r>
            <a:r>
              <a:rPr lang="en-US" sz="1400" dirty="0" smtClean="0">
                <a:latin typeface="Calibri" pitchFamily="34" charset="0"/>
              </a:rPr>
              <a:t>6</a:t>
            </a:r>
            <a:r>
              <a:rPr lang="ru-RU" sz="1400" dirty="0" smtClean="0">
                <a:latin typeface="Calibri" pitchFamily="34" charset="0"/>
              </a:rPr>
              <a:t>-202</a:t>
            </a:r>
            <a:r>
              <a:rPr lang="en-US" sz="1400" dirty="0" smtClean="0">
                <a:latin typeface="Calibri" pitchFamily="34" charset="0"/>
              </a:rPr>
              <a:t>7</a:t>
            </a:r>
            <a:r>
              <a:rPr lang="ru-RU" sz="1400" dirty="0" smtClean="0">
                <a:latin typeface="Calibri" pitchFamily="34" charset="0"/>
              </a:rPr>
              <a:t> гг. </a:t>
            </a:r>
            <a:r>
              <a:rPr lang="ru-RU" sz="1400" dirty="0">
                <a:latin typeface="Calibri" pitchFamily="34" charset="0"/>
              </a:rPr>
              <a:t>Вместе с тем, мы будем рады узнать Ваше мнение о предоставленных материалах, а также замечания и предложения предложенного формата брошюры «Бюджет для граждан».</a:t>
            </a:r>
          </a:p>
          <a:p>
            <a:r>
              <a:rPr lang="ru-RU" sz="1400" dirty="0">
                <a:latin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</a:rPr>
              <a:t>        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С уважением,</a:t>
            </a:r>
          </a:p>
          <a:p>
            <a:r>
              <a:rPr lang="ru-RU" sz="1400" dirty="0">
                <a:latin typeface="Calibri" pitchFamily="34" charset="0"/>
              </a:rPr>
              <a:t>       </a:t>
            </a:r>
            <a:r>
              <a:rPr lang="ru-RU" sz="1400" dirty="0" smtClean="0">
                <a:latin typeface="Calibri" pitchFamily="34" charset="0"/>
              </a:rPr>
              <a:t>  Глава </a:t>
            </a:r>
            <a:r>
              <a:rPr lang="ru-RU" sz="1400" dirty="0" err="1" smtClean="0">
                <a:latin typeface="Calibri" pitchFamily="34" charset="0"/>
              </a:rPr>
              <a:t>Нижнедевицкого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муниципального района       </a:t>
            </a:r>
            <a:r>
              <a:rPr lang="ru-RU" sz="1400" dirty="0" smtClean="0">
                <a:latin typeface="Calibri" pitchFamily="34" charset="0"/>
              </a:rPr>
              <a:t>                                                   В.Н.Просветов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2" name="Picture 4" descr="Просветов Владимир Николаевич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26642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648072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Динамика поступления субвенций, субсидий, </a:t>
            </a:r>
            <a:b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дотаций в бюджет муниципального района</a:t>
            </a:r>
            <a:b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 на 2024 – 2026 годы, тыс.руб. 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340768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4"/>
          <p:cNvSpPr>
            <a:spLocks noGrp="1"/>
          </p:cNvSpPr>
          <p:nvPr>
            <p:ph type="title"/>
          </p:nvPr>
        </p:nvSpPr>
        <p:spPr>
          <a:xfrm>
            <a:off x="755577" y="274638"/>
            <a:ext cx="7344815" cy="79692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Основные доходные источники бюджета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 , тыс. рублей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286000" y="3857625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143500" y="385762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4365104"/>
            <a:ext cx="2884884" cy="22111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«Черкизово-растениеводство»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«Черкизово-свиноводство»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АВАНГАРД-АГРО-Воронеж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 СП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СП «Резон»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ОАО «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Нижнедевицкое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АТП»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4813" y="4572000"/>
            <a:ext cx="2714625" cy="15001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ООО СП 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Вязноватовка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Хвощеватовское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КФХ Семенихин И.В.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840000" flipV="1">
            <a:off x="4487944" y="1057566"/>
            <a:ext cx="252531" cy="45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088" name="TextBox 18"/>
          <p:cNvSpPr txBox="1">
            <a:spLocks noChangeArrowheads="1"/>
          </p:cNvSpPr>
          <p:nvPr/>
        </p:nvSpPr>
        <p:spPr bwMode="auto">
          <a:xfrm rot="20451579">
            <a:off x="4983386" y="1040325"/>
            <a:ext cx="88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66</a:t>
            </a: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5215960">
            <a:off x="1980286" y="1080742"/>
            <a:ext cx="224554" cy="42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90" name="Прямоугольник 15"/>
          <p:cNvSpPr>
            <a:spLocks noChangeArrowheads="1"/>
          </p:cNvSpPr>
          <p:nvPr/>
        </p:nvSpPr>
        <p:spPr bwMode="auto">
          <a:xfrm rot="20513887">
            <a:off x="2338541" y="984869"/>
            <a:ext cx="821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На 13521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695" name="Содержимое 9"/>
          <p:cNvGraphicFramePr>
            <a:graphicFrameLocks noGrp="1"/>
          </p:cNvGraphicFramePr>
          <p:nvPr/>
        </p:nvGraphicFramePr>
        <p:xfrm>
          <a:off x="323850" y="1557338"/>
          <a:ext cx="8213725" cy="1879600"/>
        </p:xfrm>
        <a:graphic>
          <a:graphicData uri="http://schemas.openxmlformats.org/presentationml/2006/ole">
            <p:oleObj spid="_x0000_s250882" name="Worksheet" r:id="rId5" imgW="8580022" imgH="196592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8816504"/>
              </p:ext>
            </p:extLst>
          </p:nvPr>
        </p:nvGraphicFramePr>
        <p:xfrm>
          <a:off x="340519" y="880573"/>
          <a:ext cx="7831881" cy="5543250"/>
        </p:xfrm>
        <a:graphic>
          <a:graphicData uri="http://schemas.openxmlformats.org/drawingml/2006/table">
            <a:tbl>
              <a:tblPr/>
              <a:tblGrid>
                <a:gridCol w="2647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1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2898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34776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3337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40044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7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740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8880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13332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535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6420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10404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2460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2928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2158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25896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2226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26712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5184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448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5376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869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10428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10980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1512</a:t>
                      </a: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1776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497" marR="35497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214" name="Rectangle 1"/>
          <p:cNvSpPr>
            <a:spLocks noChangeArrowheads="1"/>
          </p:cNvSpPr>
          <p:nvPr/>
        </p:nvSpPr>
        <p:spPr bwMode="auto">
          <a:xfrm>
            <a:off x="971600" y="149225"/>
            <a:ext cx="705678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 </a:t>
            </a:r>
            <a:r>
              <a:rPr lang="ru-RU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Нижнедевицкого</a:t>
            </a:r>
            <a:r>
              <a:rPr lang="ru-RU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в расчете на 1 жителя</a:t>
            </a:r>
            <a:endParaRPr lang="ru-RU" b="1" dirty="0">
              <a:solidFill>
                <a:srgbClr val="3366FF"/>
              </a:solidFill>
              <a:ea typeface="Calibri" pitchFamily="34" charset="0"/>
            </a:endParaRPr>
          </a:p>
        </p:txBody>
      </p:sp>
      <p:pic>
        <p:nvPicPr>
          <p:cNvPr id="472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600" y="-387424"/>
            <a:ext cx="10116616" cy="7389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15616" y="1484785"/>
            <a:ext cx="6521960" cy="244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09840" y="1495552"/>
            <a:ext cx="2951987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4170" y="1495552"/>
            <a:ext cx="3636264" cy="362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4170" y="1850644"/>
            <a:ext cx="3636264" cy="92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1364" y="27650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364" y="3374644"/>
            <a:ext cx="6579069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 rot="10800000" flipV="1">
            <a:off x="-396552" y="3501008"/>
            <a:ext cx="9540552" cy="15121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9552" y="1495361"/>
          <a:ext cx="7242434" cy="284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1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5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61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 20</a:t>
                      </a: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000" b="1" spc="-1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5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 marR="166370" indent="23622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Сумма,  </a:t>
                      </a:r>
                      <a:r>
                        <a:rPr lang="ru-RU" sz="2000" b="1" spc="-5" dirty="0" err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2000" b="1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2000" b="1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b="1" spc="-5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000" b="1" spc="-10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000" b="1" dirty="0" err="1" smtClean="0">
                          <a:latin typeface="Times New Roman"/>
                          <a:cs typeface="Times New Roman"/>
                        </a:rPr>
                        <a:t>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расчете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54000" marR="24511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жителя,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678">
                <a:tc>
                  <a:txBody>
                    <a:bodyPr/>
                    <a:lstStyle/>
                    <a:p>
                      <a:pPr marL="536575" indent="-33655">
                        <a:lnSpc>
                          <a:spcPts val="224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Налог на</a:t>
                      </a:r>
                      <a:r>
                        <a:rPr sz="20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ts val="23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134351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7593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6387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lang="ru-RU" sz="2000" b="1" baseline="0" dirty="0" smtClean="0">
                          <a:latin typeface="Times New Roman"/>
                          <a:cs typeface="Times New Roman"/>
                        </a:rPr>
                        <a:t> на совокупный доход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20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1907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en-US" sz="2000" b="1" dirty="0" smtClean="0">
                          <a:latin typeface="Times New Roman"/>
                          <a:cs typeface="Times New Roman"/>
                        </a:rPr>
                        <a:t>673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9525">
                      <a:solidFill>
                        <a:srgbClr val="7C5F9F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23528" y="4293096"/>
            <a:ext cx="7704857" cy="2088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11560" y="40466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ПРОГНОЗИРУМОЕ ПОСТУПЛЕНИЕ ДОХОДОВ ОТ ГРАЖДАН И ИНДИВИДУАЛЬНЫХ ПРЕДПРИНИМАТЕЛЕЙ В РАЙОННЫЙ БЮДЖЕТ  В 202</a:t>
            </a:r>
            <a:r>
              <a:rPr lang="en-US" sz="2000" b="1" dirty="0" smtClean="0">
                <a:solidFill>
                  <a:srgbClr val="0070C0"/>
                </a:solidFill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</a:rPr>
              <a:t> ГОДУ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0040" y="-171400"/>
            <a:ext cx="720080" cy="8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38539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66FF"/>
                </a:solidFill>
                <a:latin typeface="Times New Roman" pitchFamily="18" charset="0"/>
              </a:rPr>
              <a:t>Недоимка по платежам в консолидированный бюджет муниципального района на 01.10.2024г., %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956376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Недоимка по платежам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в консолидированный 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бюджет муниципального района на </a:t>
            </a:r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</a:rPr>
              <a:t>01.10.2024 </a:t>
            </a:r>
            <a:r>
              <a:rPr lang="ru-RU" sz="2400" b="1" dirty="0">
                <a:solidFill>
                  <a:srgbClr val="3366FF"/>
                </a:solidFill>
                <a:latin typeface="Times New Roman" pitchFamily="18" charset="0"/>
              </a:rPr>
              <a:t>г., тыс.руб.</a:t>
            </a:r>
            <a:endParaRPr lang="ru-RU" sz="2400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8459788" y="6237288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 </a:t>
            </a:r>
          </a:p>
        </p:txBody>
      </p:sp>
      <p:graphicFrame>
        <p:nvGraphicFramePr>
          <p:cNvPr id="119886" name="Group 78"/>
          <p:cNvGraphicFramePr>
            <a:graphicFrameLocks noGrp="1"/>
          </p:cNvGraphicFramePr>
          <p:nvPr/>
        </p:nvGraphicFramePr>
        <p:xfrm>
          <a:off x="501650" y="1124746"/>
          <a:ext cx="7958782" cy="2952329"/>
        </p:xfrm>
        <a:graphic>
          <a:graphicData uri="http://schemas.openxmlformats.org/drawingml/2006/table">
            <a:tbl>
              <a:tblPr/>
              <a:tblGrid>
                <a:gridCol w="5148079"/>
                <a:gridCol w="2810703"/>
              </a:tblGrid>
              <a:tr h="80565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платежа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Недоимка на 01.10.24г., тыс.руб.</a:t>
                      </a:r>
                    </a:p>
                  </a:txBody>
                  <a:tcPr marL="36000" marR="36000" marT="46800" marB="0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3040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1464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1078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401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7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</a:t>
                      </a:r>
                    </a:p>
                  </a:txBody>
                  <a:tcPr marL="36000" marR="3600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</a:p>
                  </a:txBody>
                  <a:tcPr marL="0" marR="0" marT="46800" marB="0" anchor="b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ohod2\Desktop\kak_yznat_zadolzhennost_po_nalogam_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79208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2722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3366FF"/>
                </a:solidFill>
              </a:rPr>
              <a:t>Динамика  расходов бюджета Нижнедевицкого муниципального района за 2021-2025 годы</a:t>
            </a:r>
            <a:r>
              <a:rPr lang="ru-RU" dirty="0" smtClean="0">
                <a:solidFill>
                  <a:srgbClr val="3366FF"/>
                </a:solidFill>
              </a:rPr>
              <a:t/>
            </a:r>
            <a:br>
              <a:rPr lang="ru-RU" dirty="0" smtClean="0">
                <a:solidFill>
                  <a:srgbClr val="3366FF"/>
                </a:solidFill>
              </a:rPr>
            </a:b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6" name="Содержимое 3"/>
          <p:cNvGraphicFramePr>
            <a:graphicFrameLocks noGrp="1"/>
          </p:cNvGraphicFramePr>
          <p:nvPr/>
        </p:nvGraphicFramePr>
        <p:xfrm>
          <a:off x="539750" y="1628775"/>
          <a:ext cx="7793038" cy="4359275"/>
        </p:xfrm>
        <a:graphic>
          <a:graphicData uri="http://schemas.openxmlformats.org/presentationml/2006/ole">
            <p:oleObj spid="_x0000_s51206" name="Worksheet" r:id="rId4" imgW="8595291" imgH="37339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905063" cy="1008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Нижнедевицкого муниципального района за 2021-2025 годы</a:t>
            </a:r>
            <a:endParaRPr lang="ru-RU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971600" y="1397000"/>
          <a:ext cx="664840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bject 3"/>
          <p:cNvSpPr>
            <a:spLocks noChangeArrowheads="1"/>
          </p:cNvSpPr>
          <p:nvPr/>
        </p:nvSpPr>
        <p:spPr bwMode="auto">
          <a:xfrm>
            <a:off x="1835150" y="1981200"/>
            <a:ext cx="6794500" cy="938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0" name="object 4"/>
          <p:cNvSpPr>
            <a:spLocks noChangeArrowheads="1"/>
          </p:cNvSpPr>
          <p:nvPr/>
        </p:nvSpPr>
        <p:spPr bwMode="auto">
          <a:xfrm>
            <a:off x="179388" y="1916113"/>
            <a:ext cx="1639887" cy="10080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650" y="1916113"/>
            <a:ext cx="817563" cy="649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600" dirty="0" smtClean="0">
                <a:solidFill>
                  <a:srgbClr val="1515FF"/>
                </a:solidFill>
                <a:cs typeface="Arial" charset="0"/>
              </a:rPr>
              <a:t>120,6</a:t>
            </a:r>
            <a:endParaRPr lang="ru-RU" sz="1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1515FF"/>
                </a:solidFill>
                <a:cs typeface="Arial" charset="0"/>
              </a:rPr>
              <a:t>рублей в год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3938" y="2060575"/>
            <a:ext cx="4111625" cy="5111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/>
            <a:r>
              <a:rPr lang="ru-RU" sz="1600" b="1" dirty="0">
                <a:latin typeface="Calibri" pitchFamily="34" charset="0"/>
              </a:rPr>
              <a:t>Расходов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бюджета  муниципального района на физическую культуру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53253" name="object 9"/>
          <p:cNvSpPr>
            <a:spLocks noChangeArrowheads="1"/>
          </p:cNvSpPr>
          <p:nvPr/>
        </p:nvSpPr>
        <p:spPr bwMode="auto">
          <a:xfrm>
            <a:off x="1835150" y="2781300"/>
            <a:ext cx="6840538" cy="938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4" name="object 10"/>
          <p:cNvSpPr>
            <a:spLocks noChangeArrowheads="1"/>
          </p:cNvSpPr>
          <p:nvPr/>
        </p:nvSpPr>
        <p:spPr bwMode="auto">
          <a:xfrm>
            <a:off x="107950" y="2781300"/>
            <a:ext cx="1727200" cy="10048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112" y="2781300"/>
            <a:ext cx="719559" cy="7874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 dirty="0" smtClean="0">
                <a:solidFill>
                  <a:srgbClr val="E36C09"/>
                </a:solidFill>
                <a:latin typeface="Calibri" pitchFamily="34" charset="0"/>
              </a:rPr>
              <a:t>1426,8</a:t>
            </a:r>
            <a:endParaRPr lang="ru-RU" sz="1600" dirty="0">
              <a:latin typeface="Calibri" pitchFamily="34" charset="0"/>
            </a:endParaRPr>
          </a:p>
          <a:p>
            <a:pPr marL="12700"/>
            <a:r>
              <a:rPr lang="ru-RU" sz="1600" b="1" dirty="0" smtClean="0">
                <a:solidFill>
                  <a:srgbClr val="E36C09"/>
                </a:solidFill>
                <a:latin typeface="Calibri" pitchFamily="34" charset="0"/>
              </a:rPr>
              <a:t>рублей </a:t>
            </a:r>
            <a:r>
              <a:rPr lang="ru-RU" sz="1600" b="1" dirty="0">
                <a:solidFill>
                  <a:srgbClr val="E36C09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00" y="2895600"/>
            <a:ext cx="4248150" cy="6858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бюджета муниципального района </a:t>
            </a:r>
          </a:p>
          <a:p>
            <a:pPr algn="ctr"/>
            <a:r>
              <a:rPr lang="ru-RU" sz="1600" b="1">
                <a:latin typeface="Calibri" pitchFamily="34" charset="0"/>
              </a:rPr>
              <a:t>на  социальную  политику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57" name="object 15"/>
          <p:cNvSpPr>
            <a:spLocks noChangeArrowheads="1"/>
          </p:cNvSpPr>
          <p:nvPr/>
        </p:nvSpPr>
        <p:spPr bwMode="auto">
          <a:xfrm>
            <a:off x="1907704" y="3826887"/>
            <a:ext cx="6842125" cy="9382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8" name="object 16"/>
          <p:cNvSpPr>
            <a:spLocks noChangeArrowheads="1"/>
          </p:cNvSpPr>
          <p:nvPr/>
        </p:nvSpPr>
        <p:spPr bwMode="auto">
          <a:xfrm>
            <a:off x="107950" y="3860800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088" y="3860800"/>
            <a:ext cx="890587" cy="6477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77923B"/>
                </a:solidFill>
                <a:latin typeface="Calibri" pitchFamily="34" charset="0"/>
              </a:rPr>
              <a:t>19771,5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77923B"/>
                </a:solidFill>
                <a:latin typeface="Calibri" pitchFamily="34" charset="0"/>
              </a:rPr>
              <a:t>рублей 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39975" y="3886200"/>
            <a:ext cx="6499225" cy="609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образование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1" name="object 21"/>
          <p:cNvSpPr>
            <a:spLocks noChangeArrowheads="1"/>
          </p:cNvSpPr>
          <p:nvPr/>
        </p:nvSpPr>
        <p:spPr bwMode="auto">
          <a:xfrm>
            <a:off x="1907704" y="5805264"/>
            <a:ext cx="6842125" cy="9366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2" name="object 22"/>
          <p:cNvSpPr>
            <a:spLocks noChangeArrowheads="1"/>
          </p:cNvSpPr>
          <p:nvPr/>
        </p:nvSpPr>
        <p:spPr bwMode="auto">
          <a:xfrm>
            <a:off x="152400" y="5732463"/>
            <a:ext cx="1755775" cy="1038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100" y="5732463"/>
            <a:ext cx="635000" cy="67945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3036,4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рублей</a:t>
            </a:r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5875" y="5765800"/>
            <a:ext cx="6054725" cy="573088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>
                <a:latin typeface="Calibri" pitchFamily="34" charset="0"/>
              </a:rPr>
              <a:t>Расходов бюджета муниципального района</a:t>
            </a:r>
          </a:p>
          <a:p>
            <a:pPr algn="ctr"/>
            <a:r>
              <a:rPr lang="ru-RU" sz="1600" b="1">
                <a:latin typeface="Calibri" pitchFamily="34" charset="0"/>
              </a:rPr>
              <a:t> на  муниципальное  управление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5" name="object 28"/>
          <p:cNvSpPr>
            <a:spLocks noChangeArrowheads="1"/>
          </p:cNvSpPr>
          <p:nvPr/>
        </p:nvSpPr>
        <p:spPr bwMode="auto">
          <a:xfrm>
            <a:off x="1835150" y="4724400"/>
            <a:ext cx="6832600" cy="93821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6" name="object 29"/>
          <p:cNvSpPr>
            <a:spLocks noChangeArrowheads="1"/>
          </p:cNvSpPr>
          <p:nvPr/>
        </p:nvSpPr>
        <p:spPr bwMode="auto">
          <a:xfrm>
            <a:off x="107950" y="4797425"/>
            <a:ext cx="1800225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7088" y="4797425"/>
            <a:ext cx="741362" cy="792163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rgbClr val="00AF50"/>
                </a:solidFill>
                <a:latin typeface="Calibri" pitchFamily="34" charset="0"/>
              </a:rPr>
              <a:t>2625,2 рублей </a:t>
            </a:r>
            <a:r>
              <a:rPr lang="ru-RU" sz="1600" b="1" dirty="0">
                <a:solidFill>
                  <a:srgbClr val="00AF50"/>
                </a:solidFill>
                <a:latin typeface="Calibri" pitchFamily="34" charset="0"/>
              </a:rPr>
              <a:t>в год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7313" y="4797425"/>
            <a:ext cx="5983287" cy="5715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Расходов бюджета муниципального района </a:t>
            </a:r>
          </a:p>
          <a:p>
            <a:pPr algn="ctr">
              <a:tabLst>
                <a:tab pos="4625975" algn="l"/>
              </a:tabLst>
            </a:pPr>
            <a:r>
              <a:rPr lang="ru-RU" sz="1600" b="1">
                <a:latin typeface="Calibri" pitchFamily="34" charset="0"/>
              </a:rPr>
              <a:t>культуру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3269" name="Прямоугольник 33"/>
          <p:cNvSpPr>
            <a:spLocks noChangeArrowheads="1"/>
          </p:cNvSpPr>
          <p:nvPr/>
        </p:nvSpPr>
        <p:spPr bwMode="auto">
          <a:xfrm>
            <a:off x="1447800" y="3810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Расходы бюджета Нижнедевицкого муниципального района в расчете на душу населения в 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2025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году </a:t>
            </a:r>
            <a:endParaRPr lang="ru-RU" sz="2000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40527 рублей,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из них  </a:t>
            </a:r>
          </a:p>
        </p:txBody>
      </p: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Структура расходов бюджета Нижнедевицкого  муниципального района Воронежской области</a:t>
            </a:r>
            <a:br>
              <a:rPr lang="ru-RU" sz="2400" b="1" dirty="0" smtClean="0">
                <a:solidFill>
                  <a:srgbClr val="3366FF"/>
                </a:solidFill>
              </a:rPr>
            </a:br>
            <a:r>
              <a:rPr lang="ru-RU" sz="2400" b="1" dirty="0" smtClean="0">
                <a:solidFill>
                  <a:srgbClr val="3366FF"/>
                </a:solidFill>
              </a:rPr>
              <a:t> в 2025 году, в %</a:t>
            </a:r>
            <a:endParaRPr lang="ru-RU" sz="2400" b="1" dirty="0">
              <a:solidFill>
                <a:srgbClr val="3366FF"/>
              </a:solidFill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8" name="Содержимое 3"/>
          <p:cNvGraphicFramePr>
            <a:graphicFrameLocks noGrp="1"/>
          </p:cNvGraphicFramePr>
          <p:nvPr/>
        </p:nvGraphicFramePr>
        <p:xfrm>
          <a:off x="539750" y="1557338"/>
          <a:ext cx="8016875" cy="4722812"/>
        </p:xfrm>
        <a:graphic>
          <a:graphicData uri="http://schemas.openxmlformats.org/presentationml/2006/ole">
            <p:oleObj spid="_x0000_s54278" name="Worksheet" r:id="rId5" imgW="8389577" imgH="39624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611560" y="748665"/>
            <a:ext cx="8064128" cy="59093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Территория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района составляет 1,2 тыс.кв.км. Расстояние от села Нижнедевицк до ближайшей железнодорожной станции 16 км, до областного центра - 60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км. 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состав муниципального района входят 15 сельских поселений, на территории которых расположен 51 населенный пункт, в 8 из которых население не проживает.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По состоянию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01.10.2024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г. в районе постоянно проживает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763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тыс.человек. Все население района проживает в сельских поселениях. Доля пенсионеров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01.10.2024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 в общей численности населения района 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34,8%.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За 9 месяцев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2024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родился 46 ребенок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(по данным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отделения ЗАГС),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умерло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226 человек.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Смертность превысила рождаемость в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4,9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раза. На 1 октября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2024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 на учете в центре занятости  состояло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54  человек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безработных, что на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34  человека меньше,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чем на ту же дату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2023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года.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Уровень регистрируемой безработицы составляет </a:t>
            </a:r>
            <a:r>
              <a:rPr lang="ru-RU" sz="1400" i="1" dirty="0" smtClean="0">
                <a:latin typeface="Calibri" pitchFamily="34" charset="0"/>
                <a:cs typeface="Times New Roman" pitchFamily="18" charset="0"/>
              </a:rPr>
              <a:t>0,7 </a:t>
            </a:r>
            <a:r>
              <a:rPr lang="ru-RU" sz="1400" i="1" dirty="0">
                <a:latin typeface="Calibri" pitchFamily="34" charset="0"/>
                <a:cs typeface="Times New Roman" pitchFamily="18" charset="0"/>
              </a:rPr>
              <a:t>%. </a:t>
            </a:r>
            <a:endParaRPr lang="ru-RU" sz="1400" i="1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Нижнедевицкий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муниципальный район относится к  сельскохозяйственным районам области, площадь пашни составляет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74,8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га (75,2 % от площади сельскохозяйственных угодий). Сельскохозяйственную деятельность осуществляют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13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сельхозпредприятий,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44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крестьянских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КФХ,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численность занятых в сельском хозяйстве (включая лиц, занятых в личном подсобном хозяйстве) составляет 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5,6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тыс. человек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(66,6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% от общего числа занятых в экономике района). 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На территории района расположены перерабатывающее предприятие ООО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«Мирошник», ООО «Вега», ООО «Курбатовский мельник» и ООО «Курбатовский хлеб», автотранспортное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предприятие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ООО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«Нижнедевицкое АТП», два предприятия жилищно-коммунального хозяйства: ООО «Нижнедевицк» и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МУП «Нижнедевицк».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По территории района проходит железная дорога, имеется 2 ж/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д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станции.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В районе имеются запасы глины и песка.</a:t>
            </a:r>
            <a:endParaRPr lang="ru-RU" sz="1400" dirty="0">
              <a:latin typeface="Calibri" pitchFamily="34" charset="0"/>
            </a:endParaRPr>
          </a:p>
          <a:p>
            <a:pPr indent="450850" algn="just"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Нижнедевицкий район имеет разветвленную сеть учреждений социально-культурной сферы: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районная  больница,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16 </a:t>
            </a:r>
            <a:r>
              <a:rPr lang="ru-RU" sz="1400" dirty="0" err="1">
                <a:latin typeface="Calibri" pitchFamily="34" charset="0"/>
                <a:cs typeface="Times New Roman" pitchFamily="18" charset="0"/>
              </a:rPr>
              <a:t>ФАПов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в том числе 1 передвижной, 5 врачебных амбулаторий, 9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общеобразовательных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учреждений, 7 со структурными подразделениями дошкольного образования, 2 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детских дошкольных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учреждения, 3 учреждения дополнительного образования детей, 16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культурно-досуговых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учреждений и 17 библиотечных и иных филиалов, детская школа искусств,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реабилитационный центр для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несовершеннолетних.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3366FF"/>
                </a:solidFill>
                <a:latin typeface="Calibri" pitchFamily="34" charset="0"/>
              </a:rPr>
              <a:t>Нижнедевицкий</a:t>
            </a:r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 муниципальный район.</a:t>
            </a:r>
          </a:p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 Краткая характеристика основных показателей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object 19"/>
          <p:cNvSpPr>
            <a:spLocks noChangeArrowheads="1"/>
          </p:cNvSpPr>
          <p:nvPr/>
        </p:nvSpPr>
        <p:spPr bwMode="auto">
          <a:xfrm>
            <a:off x="5592763" y="825500"/>
            <a:ext cx="396875" cy="5667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2" name="object 24"/>
          <p:cNvSpPr>
            <a:spLocks noChangeArrowheads="1"/>
          </p:cNvSpPr>
          <p:nvPr/>
        </p:nvSpPr>
        <p:spPr bwMode="auto">
          <a:xfrm>
            <a:off x="8181975" y="18351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3" name="object 29"/>
          <p:cNvSpPr>
            <a:spLocks noChangeArrowheads="1"/>
          </p:cNvSpPr>
          <p:nvPr/>
        </p:nvSpPr>
        <p:spPr bwMode="auto">
          <a:xfrm>
            <a:off x="3013075" y="18351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4" name="object 41"/>
          <p:cNvSpPr>
            <a:spLocks noChangeArrowheads="1"/>
          </p:cNvSpPr>
          <p:nvPr/>
        </p:nvSpPr>
        <p:spPr bwMode="auto">
          <a:xfrm>
            <a:off x="4017963" y="2901950"/>
            <a:ext cx="358775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5" name="object 45"/>
          <p:cNvSpPr>
            <a:spLocks noChangeArrowheads="1"/>
          </p:cNvSpPr>
          <p:nvPr/>
        </p:nvSpPr>
        <p:spPr bwMode="auto">
          <a:xfrm>
            <a:off x="7791450" y="2901950"/>
            <a:ext cx="360363" cy="5127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6" name="object 48"/>
          <p:cNvSpPr>
            <a:spLocks noChangeArrowheads="1"/>
          </p:cNvSpPr>
          <p:nvPr/>
        </p:nvSpPr>
        <p:spPr bwMode="auto">
          <a:xfrm>
            <a:off x="1214438" y="2386013"/>
            <a:ext cx="363537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7" name="object 51"/>
          <p:cNvSpPr>
            <a:spLocks noChangeArrowheads="1"/>
          </p:cNvSpPr>
          <p:nvPr/>
        </p:nvSpPr>
        <p:spPr bwMode="auto">
          <a:xfrm>
            <a:off x="8220075" y="2386013"/>
            <a:ext cx="360363" cy="5143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0113" y="765175"/>
            <a:ext cx="7056437" cy="115093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– это документ определяющий: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Calibri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Цели и задачи политики муниципального района в определенной сфере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</a:p>
          <a:p>
            <a:pPr marL="12700">
              <a:buFont typeface="Calibri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</a:t>
            </a:r>
          </a:p>
        </p:txBody>
      </p:sp>
      <p:sp>
        <p:nvSpPr>
          <p:cNvPr id="56329" name="TextBox 52"/>
          <p:cNvSpPr txBox="1">
            <a:spLocks noChangeArrowheads="1"/>
          </p:cNvSpPr>
          <p:nvPr/>
        </p:nvSpPr>
        <p:spPr bwMode="auto">
          <a:xfrm>
            <a:off x="1676400" y="152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366FF"/>
                </a:solidFill>
                <a:latin typeface="Calibri" pitchFamily="34" charset="0"/>
              </a:rPr>
              <a:t>Что такое муниципальные программы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7584" y="1772816"/>
            <a:ext cx="7921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Перечень муниципальных программ  Нижнедевицкого муниципального района</a:t>
            </a:r>
            <a:r>
              <a:rPr lang="ru-RU" sz="1600" b="1" spc="-5" dirty="0">
                <a:latin typeface="+mn-lt"/>
                <a:cs typeface="Calibri"/>
              </a:rPr>
              <a:t> :</a:t>
            </a:r>
            <a:endParaRPr lang="ru-RU" sz="1600" b="1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088" y="2276475"/>
            <a:ext cx="7848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6828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  Развитие образования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  Обеспечение доступным и комфортным  жильем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транспортными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коммунальными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услугами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  Защита населения и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Нижнедевицкого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 от 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чрезвычайных ситуаций, обеспечение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людей на водных объектах</a:t>
            </a:r>
          </a:p>
          <a:p>
            <a:pPr marL="342900" indent="-342900">
              <a:buAutoNum type="arabicPeriod" startAt="4"/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</a:p>
          <a:p>
            <a:pPr marL="342900" indent="-342900"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Развитие физической культуры и спорта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  Экономическое развитие и инновационная экономика 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  Развитие сельского хозяйства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развитие энергетики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Совершенствование муниципального управления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Управление муниципальными финансами, повышение устойчивости            бюджетов муниципальных образований Нижнедевицкого муниципального района </a:t>
            </a:r>
          </a:p>
          <a:p>
            <a:pPr>
              <a:tabLst>
                <a:tab pos="26828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Комплексная программа профилактики правонарушений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Образование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043113" cy="757238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Модернизация образования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33962" y="1484784"/>
            <a:ext cx="4110038" cy="4786313"/>
          </a:xfrm>
          <a:ln w="34925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учителей до прогнозируемой средней заработной платы по экономике региона на 2025 год  - </a:t>
            </a:r>
            <a:r>
              <a:rPr lang="ru-RU" b="1" dirty="0" smtClean="0"/>
              <a:t>53141</a:t>
            </a:r>
            <a:r>
              <a:rPr lang="ru-RU" sz="1800" dirty="0" smtClean="0"/>
              <a:t>рублей</a:t>
            </a:r>
            <a:endParaRPr lang="ru-RU" sz="1800" dirty="0" smtClean="0"/>
          </a:p>
          <a:p>
            <a:pPr>
              <a:lnSpc>
                <a:spcPct val="90000"/>
              </a:lnSpc>
              <a:buNone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Доведение средней заработной платы воспитателей до заработной платы, сложившейся в образовательных учреждениях района – </a:t>
            </a:r>
            <a:r>
              <a:rPr lang="ru-RU" sz="1800" b="1" dirty="0" smtClean="0"/>
              <a:t>47286 </a:t>
            </a:r>
            <a:r>
              <a:rPr lang="ru-RU" sz="1800" dirty="0" smtClean="0"/>
              <a:t>рублей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Ежемесячные стипендии ученикам 11-х классов, имеющим оценки «хорошо» и «отлично»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dirty="0" smtClean="0"/>
              <a:t>Обеспечение летнего отдыха детей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1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800" dirty="0" smtClean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945607" y="1554956"/>
            <a:ext cx="500062" cy="9620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2" name="Picture 2" descr="https://avatars.mds.yandex.net/i?id=606f82ab727d9fc5a132e77f6e4353205a4bd7b7-923508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3366FF"/>
                </a:solidFill>
              </a:rPr>
              <a:t>Социальная политика</a:t>
            </a:r>
            <a:endParaRPr lang="ru-RU" dirty="0">
              <a:solidFill>
                <a:srgbClr val="3366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268760"/>
          <a:ext cx="3960439" cy="46234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2340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Объём  финансирования социальной политики в 2025 году составит 25344,6 тыс. руб.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-Обеспечение жильём молодых семей 2614,0 тыс.руб.</a:t>
                      </a:r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-Повышение качества жизни детей и семей с детьми в Нижнедевицком муниципальном районе 15730,6 тыс. руб.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3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098" name="Picture 2" descr="https://avatars.mds.yandex.net/i?id=cfb3b8676ddb5dc9c0468ea1b0bbc4d608b64e1f-826491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4032448" cy="2376264"/>
          </a:xfrm>
          <a:prstGeom prst="rect">
            <a:avLst/>
          </a:prstGeom>
          <a:noFill/>
        </p:spPr>
      </p:pic>
      <p:pic>
        <p:nvPicPr>
          <p:cNvPr id="260100" name="Picture 4" descr="https://avatars.mds.yandex.net/i?id=fea147929147930690ff34acbb4a248aa38048e6-437531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032448" cy="261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8367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Расходы на содержание отрасли «Культура</a:t>
            </a:r>
            <a:r>
              <a:rPr lang="ru-RU" sz="1800" b="1" dirty="0" smtClean="0">
                <a:solidFill>
                  <a:srgbClr val="3366FF"/>
                </a:solidFill>
              </a:rPr>
              <a:t>» </a:t>
            </a:r>
            <a:br>
              <a:rPr lang="ru-RU" sz="1800" b="1" dirty="0" smtClean="0">
                <a:solidFill>
                  <a:srgbClr val="3366FF"/>
                </a:solidFill>
              </a:rPr>
            </a:br>
            <a:r>
              <a:rPr lang="ru-RU" sz="1800" b="1" dirty="0" smtClean="0">
                <a:solidFill>
                  <a:srgbClr val="3366FF"/>
                </a:solidFill>
              </a:rPr>
              <a:t>в 2021-2025 г. тыс. руб.</a:t>
            </a:r>
            <a:endParaRPr lang="ru-RU" sz="1800" dirty="0" smtClean="0">
              <a:solidFill>
                <a:srgbClr val="3366FF"/>
              </a:solidFill>
            </a:endParaRP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 descr="https://avatars.mds.yandex.net/i?id=efd9a2e075dc03e979bf1a11132b2a6a4ea09891-708266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456384" cy="2592287"/>
          </a:xfrm>
          <a:prstGeom prst="rect">
            <a:avLst/>
          </a:prstGeom>
          <a:noFill/>
        </p:spPr>
      </p:pic>
      <p:pic>
        <p:nvPicPr>
          <p:cNvPr id="59401" name="Picture 9" descr="https://avatars.mds.yandex.net/i?id=ecb2917da608f75c852d7ffd09a12c328f80d870-759343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08720"/>
            <a:ext cx="4104456" cy="260642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539552" y="3645024"/>
          <a:ext cx="7704856" cy="291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57188"/>
            <a:ext cx="3960118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66FF"/>
                </a:solidFill>
              </a:rPr>
              <a:t>Физическая культура и спорт</a:t>
            </a:r>
            <a:endParaRPr lang="ru-RU" sz="2400" b="1" dirty="0">
              <a:solidFill>
                <a:srgbClr val="3366F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00063" y="3213100"/>
            <a:ext cx="4214812" cy="324023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районной муниципальной программы «Развитие физической культуры и спорта в Нижнедевицком  муниципальном районе на 2022-2027 годы»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год     2142 тыс. рублей.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Приоритетными расходами  бюджета является содержание  ФОК  «Атлант» (15130,0 тыс.руб.) в с. Нижнедевицк который введен в эксплуатацию 1 сентября 2014 года. </a:t>
            </a:r>
          </a:p>
          <a:p>
            <a:pPr algn="ctr">
              <a:buNone/>
              <a:defRPr/>
            </a:pPr>
            <a:r>
              <a:rPr lang="ru-RU" sz="1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по созданию условий для развития физической культуры и массового спорта предусмотрено  682 тыс.рублей.</a:t>
            </a:r>
            <a:endParaRPr lang="ru-RU" sz="1400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1484784"/>
            <a:ext cx="3384550" cy="12176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Здоровый образ жизни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4" name="Picture 2" descr="https://avatars.mds.yandex.net/i?id=095c00931e4820c8db4bf9bf4d51e90b327dd4ad-745582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4104456" cy="2562226"/>
          </a:xfrm>
          <a:prstGeom prst="rect">
            <a:avLst/>
          </a:prstGeom>
          <a:noFill/>
        </p:spPr>
      </p:pic>
      <p:pic>
        <p:nvPicPr>
          <p:cNvPr id="264196" name="Picture 4" descr="https://avatars.mds.yandex.net/i?id=959e5dae052ca5e2bc55b45bcee8f638a3523c57-827329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248472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905063" cy="1008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66FF"/>
                </a:solidFill>
              </a:rPr>
              <a:t>Расходы на молодёжную политику и</a:t>
            </a:r>
            <a:br>
              <a:rPr lang="ru-RU" sz="2000" b="1" dirty="0" smtClean="0">
                <a:solidFill>
                  <a:srgbClr val="3366FF"/>
                </a:solidFill>
              </a:rPr>
            </a:br>
            <a:r>
              <a:rPr lang="ru-RU" sz="2000" b="1" dirty="0" smtClean="0">
                <a:solidFill>
                  <a:srgbClr val="3366FF"/>
                </a:solidFill>
              </a:rPr>
              <a:t> оздоровление детей, тыс. руб.</a:t>
            </a:r>
            <a:endParaRPr lang="ru-RU" sz="20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1043608" y="1556792"/>
          <a:ext cx="664840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1011237"/>
          </a:xfrm>
          <a:noFill/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3366FF"/>
                </a:solidFill>
              </a:rPr>
              <a:t>    </a:t>
            </a:r>
            <a:r>
              <a:rPr lang="ru-RU" sz="2400" b="1" dirty="0" smtClean="0">
                <a:solidFill>
                  <a:srgbClr val="3366FF"/>
                </a:solidFill>
              </a:rPr>
              <a:t>Финансовая помощь из бюджета  </a:t>
            </a:r>
            <a:r>
              <a:rPr lang="ru-RU" sz="24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400" b="1" dirty="0" smtClean="0">
                <a:solidFill>
                  <a:srgbClr val="3366FF"/>
                </a:solidFill>
              </a:rPr>
              <a:t> муниципального района бюджетам сельских поселений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5" y="1484784"/>
            <a:ext cx="7599759" cy="864096"/>
          </a:xfrm>
          <a:noFill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Дотация на выравнивание бюджетной обеспеченности бюджетам  сельских поселений 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Нижнедевицкого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муниципального района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1052736"/>
            <a:ext cx="357187" cy="428625"/>
          </a:xfrm>
          <a:prstGeom prst="down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42" name="Содержимое 5"/>
          <p:cNvGraphicFramePr>
            <a:graphicFrameLocks noGrp="1"/>
          </p:cNvGraphicFramePr>
          <p:nvPr/>
        </p:nvGraphicFramePr>
        <p:xfrm>
          <a:off x="611188" y="2276474"/>
          <a:ext cx="7532687" cy="4104853"/>
        </p:xfrm>
        <a:graphic>
          <a:graphicData uri="http://schemas.openxmlformats.org/presentationml/2006/ole">
            <p:oleObj spid="_x0000_s65542" name="Worksheet" r:id="rId4" imgW="7810627" imgH="32575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24328" y="476672"/>
            <a:ext cx="1152128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9024" y="764704"/>
          <a:ext cx="8784976" cy="5400600"/>
        </p:xfrm>
        <a:graphic>
          <a:graphicData uri="http://schemas.openxmlformats.org/drawingml/2006/table">
            <a:tbl>
              <a:tblPr/>
              <a:tblGrid>
                <a:gridCol w="5255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9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1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8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3744">
                <a:tc>
                  <a:txBody>
                    <a:bodyPr/>
                    <a:lstStyle/>
                    <a:p>
                      <a:pPr marL="11366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 РАСХОДОВ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719883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665132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690705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6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356731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351205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390204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7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Обеспечение доступным и комфортным  жильем и коммунальными услугами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151080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127851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140329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Защита населения и территории Воронежской области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7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67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культуры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57729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57801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00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57801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физической культуры и спорта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1872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1872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5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1872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Экономическое развитие и инновационная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49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9842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1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 сельского хозяйства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47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10354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71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Энергоэффективность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 развитие энергетики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6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Совершенствование муниципального 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57313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57286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57286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113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Управление муниципальными финансами, повышение устойчивости            бюджетов муниципальных образований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Нижнедевицкого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муниципального района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68244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41924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42678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4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Комплексная программа профилактики правонарушений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6671" name="TextBox 5"/>
          <p:cNvSpPr txBox="1">
            <a:spLocks noChangeArrowheads="1"/>
          </p:cNvSpPr>
          <p:nvPr/>
        </p:nvSpPr>
        <p:spPr bwMode="auto">
          <a:xfrm>
            <a:off x="827088" y="115888"/>
            <a:ext cx="8066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Структура расходов бюджета муниципального района </a:t>
            </a:r>
            <a:endParaRPr lang="ru-RU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по программам на  2025-2027 годы, тыс. руб.</a:t>
            </a:r>
            <a:endParaRPr lang="ru-RU" b="1" dirty="0">
              <a:solidFill>
                <a:srgbClr val="3366FF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66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062913" y="573088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23528" y="871843"/>
          <a:ext cx="8478942" cy="5734935"/>
        </p:xfrm>
        <a:graphic>
          <a:graphicData uri="http://schemas.openxmlformats.org/drawingml/2006/table">
            <a:tbl>
              <a:tblPr/>
              <a:tblGrid>
                <a:gridCol w="3288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2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6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33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2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10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2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2024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2025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2026 году,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802898,5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719883,3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665132,3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690705,4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57090,6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53935,9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50708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50825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12740,6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223258,9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188213,5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84,30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164847,9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175079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18939,9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9613,0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10350,3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107,67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12699,3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371947,4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651201,0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44997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356290,9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105,53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41496,3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46632,2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112,38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46704,7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46704,7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3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24574,7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25344,6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26967,9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106,41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27862,8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102,88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0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50768,1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42501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18114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18801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7791" name="TextBox 14"/>
          <p:cNvSpPr txBox="1">
            <a:spLocks noChangeArrowheads="1"/>
          </p:cNvSpPr>
          <p:nvPr/>
        </p:nvSpPr>
        <p:spPr bwMode="auto">
          <a:xfrm>
            <a:off x="899592" y="116632"/>
            <a:ext cx="8027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Расходы бюджета муниципального района по </a:t>
            </a:r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разделам</a:t>
            </a:r>
          </a:p>
          <a:p>
            <a:pPr algn="ctr"/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  </a:t>
            </a:r>
            <a:r>
              <a:rPr lang="ru-RU" b="1" dirty="0">
                <a:solidFill>
                  <a:srgbClr val="3366FF"/>
                </a:solidFill>
                <a:latin typeface="Calibri" pitchFamily="34" charset="0"/>
              </a:rPr>
              <a:t>в </a:t>
            </a:r>
            <a:r>
              <a:rPr lang="ru-RU" b="1" dirty="0" smtClean="0">
                <a:solidFill>
                  <a:srgbClr val="3366FF"/>
                </a:solidFill>
                <a:latin typeface="Calibri" pitchFamily="34" charset="0"/>
              </a:rPr>
              <a:t>2024-2027 годах, тыс. руб.</a:t>
            </a:r>
            <a:endParaRPr lang="ru-RU" b="1" dirty="0">
              <a:solidFill>
                <a:srgbClr val="3366FF"/>
              </a:solidFill>
              <a:latin typeface="Calibri" pitchFamily="34" charset="0"/>
            </a:endParaRPr>
          </a:p>
          <a:p>
            <a:endParaRPr lang="ru-RU" dirty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677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62913" y="995363"/>
            <a:ext cx="1003300" cy="23495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endParaRPr lang="ru-RU" sz="1400" dirty="0">
              <a:latin typeface="Calibri" pitchFamily="34" charset="0"/>
            </a:endParaRPr>
          </a:p>
        </p:txBody>
      </p:sp>
      <p:sp>
        <p:nvSpPr>
          <p:cNvPr id="68610" name="object 4"/>
          <p:cNvSpPr>
            <a:spLocks noChangeArrowheads="1"/>
          </p:cNvSpPr>
          <p:nvPr/>
        </p:nvSpPr>
        <p:spPr bwMode="auto">
          <a:xfrm>
            <a:off x="0" y="1268760"/>
            <a:ext cx="5184775" cy="5540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1" name="object 5"/>
          <p:cNvSpPr>
            <a:spLocks noChangeArrowheads="1"/>
          </p:cNvSpPr>
          <p:nvPr/>
        </p:nvSpPr>
        <p:spPr bwMode="auto">
          <a:xfrm>
            <a:off x="5219700" y="1296988"/>
            <a:ext cx="504825" cy="5540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2" name="object 6"/>
          <p:cNvSpPr>
            <a:spLocks noChangeArrowheads="1"/>
          </p:cNvSpPr>
          <p:nvPr/>
        </p:nvSpPr>
        <p:spPr bwMode="auto">
          <a:xfrm>
            <a:off x="5724128" y="1340768"/>
            <a:ext cx="863600" cy="5540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3" name="object 7"/>
          <p:cNvSpPr>
            <a:spLocks noChangeArrowheads="1"/>
          </p:cNvSpPr>
          <p:nvPr/>
        </p:nvSpPr>
        <p:spPr bwMode="auto">
          <a:xfrm>
            <a:off x="6588125" y="1296988"/>
            <a:ext cx="792163" cy="5540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4" name="object 8"/>
          <p:cNvSpPr>
            <a:spLocks noChangeArrowheads="1"/>
          </p:cNvSpPr>
          <p:nvPr/>
        </p:nvSpPr>
        <p:spPr bwMode="auto">
          <a:xfrm>
            <a:off x="7380288" y="1296988"/>
            <a:ext cx="792162" cy="5540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5" name="object 9"/>
          <p:cNvSpPr>
            <a:spLocks noChangeArrowheads="1"/>
          </p:cNvSpPr>
          <p:nvPr/>
        </p:nvSpPr>
        <p:spPr bwMode="auto">
          <a:xfrm>
            <a:off x="8028384" y="1268760"/>
            <a:ext cx="936625" cy="55403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6" name="object 16"/>
          <p:cNvSpPr>
            <a:spLocks noChangeArrowheads="1"/>
          </p:cNvSpPr>
          <p:nvPr/>
        </p:nvSpPr>
        <p:spPr bwMode="auto">
          <a:xfrm>
            <a:off x="521970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7" name="object 17"/>
          <p:cNvSpPr>
            <a:spLocks noChangeArrowheads="1"/>
          </p:cNvSpPr>
          <p:nvPr/>
        </p:nvSpPr>
        <p:spPr bwMode="auto">
          <a:xfrm>
            <a:off x="57245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8" name="object 18"/>
          <p:cNvSpPr>
            <a:spLocks noChangeArrowheads="1"/>
          </p:cNvSpPr>
          <p:nvPr/>
        </p:nvSpPr>
        <p:spPr bwMode="auto">
          <a:xfrm>
            <a:off x="65881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19" name="object 19"/>
          <p:cNvSpPr>
            <a:spLocks noChangeArrowheads="1"/>
          </p:cNvSpPr>
          <p:nvPr/>
        </p:nvSpPr>
        <p:spPr bwMode="auto">
          <a:xfrm>
            <a:off x="7380288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0" name="object 20"/>
          <p:cNvSpPr>
            <a:spLocks noChangeArrowheads="1"/>
          </p:cNvSpPr>
          <p:nvPr/>
        </p:nvSpPr>
        <p:spPr bwMode="auto">
          <a:xfrm>
            <a:off x="8172450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1" name="object 21"/>
          <p:cNvSpPr>
            <a:spLocks noChangeArrowheads="1"/>
          </p:cNvSpPr>
          <p:nvPr/>
        </p:nvSpPr>
        <p:spPr bwMode="auto">
          <a:xfrm>
            <a:off x="3492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2" name="object 22"/>
          <p:cNvSpPr>
            <a:spLocks noChangeArrowheads="1"/>
          </p:cNvSpPr>
          <p:nvPr/>
        </p:nvSpPr>
        <p:spPr bwMode="auto">
          <a:xfrm>
            <a:off x="9109075" y="1290638"/>
            <a:ext cx="0" cy="5546725"/>
          </a:xfrm>
          <a:custGeom>
            <a:avLst/>
            <a:gdLst>
              <a:gd name="T0" fmla="*/ 0 h 5546552"/>
              <a:gd name="T1" fmla="*/ 5546552 h 5546552"/>
            </a:gdLst>
            <a:ahLst/>
            <a:cxnLst/>
            <a:rect l="0" t="T0" r="0" b="T1"/>
            <a:pathLst>
              <a:path h="5546552">
                <a:moveTo>
                  <a:pt x="0" y="0"/>
                </a:moveTo>
                <a:lnTo>
                  <a:pt x="0" y="5546552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3" name="object 23"/>
          <p:cNvSpPr>
            <a:spLocks noChangeArrowheads="1"/>
          </p:cNvSpPr>
          <p:nvPr/>
        </p:nvSpPr>
        <p:spPr bwMode="auto">
          <a:xfrm>
            <a:off x="28575" y="6831013"/>
            <a:ext cx="9086850" cy="0"/>
          </a:xfrm>
          <a:custGeom>
            <a:avLst/>
            <a:gdLst>
              <a:gd name="T0" fmla="*/ 0 w 9085643"/>
              <a:gd name="T1" fmla="*/ 9085643 w 9085643"/>
            </a:gdLst>
            <a:ahLst/>
            <a:cxnLst/>
            <a:rect l="T0" t="0" r="T1" b="0"/>
            <a:pathLst>
              <a:path w="9085643">
                <a:moveTo>
                  <a:pt x="0" y="0"/>
                </a:moveTo>
                <a:lnTo>
                  <a:pt x="9085643" y="0"/>
                </a:lnTo>
              </a:path>
            </a:pathLst>
          </a:custGeom>
          <a:noFill/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8624" name="object 25"/>
          <p:cNvSpPr txBox="1">
            <a:spLocks noChangeArrowheads="1"/>
          </p:cNvSpPr>
          <p:nvPr/>
        </p:nvSpPr>
        <p:spPr bwMode="auto">
          <a:xfrm>
            <a:off x="28575" y="6607175"/>
            <a:ext cx="11652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07503" y="1311827"/>
          <a:ext cx="8856984" cy="5308778"/>
        </p:xfrm>
        <a:graphic>
          <a:graphicData uri="http://schemas.openxmlformats.org/drawingml/2006/table">
            <a:tbl>
              <a:tblPr/>
              <a:tblGrid>
                <a:gridCol w="1498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6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4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9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9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90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90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2297">
                <a:tc gridSpan="3">
                  <a:txBody>
                    <a:bodyPr/>
                    <a:lstStyle/>
                    <a:p>
                      <a:pPr marL="21113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8321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42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06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2027%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общем объеме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178">
                <a:tc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733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5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363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7705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5178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178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5178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5178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11140">
                <a:tc gridSpan="2">
                  <a:txBody>
                    <a:bodyPr/>
                    <a:lstStyle/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 ОБЩЕГО ХАРАКТЕРА БЮДЖЕТАМ</a:t>
                      </a:r>
                    </a:p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СУБЪЕКТОВ РОССИЙСКОЙ ФЕДЕРАЦИИ И МУНИЦИПАЛЬНЫХ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1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718" name="TextBox 26"/>
          <p:cNvSpPr txBox="1">
            <a:spLocks noChangeArrowheads="1"/>
          </p:cNvSpPr>
          <p:nvPr/>
        </p:nvSpPr>
        <p:spPr bwMode="auto">
          <a:xfrm>
            <a:off x="899592" y="260648"/>
            <a:ext cx="7776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Структура расходов бюджета муниципального района по разделам</a:t>
            </a:r>
          </a:p>
          <a:p>
            <a:pPr algn="ctr"/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в 20</a:t>
            </a:r>
            <a:r>
              <a:rPr lang="en-US" sz="2000" b="1" dirty="0" smtClean="0">
                <a:solidFill>
                  <a:srgbClr val="3366FF"/>
                </a:solidFill>
                <a:latin typeface="Calibri" pitchFamily="34" charset="0"/>
              </a:rPr>
              <a:t>2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4-2027 </a:t>
            </a:r>
            <a:r>
              <a:rPr lang="ru-RU" sz="2000" b="1" dirty="0">
                <a:solidFill>
                  <a:srgbClr val="3366FF"/>
                </a:solidFill>
                <a:latin typeface="Calibri" pitchFamily="34" charset="0"/>
              </a:rPr>
              <a:t>годах, в % к общему </a:t>
            </a:r>
            <a:r>
              <a:rPr lang="ru-RU" sz="2000" b="1" dirty="0" smtClean="0">
                <a:solidFill>
                  <a:srgbClr val="3366FF"/>
                </a:solidFill>
                <a:latin typeface="Calibri" pitchFamily="34" charset="0"/>
              </a:rPr>
              <a:t>объему расходов</a:t>
            </a:r>
            <a:endParaRPr lang="ru-RU" sz="20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pic>
        <p:nvPicPr>
          <p:cNvPr id="6871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6" y="562347"/>
            <a:ext cx="8291264" cy="21328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Объем производства основных видов  продукции животноводства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39552" y="1628775"/>
          <a:ext cx="8136903" cy="496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2881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3366FF"/>
                </a:solidFill>
              </a:rPr>
              <a:t>Значимые расходные обязательства бюджета   </a:t>
            </a:r>
            <a:r>
              <a:rPr lang="ru-RU" sz="2000" b="1" dirty="0" err="1" smtClean="0">
                <a:solidFill>
                  <a:srgbClr val="3366FF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3366FF"/>
                </a:solidFill>
              </a:rPr>
              <a:t> муниципального района в </a:t>
            </a:r>
            <a:r>
              <a:rPr lang="ru-RU" sz="2000" b="1" dirty="0" smtClean="0">
                <a:solidFill>
                  <a:srgbClr val="3366FF"/>
                </a:solidFill>
              </a:rPr>
              <a:t>2025году,%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196752"/>
          <a:ext cx="806685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767568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lang="ru-RU" sz="2000" b="1" spc="-20" dirty="0" smtClean="0">
                <a:solidFill>
                  <a:srgbClr val="3366FF"/>
                </a:solidFill>
                <a:latin typeface="Bookman Old Style" pitchFamily="18" charset="0"/>
              </a:rPr>
              <a:t>Динамика м</a:t>
            </a:r>
            <a:r>
              <a:rPr sz="2000" b="1" spc="-20" dirty="0" err="1" smtClean="0">
                <a:solidFill>
                  <a:srgbClr val="3366FF"/>
                </a:solidFill>
                <a:latin typeface="Bookman Old Style" pitchFamily="18" charset="0"/>
              </a:rPr>
              <a:t>у</a:t>
            </a:r>
            <a:r>
              <a:rPr sz="2000" b="1" spc="-30" dirty="0" err="1" smtClean="0">
                <a:solidFill>
                  <a:srgbClr val="3366FF"/>
                </a:solidFill>
                <a:latin typeface="Bookman Old Style" pitchFamily="18" charset="0"/>
              </a:rPr>
              <a:t>н</a:t>
            </a:r>
            <a:r>
              <a:rPr sz="2000" b="1" spc="-20" dirty="0" err="1" smtClean="0">
                <a:solidFill>
                  <a:srgbClr val="3366FF"/>
                </a:solidFill>
                <a:latin typeface="Bookman Old Style" pitchFamily="18" charset="0"/>
              </a:rPr>
              <a:t>ицип</a:t>
            </a:r>
            <a:r>
              <a:rPr sz="2000" b="1" spc="-25" dirty="0" err="1" smtClean="0">
                <a:solidFill>
                  <a:srgbClr val="3366FF"/>
                </a:solidFill>
                <a:latin typeface="Bookman Old Style" pitchFamily="18" charset="0"/>
              </a:rPr>
              <a:t>а</a:t>
            </a:r>
            <a:r>
              <a:rPr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льн</a:t>
            </a:r>
            <a:r>
              <a:rPr lang="ru-RU" sz="2000" b="1" spc="-35" dirty="0" smtClean="0">
                <a:solidFill>
                  <a:srgbClr val="3366FF"/>
                </a:solidFill>
                <a:latin typeface="Bookman Old Style" pitchFamily="18" charset="0"/>
              </a:rPr>
              <a:t>ого</a:t>
            </a:r>
            <a:r>
              <a:rPr sz="2000" b="1" spc="2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долг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а</a:t>
            </a:r>
            <a:r>
              <a:rPr sz="2000" b="1" spc="10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lang="ru-RU" sz="2000" b="1" spc="-15" dirty="0" err="1" smtClean="0">
                <a:solidFill>
                  <a:srgbClr val="3366FF"/>
                </a:solidFill>
                <a:latin typeface="Bookman Old Style" pitchFamily="18" charset="0"/>
              </a:rPr>
              <a:t>Нижнедевицкого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  района  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в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 период 2021-</a:t>
            </a:r>
            <a:r>
              <a:rPr sz="2000" b="1" spc="-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25</a:t>
            </a:r>
            <a:r>
              <a:rPr sz="2000" b="1" spc="5" dirty="0" smtClean="0">
                <a:solidFill>
                  <a:srgbClr val="3366FF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3366FF"/>
                </a:solidFill>
                <a:latin typeface="Bookman Old Style" pitchFamily="18" charset="0"/>
              </a:rPr>
              <a:t>г</a:t>
            </a:r>
            <a:r>
              <a:rPr lang="ru-RU" sz="2000" b="1" spc="-30" dirty="0" smtClean="0">
                <a:solidFill>
                  <a:srgbClr val="3366FF"/>
                </a:solidFill>
                <a:latin typeface="Bookman Old Style" pitchFamily="18" charset="0"/>
              </a:rPr>
              <a:t>г.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2"/>
          </p:nvPr>
        </p:nvSpPr>
        <p:spPr>
          <a:xfrm rot="18686273">
            <a:off x="12075788" y="6177241"/>
            <a:ext cx="1186746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4733" y="4221088"/>
            <a:ext cx="8391723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endParaRPr lang="ru-RU" sz="2000" b="1" dirty="0" smtClean="0">
              <a:latin typeface="Times New Roman"/>
              <a:cs typeface="Times New Roman"/>
            </a:endParaRPr>
          </a:p>
          <a:p>
            <a:pPr marL="12700"/>
            <a:r>
              <a:rPr lang="ru-RU" sz="2000" b="1" dirty="0" smtClean="0">
                <a:latin typeface="Times New Roman"/>
                <a:cs typeface="Times New Roman"/>
              </a:rPr>
              <a:t>       По состоянию на 1 января 2025 года муниципальный долг в       </a:t>
            </a:r>
          </a:p>
          <a:p>
            <a:pPr marL="12700"/>
            <a:r>
              <a:rPr lang="ru-RU" sz="2000" b="1" dirty="0" smtClean="0">
                <a:latin typeface="Times New Roman"/>
                <a:cs typeface="Times New Roman"/>
              </a:rPr>
              <a:t>               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739175"/>
              </p:ext>
            </p:extLst>
          </p:nvPr>
        </p:nvGraphicFramePr>
        <p:xfrm>
          <a:off x="611560" y="1412776"/>
          <a:ext cx="7454773" cy="2448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49704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Объем муниципального долга тыс. руб.</a:t>
                      </a:r>
                      <a:endParaRPr sz="24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2021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en-US"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ru-RU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endParaRPr lang="ru-RU" sz="1200" b="1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endParaRPr lang="ru-RU" sz="1200" b="1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53340" marR="45720" indent="4445" algn="ctr">
                        <a:lnSpc>
                          <a:spcPct val="100000"/>
                        </a:lnSpc>
                      </a:pPr>
                      <a:r>
                        <a:rPr lang="ru-RU" sz="12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2025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8568">
                <a:tc vMerge="1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object 2"/>
          <p:cNvSpPr>
            <a:spLocks noChangeArrowheads="1"/>
          </p:cNvSpPr>
          <p:nvPr/>
        </p:nvSpPr>
        <p:spPr bwMode="auto">
          <a:xfrm>
            <a:off x="971600" y="188640"/>
            <a:ext cx="7467600" cy="9763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9038" y="1741488"/>
            <a:ext cx="7055370" cy="455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Местонахождение отдела финансов </a:t>
            </a:r>
            <a:r>
              <a:rPr lang="ru-RU" b="1" dirty="0" err="1">
                <a:latin typeface="Calibri" pitchFamily="34" charset="0"/>
              </a:rPr>
              <a:t>Нижнедевицкого</a:t>
            </a:r>
            <a:r>
              <a:rPr lang="ru-RU" b="1" dirty="0">
                <a:latin typeface="Calibri" pitchFamily="34" charset="0"/>
              </a:rPr>
              <a:t> муниципального района Воронежской области</a:t>
            </a:r>
            <a:r>
              <a:rPr lang="ru-RU" dirty="0">
                <a:latin typeface="Calibri" pitchFamily="34" charset="0"/>
              </a:rPr>
              <a:t>: ул. пл. Ленина, 1,  с. Нижнедевицк, 396870. </a:t>
            </a:r>
            <a:r>
              <a:rPr lang="ru-RU" b="1" dirty="0">
                <a:latin typeface="Calibri" pitchFamily="34" charset="0"/>
              </a:rPr>
              <a:t>Контактные телефоны</a:t>
            </a:r>
            <a:r>
              <a:rPr lang="ru-RU" dirty="0">
                <a:latin typeface="Calibri" pitchFamily="34" charset="0"/>
              </a:rPr>
              <a:t>:  (473) </a:t>
            </a:r>
            <a:r>
              <a:rPr lang="ru-RU" dirty="0" smtClean="0">
                <a:latin typeface="Calibri" pitchFamily="34" charset="0"/>
              </a:rPr>
              <a:t>705-14-52</a:t>
            </a:r>
            <a:endParaRPr lang="ru-RU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  <a:spcBef>
                <a:spcPts val="75"/>
              </a:spcBef>
            </a:pPr>
            <a:endParaRPr lang="ru-RU" sz="1000" dirty="0">
              <a:latin typeface="Calibri" pitchFamily="34" charset="0"/>
            </a:endParaRPr>
          </a:p>
          <a:p>
            <a:pPr marL="12700" algn="ctr"/>
            <a:r>
              <a:rPr lang="ru-RU" b="1" dirty="0">
                <a:latin typeface="Calibri" pitchFamily="34" charset="0"/>
              </a:rPr>
              <a:t>Факс </a:t>
            </a:r>
            <a:r>
              <a:rPr lang="ru-RU" dirty="0">
                <a:latin typeface="Calibri" pitchFamily="34" charset="0"/>
              </a:rPr>
              <a:t>(473) </a:t>
            </a:r>
            <a:r>
              <a:rPr lang="ru-RU" dirty="0" smtClean="0">
                <a:latin typeface="Calibri" pitchFamily="34" charset="0"/>
              </a:rPr>
              <a:t>705-25-32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Адрес электронной почты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err="1">
                <a:latin typeface="Calibri" pitchFamily="34" charset="0"/>
              </a:rPr>
              <a:t>E-mail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otdfin.ndev@govvrn.ru 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 smtClean="0">
                <a:latin typeface="Calibri" pitchFamily="34" charset="0"/>
              </a:rPr>
              <a:t>График </a:t>
            </a:r>
            <a:r>
              <a:rPr lang="ru-RU" b="1" dirty="0">
                <a:latin typeface="Calibri" pitchFamily="34" charset="0"/>
              </a:rPr>
              <a:t>работы отдела финансов </a:t>
            </a:r>
            <a:r>
              <a:rPr lang="ru-RU" dirty="0">
                <a:latin typeface="Calibri" pitchFamily="34" charset="0"/>
              </a:rPr>
              <a:t>:  </a:t>
            </a:r>
            <a:r>
              <a:rPr lang="ru-RU" dirty="0" smtClean="0">
                <a:latin typeface="Calibri" pitchFamily="34" charset="0"/>
              </a:rPr>
              <a:t>понедельник-пятница  </a:t>
            </a:r>
          </a:p>
          <a:p>
            <a:pPr marL="12700" algn="ctr">
              <a:lnSpc>
                <a:spcPct val="150000"/>
              </a:lnSpc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 8-00 до </a:t>
            </a:r>
            <a:r>
              <a:rPr lang="ru-RU" dirty="0" smtClean="0">
                <a:latin typeface="Calibri" pitchFamily="34" charset="0"/>
              </a:rPr>
              <a:t>16-15</a:t>
            </a:r>
            <a:endParaRPr lang="ru-RU" dirty="0">
              <a:latin typeface="Calibri" pitchFamily="34" charset="0"/>
            </a:endParaRP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b="1" dirty="0">
                <a:latin typeface="Calibri" pitchFamily="34" charset="0"/>
              </a:rPr>
              <a:t>График личного приема заместителя главы </a:t>
            </a:r>
            <a:r>
              <a:rPr lang="ru-RU" b="1" dirty="0" smtClean="0">
                <a:latin typeface="Calibri" pitchFamily="34" charset="0"/>
              </a:rPr>
              <a:t>– руководителя аппарата:  </a:t>
            </a:r>
          </a:p>
          <a:p>
            <a:pPr marL="12700" algn="ctr">
              <a:lnSpc>
                <a:spcPts val="3238"/>
              </a:lnSpc>
              <a:spcBef>
                <a:spcPts val="275"/>
              </a:spcBef>
            </a:pPr>
            <a:r>
              <a:rPr lang="ru-RU" dirty="0" smtClean="0">
                <a:latin typeface="Calibri" pitchFamily="34" charset="0"/>
              </a:rPr>
              <a:t>2-й </a:t>
            </a:r>
            <a:r>
              <a:rPr lang="ru-RU" dirty="0">
                <a:latin typeface="Calibri" pitchFamily="34" charset="0"/>
              </a:rPr>
              <a:t>вторник месяца с 10-00 по 17-00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62068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Объем производства основных видов продукции  растениеводства 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11188" y="1773238"/>
          <a:ext cx="748982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3366FF"/>
                </a:solidFill>
              </a:rPr>
              <a:t>Уровень регистрируемой безработицы</a:t>
            </a:r>
          </a:p>
          <a:p>
            <a:pPr algn="ctr"/>
            <a:r>
              <a:rPr lang="ru-RU" sz="2000" dirty="0">
                <a:solidFill>
                  <a:srgbClr val="3366FF"/>
                </a:solidFill>
              </a:rPr>
              <a:t> в муниципальном районе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83568" y="1124744"/>
          <a:ext cx="76328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1073" name="Picture 1" descr="C:\Users\dohod2\Desktop\iO3I12S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6624736" cy="208823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78129"/>
            <a:ext cx="7416824" cy="9409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Объем инвестиций в основной капитал в расчете </a:t>
            </a:r>
            <a:b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на душу населения, тыс. руб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124744"/>
          <a:ext cx="8568952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0050" name="Picture 2" descr="https://bitnovosti.files.wordpress.com/2014/02/v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47656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3366FF"/>
                </a:solidFill>
              </a:rPr>
              <a:t>Среднемесячная номинальная начисленная заработная плата работников муниципальных общеобразовательных учреждений, рублей</a:t>
            </a:r>
            <a:endParaRPr lang="ru-RU" sz="2000" dirty="0">
              <a:solidFill>
                <a:srgbClr val="3366FF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37528961"/>
              </p:ext>
            </p:extLst>
          </p:nvPr>
        </p:nvGraphicFramePr>
        <p:xfrm>
          <a:off x="467544" y="1689259"/>
          <a:ext cx="7416824" cy="467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-9939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10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11912</TotalTime>
  <Words>2851</Words>
  <Application>Microsoft Office PowerPoint</Application>
  <PresentationFormat>Экран (4:3)</PresentationFormat>
  <Paragraphs>769</Paragraphs>
  <Slides>52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Аспект</vt:lpstr>
      <vt:lpstr>Worksheet</vt:lpstr>
      <vt:lpstr>Лист Microsoft Office Excel 97-2003</vt:lpstr>
      <vt:lpstr>Слайд 1</vt:lpstr>
      <vt:lpstr>Оглавление </vt:lpstr>
      <vt:lpstr>Слайд 3</vt:lpstr>
      <vt:lpstr>Слайд 4</vt:lpstr>
      <vt:lpstr>Объем производства основных видов  продукции животноводства  </vt:lpstr>
      <vt:lpstr>Объем производства основных видов продукции  растениеводства  </vt:lpstr>
      <vt:lpstr>Слайд 7</vt:lpstr>
      <vt:lpstr>Объем инвестиций в основной капитал в расчете  на душу населения, тыс. руб.</vt:lpstr>
      <vt:lpstr>Среднемесячная номинальная начисленная заработная плата работников муниципальных общеобразовательных учреждений, рублей</vt:lpstr>
      <vt:lpstr>Среднемесячная номинальная начисленная заработная плата работников муниципальных учреждений дополнительного образования, руб.</vt:lpstr>
      <vt:lpstr>Среднемесячная номинальная  начисленная заработная плата работников муниципальных дошкольных образовательных учреждений, руб.</vt:lpstr>
      <vt:lpstr>Среднемесячная номинальная начисленная заработная плата работников культуры и искусства</vt:lpstr>
      <vt:lpstr>Среднемесячная  заработная плата  работников крупных и средних предприятий муниципального района</vt:lpstr>
      <vt:lpstr>Основные направления налоговой политики Нижнедевицкого муниципального района на 2025год и плановый период 2026-2027гг.</vt:lpstr>
      <vt:lpstr>Основные направления бюджетной политики Нижнедевицкого муниципального района на 2025 год и плановый период 2026-2027гг. </vt:lpstr>
      <vt:lpstr>Этапы осуществления бюджетного процесса</vt:lpstr>
      <vt:lpstr>Слайд 17</vt:lpstr>
      <vt:lpstr>Составление проекта бюджета муниципального района основывается на:</vt:lpstr>
      <vt:lpstr>Слайд 19</vt:lpstr>
      <vt:lpstr>Сроки проведения основных мероприятий осуществления бюджетного процесса</vt:lpstr>
      <vt:lpstr>Основные параметры бюджета  Нижнедевицкого муниципального  района на  2024-2027 годы, тыс. рублей</vt:lpstr>
      <vt:lpstr>Источники финансирования дефицита бюджета  В процессе  принятия и исполнения бюджета муниципального образования большое значение приобретает сбалансированность доходов и расходов. Если доходы превышают расходы , то возникает профицит.  Но чаще всего расходы превышают доходы. В таком случае возникает дефицит.                                </vt:lpstr>
      <vt:lpstr>Доходы – Расходы = Дефицит (Профицит)</vt:lpstr>
      <vt:lpstr>Слайд 24</vt:lpstr>
      <vt:lpstr>Состав доходной части бюджета</vt:lpstr>
      <vt:lpstr>Доходы бюджета Нижнедевицкого муниципального  района  в 2024-2027 годах, тыс. рублей</vt:lpstr>
      <vt:lpstr>Динамика налоговых и неналоговых доходов бюджета  Нижнедевицкого муниципального  района   за 2023-2027 годы</vt:lpstr>
      <vt:lpstr>Динамика поступлений налоговых, неналоговых и безвозмездных поступлений в бюджет муниципального района за 2024 – 2027годы, тыс.руб.</vt:lpstr>
      <vt:lpstr>Структура налоговых и неналоговых доходов бюджета муниципального образования Нижнедевицкий район  в 2025 году, %</vt:lpstr>
      <vt:lpstr>  Динамика поступления субвенций, субсидий,  дотаций в бюджет муниципального района  на 2024 – 2026 годы, тыс.руб. </vt:lpstr>
      <vt:lpstr>Основные доходные источники бюджета Нижнедевицкого муниципального района , тыс. рублей</vt:lpstr>
      <vt:lpstr>Слайд 32</vt:lpstr>
      <vt:lpstr>Слайд 33</vt:lpstr>
      <vt:lpstr>Слайд 34</vt:lpstr>
      <vt:lpstr>Недоимка по платежам в консолидированный  бюджет муниципального района на 01.10.2024 г., тыс.руб.</vt:lpstr>
      <vt:lpstr>Динамика  расходов бюджета Нижнедевицкого муниципального района за 2021-2025 годы </vt:lpstr>
      <vt:lpstr>Динамика расходов Нижнедевицкого муниципального района за 2021-2025 годы</vt:lpstr>
      <vt:lpstr>Слайд 38</vt:lpstr>
      <vt:lpstr>Структура расходов бюджета Нижнедевицкого  муниципального района Воронежской области  в 2025 году, в %</vt:lpstr>
      <vt:lpstr>Слайд 40</vt:lpstr>
      <vt:lpstr>Образование</vt:lpstr>
      <vt:lpstr>Социальная политика</vt:lpstr>
      <vt:lpstr>Расходы на содержание отрасли «Культура»  в 2021-2025 г. тыс. руб.</vt:lpstr>
      <vt:lpstr>Физическая культура и спорт</vt:lpstr>
      <vt:lpstr>Расходы на молодёжную политику и  оздоровление детей, тыс. руб.</vt:lpstr>
      <vt:lpstr>    Финансовая помощь из бюджета  Нижнедевицкого муниципального района бюджетам сельских поселений</vt:lpstr>
      <vt:lpstr>Слайд 47</vt:lpstr>
      <vt:lpstr>Слайд 48</vt:lpstr>
      <vt:lpstr>Слайд 49</vt:lpstr>
      <vt:lpstr>Значимые расходные обязательства бюджета   Нижнедевицкого муниципального района в 2025году,%</vt:lpstr>
      <vt:lpstr>Динамика муниципального долга Нижнедевицкого  района   в период 2021- 2025 гг. 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БЮДЖЕТ</dc:title>
  <dc:creator>user</dc:creator>
  <cp:lastModifiedBy>Рощупкина Наталья Ивановна</cp:lastModifiedBy>
  <cp:revision>1491</cp:revision>
  <dcterms:created xsi:type="dcterms:W3CDTF">2012-11-22T13:43:08Z</dcterms:created>
  <dcterms:modified xsi:type="dcterms:W3CDTF">2024-11-18T11:15:19Z</dcterms:modified>
</cp:coreProperties>
</file>