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5"/>
  </p:notesMasterIdLst>
  <p:sldIdLst>
    <p:sldId id="308" r:id="rId2"/>
    <p:sldId id="258" r:id="rId3"/>
    <p:sldId id="302" r:id="rId4"/>
    <p:sldId id="315" r:id="rId5"/>
    <p:sldId id="261" r:id="rId6"/>
    <p:sldId id="326" r:id="rId7"/>
    <p:sldId id="310" r:id="rId8"/>
    <p:sldId id="298" r:id="rId9"/>
    <p:sldId id="320" r:id="rId10"/>
    <p:sldId id="327" r:id="rId11"/>
    <p:sldId id="267" r:id="rId12"/>
    <p:sldId id="322" r:id="rId13"/>
    <p:sldId id="323" r:id="rId14"/>
    <p:sldId id="333" r:id="rId15"/>
    <p:sldId id="324" r:id="rId16"/>
    <p:sldId id="325" r:id="rId17"/>
    <p:sldId id="334" r:id="rId18"/>
    <p:sldId id="274" r:id="rId19"/>
    <p:sldId id="332" r:id="rId20"/>
    <p:sldId id="330" r:id="rId21"/>
    <p:sldId id="331" r:id="rId22"/>
    <p:sldId id="335" r:id="rId23"/>
    <p:sldId id="278" r:id="rId24"/>
    <p:sldId id="307" r:id="rId25"/>
    <p:sldId id="277" r:id="rId26"/>
    <p:sldId id="305" r:id="rId27"/>
    <p:sldId id="318" r:id="rId28"/>
    <p:sldId id="284" r:id="rId29"/>
    <p:sldId id="287" r:id="rId30"/>
    <p:sldId id="306" r:id="rId31"/>
    <p:sldId id="289" r:id="rId32"/>
    <p:sldId id="292" r:id="rId33"/>
    <p:sldId id="293" r:id="rId34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FF"/>
    <a:srgbClr val="99FF99"/>
    <a:srgbClr val="FFCCFF"/>
    <a:srgbClr val="FF99CC"/>
    <a:srgbClr val="64C1EA"/>
    <a:srgbClr val="CCFFCC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8" autoAdjust="0"/>
    <p:restoredTop sz="98327" autoAdjust="0"/>
  </p:normalViewPr>
  <p:slideViewPr>
    <p:cSldViewPr>
      <p:cViewPr varScale="1">
        <p:scale>
          <a:sx n="87" d="100"/>
          <a:sy n="87" d="100"/>
        </p:scale>
        <p:origin x="-1003" y="-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84" y="-52"/>
      </p:cViewPr>
      <p:guideLst>
        <p:guide orient="horz" pos="2160"/>
        <p:guide pos="3120"/>
      </p:guideLst>
    </p:cSldViewPr>
  </p:notesViewPr>
  <p:gridSpacing cx="79267050" cy="792670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2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5555511655611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711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1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4"/>
      <c:perspective val="30"/>
    </c:view3D>
    <c:plotArea>
      <c:layout>
        <c:manualLayout>
          <c:layoutTarget val="inner"/>
          <c:xMode val="edge"/>
          <c:yMode val="edge"/>
          <c:x val="8.3094084393298268E-2"/>
          <c:y val="8.2107500582343368E-2"/>
          <c:w val="0.91224334901354232"/>
          <c:h val="0.917892548872199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CC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03-4C0F-823B-F2708D9C76CB}"/>
              </c:ext>
            </c:extLst>
          </c:dPt>
          <c:dPt>
            <c:idx val="2"/>
            <c:explosion val="16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03-4C0F-823B-F2708D9C76C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143477,9</a:t>
                    </a:r>
                    <a:r>
                      <a:rPr lang="ru-RU" baseline="0" dirty="0" smtClean="0"/>
                      <a:t> </a:t>
                    </a:r>
                    <a:r>
                      <a:rPr lang="ru-RU" sz="1600" b="0" i="0" u="none" strike="noStrike" baseline="0" dirty="0" smtClean="0"/>
                      <a:t>тыс. руб.</a:t>
                    </a:r>
                    <a:r>
                      <a:rPr lang="ru-RU" dirty="0" smtClean="0"/>
                      <a:t>; 20,6%</a:t>
                    </a:r>
                    <a:endParaRPr lang="ru-RU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03-4C0F-823B-F2708D9C76CB}"/>
                </c:ext>
              </c:extLst>
            </c:dLbl>
            <c:dLbl>
              <c:idx val="1"/>
              <c:layout>
                <c:manualLayout>
                  <c:x val="-0.15177882091661618"/>
                  <c:y val="-0.266167564735659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доходы  57100,3  </a:t>
                    </a:r>
                    <a:r>
                      <a:rPr lang="ru-RU" sz="1600" b="0" i="0" u="none" strike="noStrike" baseline="0" dirty="0" smtClean="0"/>
                      <a:t>тыс. </a:t>
                    </a:r>
                    <a:r>
                      <a:rPr lang="ru-RU" sz="1600" b="0" i="0" u="none" strike="noStrike" baseline="0" dirty="0" err="1" smtClean="0"/>
                      <a:t>руб</a:t>
                    </a:r>
                    <a:r>
                      <a:rPr lang="ru-RU" dirty="0" smtClean="0"/>
                      <a:t>; 8,2%</a:t>
                    </a:r>
                    <a:endParaRPr lang="ru-RU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03-4C0F-823B-F2708D9C76CB}"/>
                </c:ext>
              </c:extLst>
            </c:dLbl>
            <c:dLbl>
              <c:idx val="2"/>
              <c:layout>
                <c:manualLayout>
                  <c:x val="0.22692307692307687"/>
                  <c:y val="8.1652268258533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496266,9</a:t>
                    </a:r>
                    <a:r>
                      <a:rPr lang="ru-RU" sz="1600" b="0" i="0" u="none" strike="noStrike" baseline="0" dirty="0" smtClean="0"/>
                      <a:t> тыс.руб..</a:t>
                    </a:r>
                    <a:r>
                      <a:rPr lang="ru-RU" dirty="0" smtClean="0"/>
                      <a:t>; 71,2%</a:t>
                    </a:r>
                    <a:endParaRPr lang="ru-RU" dirty="0"/>
                  </a:p>
                </c:rich>
              </c:tx>
              <c:dLblPos val="bestFit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03-4C0F-823B-F2708D9C7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Ser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Безвоздмездные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106666.2</c:v>
                </c:pt>
                <c:pt idx="1">
                  <c:v>48999.199999999997</c:v>
                </c:pt>
                <c:pt idx="2">
                  <c:v>348097.1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03-4C0F-823B-F2708D9C76CB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3004273504273522"/>
          <c:y val="5.2475652767218856E-2"/>
          <c:w val="0.75896437624784163"/>
          <c:h val="0.636929388482027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84900284900284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70232,4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4A-4E15-B24E-A44798A03F98}"/>
                </c:ext>
              </c:extLst>
            </c:dLbl>
            <c:dLbl>
              <c:idx val="1"/>
              <c:layout>
                <c:manualLayout>
                  <c:x val="-2.7065527065527412E-2"/>
                  <c:y val="-3.3153101479942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76680,4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4A-4E15-B24E-A44798A03F98}"/>
                </c:ext>
              </c:extLst>
            </c:dLbl>
            <c:dLbl>
              <c:idx val="2"/>
              <c:layout>
                <c:manualLayout>
                  <c:x val="-5.6981178634721895E-3"/>
                  <c:y val="-3.34134052796672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60935,3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4A-4E15-B24E-A44798A03F98}"/>
                </c:ext>
              </c:extLst>
            </c:dLbl>
            <c:dLbl>
              <c:idx val="3"/>
              <c:layout>
                <c:manualLayout>
                  <c:x val="-1.4245014245014283E-2"/>
                  <c:y val="-1.52343390877912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85517,7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4A-4E15-B24E-A44798A03F98}"/>
                </c:ext>
              </c:extLst>
            </c:dLbl>
            <c:dLbl>
              <c:idx val="4"/>
              <c:layout>
                <c:manualLayout>
                  <c:x val="-8.5470085470085496E-3"/>
                  <c:y val="-1.15384606648656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3193,8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94A-4E15-B24E-A44798A03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70232.399999999994</c:v>
                </c:pt>
                <c:pt idx="1">
                  <c:v>176680.4</c:v>
                </c:pt>
                <c:pt idx="2">
                  <c:v>160935.29999999999</c:v>
                </c:pt>
                <c:pt idx="3">
                  <c:v>85517.7</c:v>
                </c:pt>
                <c:pt idx="4">
                  <c:v>3193.8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4A-4E15-B24E-A44798A03F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2.7065527065527412E-2"/>
                  <c:y val="6.62019953179759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70232,4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94A-4E15-B24E-A44798A03F98}"/>
                </c:ext>
              </c:extLst>
            </c:dLbl>
            <c:dLbl>
              <c:idx val="1"/>
              <c:layout>
                <c:manualLayout>
                  <c:x val="2.27920227920228E-2"/>
                  <c:y val="-3.91831498826700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76658,7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94A-4E15-B24E-A44798A03F98}"/>
                </c:ext>
              </c:extLst>
            </c:dLbl>
            <c:dLbl>
              <c:idx val="2"/>
              <c:layout>
                <c:manualLayout>
                  <c:x val="3.1339031339031341E-2"/>
                  <c:y val="-1.5544824475065919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/>
                      <a:t> </a:t>
                    </a:r>
                    <a:r>
                      <a:rPr lang="ru-RU" sz="900" b="1" dirty="0" smtClean="0"/>
                      <a:t>160935,1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94A-4E15-B24E-A44798A03F98}"/>
                </c:ext>
              </c:extLst>
            </c:dLbl>
            <c:dLbl>
              <c:idx val="3"/>
              <c:layout>
                <c:manualLayout>
                  <c:x val="1.7094017094017103E-2"/>
                  <c:y val="-1.71072776765485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94A-4E15-B24E-A44798A03F98}"/>
                </c:ext>
              </c:extLst>
            </c:dLbl>
            <c:dLbl>
              <c:idx val="4"/>
              <c:layout>
                <c:manualLayout>
                  <c:x val="1.8518518518518583E-2"/>
                  <c:y val="-2.804502952755968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94A-4E15-B24E-A44798A03F98}"/>
                </c:ext>
              </c:extLst>
            </c:dLbl>
            <c:dLbl>
              <c:idx val="5"/>
              <c:layout>
                <c:manualLayout>
                  <c:x val="1.7094017094017103E-2"/>
                  <c:y val="6.927103838582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</a:t>
                    </a:r>
                    <a:r>
                      <a:rPr lang="ru-RU" dirty="0" smtClean="0"/>
                      <a:t>270,4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94A-4E15-B24E-A44798A03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70232.399999999994</c:v>
                </c:pt>
                <c:pt idx="1">
                  <c:v>176658.7</c:v>
                </c:pt>
                <c:pt idx="2">
                  <c:v>160935.1</c:v>
                </c:pt>
                <c:pt idx="3">
                  <c:v>85517.3</c:v>
                </c:pt>
                <c:pt idx="4">
                  <c:v>3193.8</c:v>
                </c:pt>
                <c:pt idx="5">
                  <c:v>-270.39999999999969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4A-4E15-B24E-A44798A03F98}"/>
            </c:ext>
          </c:extLst>
        </c:ser>
        <c:axId val="149865216"/>
        <c:axId val="149866752"/>
      </c:barChart>
      <c:catAx>
        <c:axId val="1498652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866752"/>
        <c:crosses val="autoZero"/>
        <c:auto val="1"/>
        <c:lblAlgn val="ctr"/>
        <c:lblOffset val="100"/>
      </c:catAx>
      <c:valAx>
        <c:axId val="1498667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86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71936200282664"/>
          <c:y val="6.3790600393700894E-2"/>
          <c:w val="0.36028063799718274"/>
          <c:h val="0.3283482489136809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plotArea>
      <c:layout>
        <c:manualLayout>
          <c:layoutTarget val="inner"/>
          <c:xMode val="edge"/>
          <c:yMode val="edge"/>
          <c:x val="0.12254310344827644"/>
          <c:y val="3.4096151264676605E-2"/>
          <c:w val="0.71506177029595441"/>
          <c:h val="0.557868446557515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-3.017241379310345E-2"/>
                  <c:y val="-1.1538460664865248E-2"/>
                </c:manualLayout>
              </c:layout>
              <c:showVal val="1"/>
            </c:dLbl>
            <c:dLbl>
              <c:idx val="1"/>
              <c:layout>
                <c:manualLayout>
                  <c:x val="-4.0229885057471236E-2"/>
                  <c:y val="5.76923033243261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EA-48EA-A6E1-C3B910E1F2E8}"/>
                </c:ext>
              </c:extLst>
            </c:dLbl>
            <c:dLbl>
              <c:idx val="2"/>
              <c:layout>
                <c:manualLayout>
                  <c:x val="2.8735632183908076E-3"/>
                  <c:y val="-1.323093630439737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76214</c:v>
                </c:pt>
                <c:pt idx="1">
                  <c:v>156388</c:v>
                </c:pt>
                <c:pt idx="2">
                  <c:v>175870.9</c:v>
                </c:pt>
                <c:pt idx="3">
                  <c:v>58375.6</c:v>
                </c:pt>
                <c:pt idx="4">
                  <c:v>6244.1</c:v>
                </c:pt>
                <c:pt idx="5">
                  <c:v>-4.0000000000000022E-2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EA-48EA-A6E1-C3B910E1F2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2.011494252873565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EA-48EA-A6E1-C3B910E1F2E8}"/>
                </c:ext>
              </c:extLst>
            </c:dLbl>
            <c:dLbl>
              <c:idx val="1"/>
              <c:layout>
                <c:manualLayout>
                  <c:x val="-3.3045977011494344E-2"/>
                  <c:y val="7.9385617826384387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/>
                      <a:t> </a:t>
                    </a:r>
                    <a:r>
                      <a:rPr lang="en-US" dirty="0" smtClean="0"/>
                      <a:t>         </a:t>
                    </a:r>
                    <a:r>
                      <a:rPr lang="ru-RU" dirty="0" smtClean="0"/>
                      <a:t>176658,7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EA-48EA-A6E1-C3B910E1F2E8}"/>
                </c:ext>
              </c:extLst>
            </c:dLbl>
            <c:dLbl>
              <c:idx val="2"/>
              <c:layout>
                <c:manualLayout>
                  <c:x val="4.1666553534256495E-2"/>
                  <c:y val="-4.31516048604834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160935,1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EA-48EA-A6E1-C3B910E1F2E8}"/>
                </c:ext>
              </c:extLst>
            </c:dLbl>
            <c:dLbl>
              <c:idx val="3"/>
              <c:layout>
                <c:manualLayout>
                  <c:x val="3.8793103448275891E-2"/>
                  <c:y val="-2.0192306163514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EA-48EA-A6E1-C3B910E1F2E8}"/>
                </c:ext>
              </c:extLst>
            </c:dLbl>
            <c:dLbl>
              <c:idx val="4"/>
              <c:layout>
                <c:manualLayout>
                  <c:x val="2.2988505747126436E-2"/>
                  <c:y val="-5.76923033243270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EA-48EA-A6E1-C3B910E1F2E8}"/>
                </c:ext>
              </c:extLst>
            </c:dLbl>
            <c:dLbl>
              <c:idx val="5"/>
              <c:layout>
                <c:manualLayout>
                  <c:x val="2.2988505747126436E-2"/>
                  <c:y val="3.1730993963431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EA-48EA-A6E1-C3B910E1F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70232.399999999994</c:v>
                </c:pt>
                <c:pt idx="1">
                  <c:v>176658.7</c:v>
                </c:pt>
                <c:pt idx="2">
                  <c:v>160935.1</c:v>
                </c:pt>
                <c:pt idx="3">
                  <c:v>85517.3</c:v>
                </c:pt>
                <c:pt idx="4">
                  <c:v>3193.8</c:v>
                </c:pt>
                <c:pt idx="5">
                  <c:v>-270.39999999999969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EA-48EA-A6E1-C3B910E1F2E8}"/>
            </c:ext>
          </c:extLst>
        </c:ser>
        <c:axId val="149962112"/>
        <c:axId val="149968000"/>
      </c:barChart>
      <c:catAx>
        <c:axId val="1499621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968000"/>
        <c:crosses val="autoZero"/>
        <c:auto val="1"/>
        <c:lblAlgn val="ctr"/>
        <c:lblOffset val="100"/>
      </c:catAx>
      <c:valAx>
        <c:axId val="149968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996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78878179020656"/>
          <c:y val="5.1691168103333726E-2"/>
          <c:w val="0.14084340211783974"/>
          <c:h val="0.1581559541069084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>
        <c:manualLayout>
          <c:layoutTarget val="inner"/>
          <c:xMode val="edge"/>
          <c:yMode val="edge"/>
          <c:x val="0.12884073404758831"/>
          <c:y val="3.9693731465385011E-2"/>
          <c:w val="0.86305402762853534"/>
          <c:h val="0.635236455882779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план- 684473,2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4.0983606557377103E-3"/>
                  <c:y val="-4.54545454545454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47-439B-8EC2-B87523591B0F}"/>
                </c:ext>
              </c:extLst>
            </c:dLbl>
            <c:dLbl>
              <c:idx val="1"/>
              <c:layout>
                <c:manualLayout>
                  <c:x val="-1.3661202185792361E-3"/>
                  <c:y val="-1.73160173160173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47-439B-8EC2-B87523591B0F}"/>
                </c:ext>
              </c:extLst>
            </c:dLbl>
            <c:dLbl>
              <c:idx val="2"/>
              <c:layout>
                <c:manualLayout>
                  <c:x val="-1.6795922019311363E-2"/>
                  <c:y val="-2.87232509820567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47-439B-8EC2-B87523591B0F}"/>
                </c:ext>
              </c:extLst>
            </c:dLbl>
            <c:dLbl>
              <c:idx val="3"/>
              <c:layout>
                <c:manualLayout>
                  <c:x val="-1.5652151266657862E-2"/>
                  <c:y val="-1.96754098630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47-439B-8EC2-B87523591B0F}"/>
                </c:ext>
              </c:extLst>
            </c:dLbl>
            <c:dLbl>
              <c:idx val="4"/>
              <c:layout>
                <c:manualLayout>
                  <c:x val="-4.0983606557377103E-3"/>
                  <c:y val="-3.03030303030303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47-439B-8EC2-B87523591B0F}"/>
                </c:ext>
              </c:extLst>
            </c:dLbl>
            <c:dLbl>
              <c:idx val="5"/>
              <c:layout>
                <c:manualLayout>
                  <c:x val="-4.0983606557377103E-3"/>
                  <c:y val="-3.896103896103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47-439B-8EC2-B87523591B0F}"/>
                </c:ext>
              </c:extLst>
            </c:dLbl>
            <c:dLbl>
              <c:idx val="6"/>
              <c:layout>
                <c:manualLayout>
                  <c:x val="-1.3661202185792361E-3"/>
                  <c:y val="-4.11255411255411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47-439B-8EC2-B87523591B0F}"/>
                </c:ext>
              </c:extLst>
            </c:dLbl>
            <c:dLbl>
              <c:idx val="7"/>
              <c:layout>
                <c:manualLayout>
                  <c:x val="-1.3661202185792361E-3"/>
                  <c:y val="-3.67965367965367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47-439B-8EC2-B87523591B0F}"/>
                </c:ext>
              </c:extLst>
            </c:dLbl>
            <c:dLbl>
              <c:idx val="8"/>
              <c:layout>
                <c:manualLayout>
                  <c:x val="-2.2238573915332892E-4"/>
                  <c:y val="-3.28780618078901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47-439B-8EC2-B87523591B0F}"/>
                </c:ext>
              </c:extLst>
            </c:dLbl>
            <c:dLbl>
              <c:idx val="9"/>
              <c:layout>
                <c:manualLayout>
                  <c:x val="-4.0983606557377103E-3"/>
                  <c:y val="-3.896103896103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7-439B-8EC2-B87523591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46921.5</c:v>
                </c:pt>
                <c:pt idx="1">
                  <c:v>307829</c:v>
                </c:pt>
                <c:pt idx="2">
                  <c:v>39170.5</c:v>
                </c:pt>
                <c:pt idx="3">
                  <c:v>19999.900000000001</c:v>
                </c:pt>
                <c:pt idx="4">
                  <c:v>5121.7</c:v>
                </c:pt>
                <c:pt idx="5">
                  <c:v>52937</c:v>
                </c:pt>
                <c:pt idx="6">
                  <c:v>20037.3</c:v>
                </c:pt>
                <c:pt idx="7">
                  <c:v>176380.2</c:v>
                </c:pt>
                <c:pt idx="8">
                  <c:v>16076.1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647-439B-8EC2-B87523591B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- 678833,6 тыс.руб.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2"/>
              <c:layout>
                <c:manualLayout>
                  <c:x val="-6.9899927434699755E-4"/>
                  <c:y val="-4.13418410542146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47-439B-8EC2-B87523591B0F}"/>
                </c:ext>
              </c:extLst>
            </c:dLbl>
            <c:dLbl>
              <c:idx val="3"/>
              <c:layout>
                <c:manualLayout>
                  <c:x val="-8.7474097809236446E-3"/>
                  <c:y val="4.32897478840939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647-439B-8EC2-B87523591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46921.4</c:v>
                </c:pt>
                <c:pt idx="1">
                  <c:v>304570.90000000002</c:v>
                </c:pt>
                <c:pt idx="2">
                  <c:v>38991.5</c:v>
                </c:pt>
                <c:pt idx="3">
                  <c:v>19977.59999999998</c:v>
                </c:pt>
                <c:pt idx="4">
                  <c:v>5082.1000000000004</c:v>
                </c:pt>
                <c:pt idx="5">
                  <c:v>51726.6</c:v>
                </c:pt>
                <c:pt idx="6">
                  <c:v>20036.5</c:v>
                </c:pt>
                <c:pt idx="7">
                  <c:v>175451.3</c:v>
                </c:pt>
                <c:pt idx="8">
                  <c:v>16075.7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647-439B-8EC2-B87523591B0F}"/>
            </c:ext>
          </c:extLst>
        </c:ser>
        <c:axId val="153811968"/>
        <c:axId val="153834240"/>
      </c:barChart>
      <c:catAx>
        <c:axId val="153811968"/>
        <c:scaling>
          <c:orientation val="minMax"/>
        </c:scaling>
        <c:axPos val="b"/>
        <c:numFmt formatCode="General" sourceLinked="0"/>
        <c:tickLblPos val="nextTo"/>
        <c:crossAx val="153834240"/>
        <c:crosses val="autoZero"/>
        <c:auto val="1"/>
        <c:lblAlgn val="ctr"/>
        <c:lblOffset val="100"/>
      </c:catAx>
      <c:valAx>
        <c:axId val="153834240"/>
        <c:scaling>
          <c:orientation val="minMax"/>
        </c:scaling>
        <c:axPos val="l"/>
        <c:majorGridlines/>
        <c:numFmt formatCode="General" sourceLinked="1"/>
        <c:tickLblPos val="nextTo"/>
        <c:crossAx val="153811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82558839982133"/>
          <c:y val="0"/>
          <c:w val="0.17500012039779494"/>
          <c:h val="0.17909806728704394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Всего произведено расходов </a:t>
            </a:r>
            <a:r>
              <a:rPr lang="ru-RU" dirty="0" smtClean="0">
                <a:solidFill>
                  <a:srgbClr val="FF0000"/>
                </a:solidFill>
              </a:rPr>
              <a:t>– 678833,6тыс.руб</a:t>
            </a:r>
            <a:r>
              <a:rPr lang="ru-RU" dirty="0"/>
              <a:t>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1681761865849064E-4"/>
          <c:y val="0.18204321374168544"/>
          <c:w val="0.83289817482224049"/>
          <c:h val="0.704838576881857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- 678833,6 тыс.руб.</c:v>
                </c:pt>
              </c:strCache>
            </c:strRef>
          </c:tx>
          <c:explosion val="4"/>
          <c:dPt>
            <c:idx val="0"/>
            <c:explosion val="16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2B-449F-A581-3BE2F724683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Образование</a:t>
                    </a:r>
                    <a:r>
                      <a:rPr lang="ru-RU"/>
                      <a:t>
</a:t>
                    </a:r>
                    <a:r>
                      <a:rPr lang="en-US" smtClean="0"/>
                      <a:t>44.9</a:t>
                    </a:r>
                    <a:r>
                      <a:rPr lang="ru-RU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4.3543049666368655E-2"/>
                  <c:y val="2.672520100165807E-2"/>
                </c:manualLayout>
              </c:layout>
              <c:dLblPos val="bestFit"/>
              <c:showCatName val="1"/>
              <c:showPercent val="1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en-US" dirty="0" smtClean="0"/>
                      <a:t>2.9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2B-449F-A581-3BE2F7246838}"/>
                </c:ext>
              </c:extLst>
            </c:dLbl>
            <c:dLbl>
              <c:idx val="3"/>
              <c:layout>
                <c:manualLayout>
                  <c:x val="-1.9730915363206199E-2"/>
                  <c:y val="4.348674004626030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en-US" dirty="0" smtClean="0"/>
                      <a:t>0.7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2B-449F-A581-3BE2F7246838}"/>
                </c:ext>
              </c:extLst>
            </c:dLbl>
            <c:dLbl>
              <c:idx val="4"/>
              <c:layout>
                <c:manualLayout>
                  <c:x val="-5.1751861270134342E-2"/>
                  <c:y val="2.4823551073650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</a:t>
                    </a:r>
                    <a:r>
                      <a:rPr lang="ru-RU"/>
                      <a:t>
</a:t>
                    </a:r>
                    <a:r>
                      <a:rPr lang="en-US" smtClean="0"/>
                      <a:t>7.6</a:t>
                    </a:r>
                    <a:r>
                      <a:rPr lang="ru-RU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</a:t>
                    </a:r>
                    <a:r>
                      <a:rPr lang="ru-RU"/>
                      <a:t>
</a:t>
                    </a:r>
                    <a:r>
                      <a:rPr lang="en-US" smtClean="0"/>
                      <a:t>5.7</a:t>
                    </a:r>
                    <a:r>
                      <a:rPr lang="ru-RU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</a:t>
                    </a:r>
                    <a:r>
                      <a:rPr lang="ru-RU"/>
                      <a:t>
</a:t>
                    </a:r>
                    <a:r>
                      <a:rPr lang="en-US" smtClean="0"/>
                      <a:t>25.8</a:t>
                    </a:r>
                    <a:r>
                      <a:rPr lang="ru-RU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</a:t>
                    </a:r>
                    <a:r>
                      <a:rPr lang="ru-RU"/>
                      <a:t>
</a:t>
                    </a:r>
                    <a:r>
                      <a:rPr lang="en-US" smtClean="0"/>
                      <a:t>2.4</a:t>
                    </a:r>
                    <a:r>
                      <a:rPr lang="ru-RU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</a:t>
                    </a:r>
                    <a:r>
                      <a:rPr lang="ru-RU"/>
                      <a:t>
</a:t>
                    </a:r>
                    <a:r>
                      <a:rPr lang="en-US" smtClean="0"/>
                      <a:t>6.9</a:t>
                    </a:r>
                    <a:r>
                      <a:rPr lang="ru-RU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separator>
</c:separator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CatName val="1"/>
            <c:showPercent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Национальная экономика</c:v>
                </c:pt>
                <c:pt idx="7">
                  <c:v>Жилищно-коммунальное хозяйство</c:v>
                </c:pt>
                <c:pt idx="8">
                  <c:v>Межбюджетные трансферты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304570.90000000002</c:v>
                </c:pt>
                <c:pt idx="1">
                  <c:v>20036.5</c:v>
                </c:pt>
                <c:pt idx="2">
                  <c:v>19977.59999999998</c:v>
                </c:pt>
                <c:pt idx="3">
                  <c:v>5082.1000000000004</c:v>
                </c:pt>
                <c:pt idx="4">
                  <c:v>51726.6</c:v>
                </c:pt>
                <c:pt idx="5">
                  <c:v>38991.5</c:v>
                </c:pt>
                <c:pt idx="6">
                  <c:v>175451.3</c:v>
                </c:pt>
                <c:pt idx="7">
                  <c:v>16075.7</c:v>
                </c:pt>
                <c:pt idx="8">
                  <c:v>46921.4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2B-449F-A581-3BE2F7246838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тыс.руб</a:t>
            </a:r>
            <a:endParaRPr lang="ru-RU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  <a:sp3d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250917331838153E-2"/>
          <c:y val="3.1973228242194091E-2"/>
          <c:w val="0.70211390232318105"/>
          <c:h val="0.955209302212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99FF"/>
              </a:solidFill>
            </c:spPr>
          </c:dPt>
          <c:dPt>
            <c:idx val="1"/>
            <c:explosion val="16"/>
          </c:dPt>
          <c:dPt>
            <c:idx val="2"/>
            <c:explosion val="5"/>
            <c:spPr>
              <a:gradFill rotWithShape="1">
                <a:gsLst>
                  <a:gs pos="0">
                    <a:schemeClr val="accent1">
                      <a:tint val="35000"/>
                      <a:satMod val="260000"/>
                    </a:schemeClr>
                  </a:gs>
                  <a:gs pos="30000">
                    <a:schemeClr val="accent1">
                      <a:tint val="38000"/>
                      <a:satMod val="260000"/>
                    </a:schemeClr>
                  </a:gs>
                  <a:gs pos="75000">
                    <a:schemeClr val="accent1">
                      <a:tint val="55000"/>
                      <a:satMod val="255000"/>
                    </a:schemeClr>
                  </a:gs>
                  <a:gs pos="100000">
                    <a:schemeClr val="accent1">
                      <a:tint val="70000"/>
                      <a:satMod val="25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1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spPr>
              <a:gradFill rotWithShape="1">
                <a:gsLst>
                  <a:gs pos="0">
                    <a:schemeClr val="accent3">
                      <a:tint val="35000"/>
                      <a:satMod val="260000"/>
                    </a:schemeClr>
                  </a:gs>
                  <a:gs pos="30000">
                    <a:schemeClr val="accent3">
                      <a:tint val="38000"/>
                      <a:satMod val="260000"/>
                    </a:schemeClr>
                  </a:gs>
                  <a:gs pos="75000">
                    <a:schemeClr val="accent3">
                      <a:tint val="55000"/>
                      <a:satMod val="255000"/>
                    </a:schemeClr>
                  </a:gs>
                  <a:gs pos="100000">
                    <a:schemeClr val="accent3">
                      <a:tint val="70000"/>
                      <a:satMod val="25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3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Культура</c:v>
                </c:pt>
                <c:pt idx="1">
                  <c:v>Образование  </c:v>
                </c:pt>
                <c:pt idx="2">
                  <c:v>Комфортная среда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2587.1</c:v>
                </c:pt>
                <c:pt idx="2">
                  <c:v>5500.7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8.5796486977590763E-2"/>
          <c:y val="9.4611332829971598E-2"/>
          <c:w val="0.88984451310674773"/>
          <c:h val="0.59568163919721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- 649108,2тыс.руб.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2.4336765596608152E-3"/>
                  <c:y val="-2.511415525114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92-440C-A12C-BE3D116DD93F}"/>
                </c:ext>
              </c:extLst>
            </c:dLbl>
            <c:dLbl>
              <c:idx val="1"/>
              <c:layout>
                <c:manualLayout>
                  <c:x val="-4.2372881355934545E-3"/>
                  <c:y val="-2.054794520548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92-440C-A12C-BE3D116DD93F}"/>
                </c:ext>
              </c:extLst>
            </c:dLbl>
            <c:dLbl>
              <c:idx val="2"/>
              <c:layout>
                <c:manualLayout>
                  <c:x val="-1.5428023420149405E-3"/>
                  <c:y val="-2.511415525114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92-440C-A12C-BE3D116DD93F}"/>
                </c:ext>
              </c:extLst>
            </c:dLbl>
            <c:dLbl>
              <c:idx val="3"/>
              <c:layout>
                <c:manualLayout>
                  <c:x val="-8.8657379366044089E-3"/>
                  <c:y val="-5.70776255707763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92-440C-A12C-BE3D116DD93F}"/>
                </c:ext>
              </c:extLst>
            </c:dLbl>
            <c:dLbl>
              <c:idx val="4"/>
              <c:layout>
                <c:manualLayout>
                  <c:x val="-1.0256511205330061E-2"/>
                  <c:y val="-3.4246755114514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92-440C-A12C-BE3D116DD93F}"/>
                </c:ext>
              </c:extLst>
            </c:dLbl>
            <c:dLbl>
              <c:idx val="5"/>
              <c:layout>
                <c:manualLayout>
                  <c:x val="-1.8361581920903963E-2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92-440C-A12C-BE3D116DD93F}"/>
                </c:ext>
              </c:extLst>
            </c:dLbl>
            <c:dLbl>
              <c:idx val="6"/>
              <c:layout>
                <c:manualLayout>
                  <c:x val="-6.4102564102564282E-3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792-440C-A12C-BE3D116DD93F}"/>
                </c:ext>
              </c:extLst>
            </c:dLbl>
            <c:dLbl>
              <c:idx val="7"/>
              <c:layout>
                <c:manualLayout>
                  <c:x val="-3.8461538461538472E-3"/>
                  <c:y val="-9.132420091324335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92-440C-A12C-BE3D116DD93F}"/>
                </c:ext>
              </c:extLst>
            </c:dLbl>
            <c:dLbl>
              <c:idx val="8"/>
              <c:layout>
                <c:manualLayout>
                  <c:x val="-6.5624873813850196E-3"/>
                  <c:y val="-2.51141552511415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792-440C-A12C-BE3D116DD93F}"/>
                </c:ext>
              </c:extLst>
            </c:dLbl>
            <c:dLbl>
              <c:idx val="9"/>
              <c:layout>
                <c:manualLayout>
                  <c:x val="1.021199273167777E-3"/>
                  <c:y val="-1.59817351598174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92-440C-A12C-BE3D116D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42171.4</c:v>
                </c:pt>
                <c:pt idx="1">
                  <c:v>15443.8</c:v>
                </c:pt>
                <c:pt idx="2">
                  <c:v>51461.3</c:v>
                </c:pt>
                <c:pt idx="3">
                  <c:v>117150.8</c:v>
                </c:pt>
                <c:pt idx="4">
                  <c:v>90172.9</c:v>
                </c:pt>
                <c:pt idx="5">
                  <c:v>275443.09999999998</c:v>
                </c:pt>
                <c:pt idx="6">
                  <c:v>35552.300000000003</c:v>
                </c:pt>
                <c:pt idx="7">
                  <c:v>20688.900000000001</c:v>
                </c:pt>
                <c:pt idx="8">
                  <c:v>1023.7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92-440C-A12C-BE3D116DD9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- 678833,6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0034726428427335E-2"/>
                  <c:y val="-4.79452054794518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92-440C-A12C-BE3D116DD93F}"/>
                </c:ext>
              </c:extLst>
            </c:dLbl>
            <c:dLbl>
              <c:idx val="1"/>
              <c:layout>
                <c:manualLayout>
                  <c:x val="1.2711864406779662E-2"/>
                  <c:y val="-1.8264840182648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792-440C-A12C-BE3D116DD93F}"/>
                </c:ext>
              </c:extLst>
            </c:dLbl>
            <c:dLbl>
              <c:idx val="2"/>
              <c:layout>
                <c:manualLayout>
                  <c:x val="2.1947001817080591E-2"/>
                  <c:y val="-5.25114155251141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92-440C-A12C-BE3D116DD93F}"/>
                </c:ext>
              </c:extLst>
            </c:dLbl>
            <c:dLbl>
              <c:idx val="3"/>
              <c:layout>
                <c:manualLayout>
                  <c:x val="1.6666565717746926E-2"/>
                  <c:y val="-1.14155251141553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792-440C-A12C-BE3D116DD93F}"/>
                </c:ext>
              </c:extLst>
            </c:dLbl>
            <c:dLbl>
              <c:idx val="4"/>
              <c:layout>
                <c:manualLayout>
                  <c:x val="3.8461538461538472E-3"/>
                  <c:y val="-2.51143350231906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792-440C-A12C-BE3D116DD93F}"/>
                </c:ext>
              </c:extLst>
            </c:dLbl>
            <c:dLbl>
              <c:idx val="5"/>
              <c:layout>
                <c:manualLayout>
                  <c:x val="2.8248587570621472E-2"/>
                  <c:y val="-2.28310502283117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92-440C-A12C-BE3D116DD93F}"/>
                </c:ext>
              </c:extLst>
            </c:dLbl>
            <c:dLbl>
              <c:idx val="6"/>
              <c:layout>
                <c:manualLayout>
                  <c:x val="2.564102564102581E-3"/>
                  <c:y val="-4.79452054794518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792-440C-A12C-BE3D116DD93F}"/>
                </c:ext>
              </c:extLst>
            </c:dLbl>
            <c:dLbl>
              <c:idx val="7"/>
              <c:layout>
                <c:manualLayout>
                  <c:x val="-3.8461538461538472E-3"/>
                  <c:y val="-3.4246575342465752E-2"/>
                </c:manualLayout>
              </c:layout>
              <c:showVal val="1"/>
            </c:dLbl>
            <c:dLbl>
              <c:idx val="8"/>
              <c:layout>
                <c:manualLayout>
                  <c:x val="1.0125984251968541E-2"/>
                  <c:y val="-5.47947003199944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792-440C-A12C-BE3D116DD93F}"/>
                </c:ext>
              </c:extLst>
            </c:dLbl>
            <c:dLbl>
              <c:idx val="9"/>
              <c:layout>
                <c:manualLayout>
                  <c:x val="0"/>
                  <c:y val="-9.13242009132427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792-440C-A12C-BE3D116DD93F}"/>
                </c:ext>
              </c:extLst>
            </c:dLbl>
            <c:dLbl>
              <c:idx val="10"/>
              <c:layout>
                <c:manualLayout>
                  <c:x val="-1.4124293785310734E-3"/>
                  <c:y val="-2.054794520548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92-440C-A12C-BE3D116DD93F}"/>
                </c:ext>
              </c:extLst>
            </c:dLbl>
            <c:dLbl>
              <c:idx val="11"/>
              <c:layout>
                <c:manualLayout>
                  <c:x val="2.8248587570621612E-3"/>
                  <c:y val="-3.65296803652967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792-440C-A12C-BE3D116DD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51726.6</c:v>
                </c:pt>
                <c:pt idx="1">
                  <c:v>20036.5</c:v>
                </c:pt>
                <c:pt idx="2">
                  <c:v>46921.4</c:v>
                </c:pt>
                <c:pt idx="3">
                  <c:v>175451.3</c:v>
                </c:pt>
                <c:pt idx="4">
                  <c:v>16075.7</c:v>
                </c:pt>
                <c:pt idx="5">
                  <c:v>304570.90000000002</c:v>
                </c:pt>
                <c:pt idx="6">
                  <c:v>38991.5</c:v>
                </c:pt>
                <c:pt idx="7">
                  <c:v>19977.59999999998</c:v>
                </c:pt>
                <c:pt idx="8">
                  <c:v>5082.1000000000004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792-440C-A12C-BE3D116DD93F}"/>
            </c:ext>
          </c:extLst>
        </c:ser>
        <c:shape val="cylinder"/>
        <c:axId val="178959872"/>
        <c:axId val="178961408"/>
        <c:axId val="0"/>
      </c:bar3DChart>
      <c:catAx>
        <c:axId val="1789598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78961408"/>
        <c:crosses val="autoZero"/>
        <c:auto val="1"/>
        <c:lblAlgn val="ctr"/>
        <c:lblOffset val="100"/>
      </c:catAx>
      <c:valAx>
        <c:axId val="1789614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895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4955646372648"/>
          <c:y val="5.7088437872650534E-2"/>
          <c:w val="0.3238567726502728"/>
          <c:h val="0.12087305819537685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542632156630643"/>
          <c:y val="5.2267178235088953E-2"/>
          <c:w val="0.54396740654152664"/>
          <c:h val="0.81810347267744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Pt>
            <c:idx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D2-4F5A-B105-83C7C16D68BA}"/>
              </c:ext>
            </c:extLst>
          </c:dPt>
          <c:dPt>
            <c:idx val="1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D2-4F5A-B105-83C7C16D68BA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D2-4F5A-B105-83C7C16D68BA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D2-4F5A-B105-83C7C16D68BA}"/>
              </c:ext>
            </c:extLst>
          </c:dPt>
          <c:dPt>
            <c:idx val="4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D2-4F5A-B105-83C7C16D68BA}"/>
              </c:ext>
            </c:extLst>
          </c:dPt>
          <c:dLbls>
            <c:dLbl>
              <c:idx val="0"/>
              <c:layout>
                <c:manualLayout>
                  <c:x val="-0.15031296847364742"/>
                  <c:y val="0.14917516051105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103562,3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D2-4F5A-B105-83C7C16D68BA}"/>
                </c:ext>
              </c:extLst>
            </c:dLbl>
            <c:dLbl>
              <c:idx val="1"/>
              <c:layout>
                <c:manualLayout>
                  <c:x val="3.1397052208585755E-2"/>
                  <c:y val="0.247025970279080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31293,1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D2-4F5A-B105-83C7C16D68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-239,6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D2-4F5A-B105-83C7C16D68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3935,7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D2-4F5A-B105-83C7C16D68B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1465,2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D2-4F5A-B105-83C7C16D68B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437,4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D2-4F5A-B105-83C7C16D68B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3023,8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4D2-4F5A-B105-83C7C16D68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Патентная система</c:v>
                </c:pt>
                <c:pt idx="6">
                  <c:v>Упрощенная система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71360.2</c:v>
                </c:pt>
                <c:pt idx="1">
                  <c:v>23800.3</c:v>
                </c:pt>
                <c:pt idx="2">
                  <c:v>1158.7</c:v>
                </c:pt>
                <c:pt idx="3">
                  <c:v>6021.8</c:v>
                </c:pt>
                <c:pt idx="4">
                  <c:v>1438.4</c:v>
                </c:pt>
                <c:pt idx="5">
                  <c:v>1729.1</c:v>
                </c:pt>
                <c:pt idx="6">
                  <c:v>1157.7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D2-4F5A-B105-83C7C16D68BA}"/>
            </c:ext>
          </c:extLst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rAngAx val="1"/>
    </c:view3D>
    <c:plotArea>
      <c:layout>
        <c:manualLayout>
          <c:layoutTarget val="inner"/>
          <c:xMode val="edge"/>
          <c:yMode val="edge"/>
          <c:x val="8.3477477247162327E-2"/>
          <c:y val="2.9424187361195231E-2"/>
          <c:w val="0.89750063874759023"/>
          <c:h val="0.722456087219866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9498525073746312E-3"/>
                  <c:y val="-2.7322404371584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96068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01-4E16-A2D3-CEA78B1CA3FF}"/>
                </c:ext>
              </c:extLst>
            </c:dLbl>
            <c:dLbl>
              <c:idx val="1"/>
              <c:layout>
                <c:manualLayout>
                  <c:x val="-1.4749262536873134E-2"/>
                  <c:y val="-1.9125683060109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28150</a:t>
                    </a:r>
                    <a:endParaRPr lang="ru-RU" sz="12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01-4E16-A2D3-CEA78B1CA3FF}"/>
                </c:ext>
              </c:extLst>
            </c:dLbl>
            <c:dLbl>
              <c:idx val="2"/>
              <c:layout>
                <c:manualLayout>
                  <c:x val="-8.8495575221241747E-3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01-4E16-A2D3-CEA78B1CA3FF}"/>
                </c:ext>
              </c:extLst>
            </c:dLbl>
            <c:dLbl>
              <c:idx val="3"/>
              <c:layout>
                <c:manualLayout>
                  <c:x val="2.9498525073746312E-3"/>
                  <c:y val="-2.66499091459722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3980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01-4E16-A2D3-CEA78B1CA3F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440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01-4E16-A2D3-CEA78B1CA3F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1466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B01-4E16-A2D3-CEA78B1CA3FF}"/>
                </c:ext>
              </c:extLst>
            </c:dLbl>
            <c:dLbl>
              <c:idx val="6"/>
              <c:layout>
                <c:manualLayout>
                  <c:x val="-4.424894896987326E-3"/>
                  <c:y val="-3.07692307692307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2860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01-4E16-A2D3-CEA78B1CA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Патентная система налогообложения</c:v>
                </c:pt>
                <c:pt idx="5">
                  <c:v>Госпошлина</c:v>
                </c:pt>
                <c:pt idx="6">
                  <c:v>Упрощенная система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69408</c:v>
                </c:pt>
                <c:pt idx="1">
                  <c:v>23351</c:v>
                </c:pt>
                <c:pt idx="2">
                  <c:v>1100</c:v>
                </c:pt>
                <c:pt idx="3">
                  <c:v>5800</c:v>
                </c:pt>
                <c:pt idx="4">
                  <c:v>1650</c:v>
                </c:pt>
                <c:pt idx="5">
                  <c:v>1380</c:v>
                </c:pt>
                <c:pt idx="6">
                  <c:v>1020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01-4E16-A2D3-CEA78B1CA3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6873040206258097E-2"/>
                  <c:y val="-1.38295982232990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103562,3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B01-4E16-A2D3-CEA78B1CA3FF}"/>
                </c:ext>
              </c:extLst>
            </c:dLbl>
            <c:dLbl>
              <c:idx val="1"/>
              <c:layout>
                <c:manualLayout>
                  <c:x val="2.9498525073746309E-2"/>
                  <c:y val="-8.7011911972541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31293,1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B01-4E16-A2D3-CEA78B1CA3FF}"/>
                </c:ext>
              </c:extLst>
            </c:dLbl>
            <c:dLbl>
              <c:idx val="2"/>
              <c:layout>
                <c:manualLayout>
                  <c:x val="1.0324483775811209E-2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-239,6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B01-4E16-A2D3-CEA78B1CA3FF}"/>
                </c:ext>
              </c:extLst>
            </c:dLbl>
            <c:dLbl>
              <c:idx val="3"/>
              <c:layout>
                <c:manualLayout>
                  <c:x val="1.9174041297935776E-2"/>
                  <c:y val="-1.639344262295082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ru-RU" dirty="0" smtClean="0"/>
                      <a:t>   3935,7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B01-4E16-A2D3-CEA78B1CA3FF}"/>
                </c:ext>
              </c:extLst>
            </c:dLbl>
            <c:dLbl>
              <c:idx val="4"/>
              <c:layout>
                <c:manualLayout>
                  <c:x val="2.2123893805309811E-2"/>
                  <c:y val="-1.025641025641026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437,4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B01-4E16-A2D3-CEA78B1CA3FF}"/>
                </c:ext>
              </c:extLst>
            </c:dLbl>
            <c:dLbl>
              <c:idx val="5"/>
              <c:layout>
                <c:manualLayout>
                  <c:x val="2.2123893805309811E-2"/>
                  <c:y val="-1.2820512820512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1465,2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B01-4E16-A2D3-CEA78B1CA3FF}"/>
                </c:ext>
              </c:extLst>
            </c:dLbl>
            <c:dLbl>
              <c:idx val="6"/>
              <c:layout>
                <c:manualLayout>
                  <c:x val="2.2123893805309811E-2"/>
                  <c:y val="-1.53846153846154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3023,8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B01-4E16-A2D3-CEA78B1CA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Патентная система налогообложения</c:v>
                </c:pt>
                <c:pt idx="5">
                  <c:v>Госпошлина</c:v>
                </c:pt>
                <c:pt idx="6">
                  <c:v>Упрощенная система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71360.2</c:v>
                </c:pt>
                <c:pt idx="1">
                  <c:v>23800.3</c:v>
                </c:pt>
                <c:pt idx="2">
                  <c:v>1158.7</c:v>
                </c:pt>
                <c:pt idx="3">
                  <c:v>6021.8</c:v>
                </c:pt>
                <c:pt idx="4">
                  <c:v>1729.1</c:v>
                </c:pt>
                <c:pt idx="5">
                  <c:v>1438.4</c:v>
                </c:pt>
                <c:pt idx="6">
                  <c:v>1157.7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B01-4E16-A2D3-CEA78B1CA3FF}"/>
            </c:ext>
          </c:extLst>
        </c:ser>
        <c:shape val="cylinder"/>
        <c:axId val="153854720"/>
        <c:axId val="153856640"/>
        <c:axId val="0"/>
      </c:bar3DChart>
      <c:catAx>
        <c:axId val="153854720"/>
        <c:scaling>
          <c:orientation val="minMax"/>
        </c:scaling>
        <c:axPos val="b"/>
        <c:numFmt formatCode="General" sourceLinked="0"/>
        <c:tickLblPos val="nextTo"/>
        <c:crossAx val="153856640"/>
        <c:crosses val="autoZero"/>
        <c:auto val="1"/>
        <c:lblAlgn val="ctr"/>
        <c:lblOffset val="100"/>
      </c:catAx>
      <c:valAx>
        <c:axId val="153856640"/>
        <c:scaling>
          <c:orientation val="minMax"/>
        </c:scaling>
        <c:axPos val="l"/>
        <c:numFmt formatCode="General" sourceLinked="1"/>
        <c:tickLblPos val="nextTo"/>
        <c:crossAx val="153854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233409983042928"/>
          <c:y val="2.5048859277205741E-2"/>
          <c:w val="0.37816737509582543"/>
          <c:h val="0.3235047445992417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plotArea>
      <c:layout>
        <c:manualLayout>
          <c:layoutTarget val="inner"/>
          <c:xMode val="edge"/>
          <c:yMode val="edge"/>
          <c:x val="0.12406777692611547"/>
          <c:y val="4.3550423770133684E-2"/>
          <c:w val="0.72087090330522863"/>
          <c:h val="0.4752289812768101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8495575221241747E-3"/>
                  <c:y val="-2.8361346883589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82892,6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41-46BD-952D-4F3C36EB8AA7}"/>
                </c:ext>
              </c:extLst>
            </c:dLbl>
            <c:dLbl>
              <c:idx val="1"/>
              <c:layout>
                <c:manualLayout>
                  <c:x val="-7.3746312684365781E-3"/>
                  <c:y val="-1.57563038242162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29538,9</a:t>
                    </a:r>
                    <a:endParaRPr lang="ru-RU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9823008849557535E-2"/>
                  <c:y val="9.46563061142762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-239,6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41-46BD-952D-4F3C36EB8AA7}"/>
                </c:ext>
              </c:extLst>
            </c:dLbl>
            <c:dLbl>
              <c:idx val="3"/>
              <c:layout>
                <c:manualLayout>
                  <c:x val="-5.4080004565042393E-17"/>
                  <c:y val="-1.26050430593729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41-46BD-952D-4F3C36EB8AA7}"/>
                </c:ext>
              </c:extLst>
            </c:dLbl>
            <c:dLbl>
              <c:idx val="4"/>
              <c:layout>
                <c:manualLayout>
                  <c:x val="1.4749262536873156E-3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4432,8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41-46BD-952D-4F3C36EB8AA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1692,5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41-46BD-952D-4F3C36EB8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Патентная система </c:v>
                </c:pt>
                <c:pt idx="4">
                  <c:v>Сельскохозяйственный налог</c:v>
                </c:pt>
                <c:pt idx="5">
                  <c:v>Госпошлина</c:v>
                </c:pt>
                <c:pt idx="6">
                  <c:v>Упрощенная система налогообложения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82892.600000000006</c:v>
                </c:pt>
                <c:pt idx="1">
                  <c:v>29538.9</c:v>
                </c:pt>
                <c:pt idx="2">
                  <c:v>-70.900000000000006</c:v>
                </c:pt>
                <c:pt idx="3">
                  <c:v>1584</c:v>
                </c:pt>
                <c:pt idx="4">
                  <c:v>4432.8</c:v>
                </c:pt>
                <c:pt idx="5">
                  <c:v>1692.5</c:v>
                </c:pt>
                <c:pt idx="6">
                  <c:v>1940.8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41-46BD-952D-4F3C36EB8A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2.9498525073746309E-2"/>
                  <c:y val="-3.9368427791340883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baseline="0" dirty="0" smtClean="0"/>
                      <a:t>103562,3</a:t>
                    </a:r>
                    <a:endParaRPr lang="ru-RU" sz="1200" b="0" i="0" baseline="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41-46BD-952D-4F3C36EB8AA7}"/>
                </c:ext>
              </c:extLst>
            </c:dLbl>
            <c:dLbl>
              <c:idx val="1"/>
              <c:layout>
                <c:manualLayout>
                  <c:x val="3.8348082595870206E-2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31293,1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41-46BD-952D-4F3C36EB8AA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41-46BD-952D-4F3C36EB8AA7}"/>
                </c:ext>
              </c:extLst>
            </c:dLbl>
            <c:dLbl>
              <c:idx val="3"/>
              <c:layout>
                <c:manualLayout>
                  <c:x val="1.9174041297935523E-2"/>
                  <c:y val="-4.09663899429621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437,4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41-46BD-952D-4F3C36EB8AA7}"/>
                </c:ext>
              </c:extLst>
            </c:dLbl>
            <c:dLbl>
              <c:idx val="4"/>
              <c:layout>
                <c:manualLayout>
                  <c:x val="2.064896755162297E-2"/>
                  <c:y val="-6.30252152968648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3935,7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41-46BD-952D-4F3C36EB8AA7}"/>
                </c:ext>
              </c:extLst>
            </c:dLbl>
            <c:dLbl>
              <c:idx val="5"/>
              <c:layout>
                <c:manualLayout>
                  <c:x val="2.3598820058996987E-2"/>
                  <c:y val="-3.15128557792013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1465,2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41-46BD-952D-4F3C36EB8AA7}"/>
                </c:ext>
              </c:extLst>
            </c:dLbl>
            <c:dLbl>
              <c:idx val="6"/>
              <c:layout>
                <c:manualLayout>
                  <c:x val="3.0973451327433742E-2"/>
                  <c:y val="-2.83613468835892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41-46BD-952D-4F3C36EB8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Патентная система </c:v>
                </c:pt>
                <c:pt idx="4">
                  <c:v>Сельскохозяйственный налог</c:v>
                </c:pt>
                <c:pt idx="5">
                  <c:v>Госпошлина</c:v>
                </c:pt>
                <c:pt idx="6">
                  <c:v>Упрощенная система налогообложения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103562.3</c:v>
                </c:pt>
                <c:pt idx="1">
                  <c:v>31293.1</c:v>
                </c:pt>
                <c:pt idx="2">
                  <c:v>-239.6</c:v>
                </c:pt>
                <c:pt idx="3">
                  <c:v>437.4</c:v>
                </c:pt>
                <c:pt idx="4">
                  <c:v>3935.7</c:v>
                </c:pt>
                <c:pt idx="5">
                  <c:v>1465.2</c:v>
                </c:pt>
                <c:pt idx="6">
                  <c:v>3023.8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A41-46BD-952D-4F3C36EB8AA7}"/>
            </c:ext>
          </c:extLst>
        </c:ser>
        <c:shape val="cylinder"/>
        <c:axId val="146776832"/>
        <c:axId val="146778368"/>
        <c:axId val="0"/>
      </c:bar3DChart>
      <c:catAx>
        <c:axId val="146776832"/>
        <c:scaling>
          <c:orientation val="minMax"/>
        </c:scaling>
        <c:axPos val="b"/>
        <c:numFmt formatCode="General" sourceLinked="0"/>
        <c:tickLblPos val="nextTo"/>
        <c:crossAx val="146778368"/>
        <c:crosses val="autoZero"/>
        <c:auto val="1"/>
        <c:lblAlgn val="ctr"/>
        <c:lblOffset val="100"/>
      </c:catAx>
      <c:valAx>
        <c:axId val="1467783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677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6930992033056"/>
          <c:y val="0.36634324475147595"/>
          <c:w val="0.16080679627435937"/>
          <c:h val="0.4973552981998440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112507571169022E-3"/>
          <c:y val="3.2650796641751981E-2"/>
          <c:w val="0.99504133858267763"/>
          <c:h val="0.93057632521568057"/>
        </c:manualLayout>
      </c:layout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6153846153848744E-3"/>
          <c:y val="0.11528375868536049"/>
          <c:w val="0.61023652331920053"/>
          <c:h val="0.83567778348896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"/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848-4CC8-B7E9-64D00AC3FCE0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48-4CC8-B7E9-64D00AC3FCE0}"/>
              </c:ext>
            </c:extLst>
          </c:dPt>
          <c:dPt>
            <c:idx val="4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48-4CC8-B7E9-64D00AC3FCE0}"/>
              </c:ext>
            </c:extLst>
          </c:dPt>
          <c:dLbls>
            <c:dLbl>
              <c:idx val="0"/>
              <c:layout>
                <c:manualLayout>
                  <c:x val="-7.5922311041850404E-2"/>
                  <c:y val="-0.324321807747973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41481,4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48-4CC8-B7E9-64D00AC3FCE0}"/>
                </c:ext>
              </c:extLst>
            </c:dLbl>
            <c:dLbl>
              <c:idx val="1"/>
              <c:layout>
                <c:manualLayout>
                  <c:x val="8.3532151957488067E-3"/>
                  <c:y val="0.13332366214257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189,4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48-4CC8-B7E9-64D00AC3FCE0}"/>
                </c:ext>
              </c:extLst>
            </c:dLbl>
            <c:dLbl>
              <c:idx val="2"/>
              <c:layout>
                <c:manualLayout>
                  <c:x val="4.3174634256454625E-2"/>
                  <c:y val="9.29019082608837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199,5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48-4CC8-B7E9-64D00AC3FCE0}"/>
                </c:ext>
              </c:extLst>
            </c:dLbl>
            <c:dLbl>
              <c:idx val="3"/>
              <c:layout>
                <c:manualLayout>
                  <c:x val="-6.317888146194521E-2"/>
                  <c:y val="9.31718019565044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7912,2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48-4CC8-B7E9-64D00AC3FCE0}"/>
                </c:ext>
              </c:extLst>
            </c:dLbl>
            <c:dLbl>
              <c:idx val="4"/>
              <c:layout>
                <c:manualLayout>
                  <c:x val="5.0359074707529003E-4"/>
                  <c:y val="-0.143049506375676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4944,9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48-4CC8-B7E9-64D00AC3FCE0}"/>
                </c:ext>
              </c:extLst>
            </c:dLbl>
            <c:dLbl>
              <c:idx val="5"/>
              <c:layout>
                <c:manualLayout>
                  <c:x val="-3.1623436505977716E-2"/>
                  <c:y val="-6.33316802344480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1164,6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5.4783171547440487E-2"/>
                  <c:y val="-6.5473961443436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208,3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848-4CC8-B7E9-64D00AC3FCE0}"/>
                </c:ext>
              </c:extLst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негатив. воздействие на окруж. среду</c:v>
                </c:pt>
                <c:pt idx="3">
                  <c:v>платные услуги</c:v>
                </c:pt>
                <c:pt idx="4">
                  <c:v>продажа мат. и немат. активов</c:v>
                </c:pt>
                <c:pt idx="5">
                  <c:v>штрафы</c:v>
                </c:pt>
                <c:pt idx="6">
                  <c:v>прочие неналоговые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41481.1</c:v>
                </c:pt>
                <c:pt idx="1">
                  <c:v>1189.4000000000001</c:v>
                </c:pt>
                <c:pt idx="2">
                  <c:v>199.5</c:v>
                </c:pt>
                <c:pt idx="3">
                  <c:v>7912.2</c:v>
                </c:pt>
                <c:pt idx="4">
                  <c:v>4944.9000000000005</c:v>
                </c:pt>
                <c:pt idx="5">
                  <c:v>1164.5999999999999</c:v>
                </c:pt>
                <c:pt idx="6">
                  <c:v>208.3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48-4CC8-B7E9-64D00AC3FCE0}"/>
            </c:ext>
          </c:extLst>
        </c:ser>
      </c:pie3DChart>
    </c:plotArea>
    <c:legend>
      <c:legendPos val="r"/>
      <c:layout>
        <c:manualLayout>
          <c:xMode val="edge"/>
          <c:yMode val="edge"/>
          <c:x val="0.69201085689070563"/>
          <c:y val="8.7042965951785733E-3"/>
          <c:w val="0.30654998863408373"/>
          <c:h val="0.9596403216683131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perspective val="30"/>
    </c:view3D>
    <c:plotArea>
      <c:layout>
        <c:manualLayout>
          <c:layoutTarget val="inner"/>
          <c:xMode val="edge"/>
          <c:yMode val="edge"/>
          <c:x val="0.16979147204057121"/>
          <c:y val="4.2629671291088633E-2"/>
          <c:w val="0.82495228880288252"/>
          <c:h val="0.490296406914664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8.4745762711868865E-3"/>
                  <c:y val="-7.1428571428571452E-2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sz="1050" dirty="0" smtClean="0"/>
                      <a:t>39645</a:t>
                    </a:r>
                    <a:endParaRPr lang="ru-RU" sz="105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B4-4016-9F06-E59CEF84F693}"/>
                </c:ext>
              </c:extLst>
            </c:dLbl>
            <c:dLbl>
              <c:idx val="2"/>
              <c:layout>
                <c:manualLayout>
                  <c:x val="-1.4124293785310734E-3"/>
                  <c:y val="-7.9365079365079413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4500</a:t>
                    </a:r>
                    <a:endParaRPr lang="ru-RU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B4-4016-9F06-E59CEF84F693}"/>
                </c:ext>
              </c:extLst>
            </c:dLbl>
            <c:dLbl>
              <c:idx val="3"/>
              <c:layout>
                <c:manualLayout>
                  <c:x val="-2.8248587570621612E-3"/>
                  <c:y val="-2.38095238095238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B4-4016-9F06-E59CEF84F69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7992</a:t>
                    </a:r>
                    <a:endParaRPr lang="ru-RU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B4-4016-9F06-E59CEF84F69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185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B4-4016-9F06-E59CEF84F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аренда земельных участков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 платные услуги</c:v>
                </c:pt>
                <c:pt idx="6">
                  <c:v>негативное воздействие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39645</c:v>
                </c:pt>
                <c:pt idx="1">
                  <c:v>208</c:v>
                </c:pt>
                <c:pt idx="2">
                  <c:v>4500</c:v>
                </c:pt>
                <c:pt idx="3">
                  <c:v>1190</c:v>
                </c:pt>
                <c:pt idx="4">
                  <c:v>1147</c:v>
                </c:pt>
                <c:pt idx="5">
                  <c:v>7992</c:v>
                </c:pt>
                <c:pt idx="6">
                  <c:v>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0B4-4016-9F06-E59CEF84F6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8135593220338986E-2"/>
                  <c:y val="-2.9815023122109811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41481,4</a:t>
                    </a:r>
                    <a:endParaRPr lang="ru-RU" sz="100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B4-4016-9F06-E59CEF84F693}"/>
                </c:ext>
              </c:extLst>
            </c:dLbl>
            <c:dLbl>
              <c:idx val="1"/>
              <c:layout>
                <c:manualLayout>
                  <c:x val="1.4124293785310786E-2"/>
                  <c:y val="-3.9682539682539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B4-4016-9F06-E59CEF84F693}"/>
                </c:ext>
              </c:extLst>
            </c:dLbl>
            <c:dLbl>
              <c:idx val="2"/>
              <c:layout>
                <c:manualLayout>
                  <c:x val="2.4011299435028249E-2"/>
                  <c:y val="-5.2910052910052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4944,9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B4-4016-9F06-E59CEF84F693}"/>
                </c:ext>
              </c:extLst>
            </c:dLbl>
            <c:dLbl>
              <c:idx val="3"/>
              <c:layout>
                <c:manualLayout>
                  <c:x val="3.2485875706215257E-2"/>
                  <c:y val="-5.02645502645502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0B4-4016-9F06-E59CEF84F693}"/>
                </c:ext>
              </c:extLst>
            </c:dLbl>
            <c:dLbl>
              <c:idx val="4"/>
              <c:layout>
                <c:manualLayout>
                  <c:x val="1.2711864406779662E-2"/>
                  <c:y val="-3.70370370370370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0B4-4016-9F06-E59CEF84F693}"/>
                </c:ext>
              </c:extLst>
            </c:dLbl>
            <c:dLbl>
              <c:idx val="5"/>
              <c:layout>
                <c:manualLayout>
                  <c:x val="2.8248587570621611E-2"/>
                  <c:y val="-1.3227513227513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7912,2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0B4-4016-9F06-E59CEF84F693}"/>
                </c:ext>
              </c:extLst>
            </c:dLbl>
            <c:dLbl>
              <c:idx val="6"/>
              <c:layout>
                <c:manualLayout>
                  <c:x val="2.683615819209040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0B4-4016-9F06-E59CEF84F693}"/>
                </c:ext>
              </c:extLst>
            </c:dLbl>
            <c:dLbl>
              <c:idx val="7"/>
              <c:layout>
                <c:manualLayout>
                  <c:x val="3.2485875706215549E-2"/>
                  <c:y val="-1.8518518518518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B4-4016-9F06-E59CEF84F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аренда земельных участков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 платные услуги</c:v>
                </c:pt>
                <c:pt idx="6">
                  <c:v>негативное воздействие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41481.4</c:v>
                </c:pt>
                <c:pt idx="1">
                  <c:v>208.3</c:v>
                </c:pt>
                <c:pt idx="2">
                  <c:v>4944.9000000000005</c:v>
                </c:pt>
                <c:pt idx="3">
                  <c:v>1189.4000000000001</c:v>
                </c:pt>
                <c:pt idx="4">
                  <c:v>1164.5999999999999</c:v>
                </c:pt>
                <c:pt idx="5">
                  <c:v>7912.2</c:v>
                </c:pt>
                <c:pt idx="6">
                  <c:v>199.5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B4-4016-9F06-E59CEF84F693}"/>
            </c:ext>
          </c:extLst>
        </c:ser>
        <c:shape val="cylinder"/>
        <c:axId val="149361024"/>
        <c:axId val="149362560"/>
        <c:axId val="0"/>
      </c:bar3DChart>
      <c:catAx>
        <c:axId val="1493610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362560"/>
        <c:crosses val="autoZero"/>
        <c:auto val="1"/>
        <c:lblAlgn val="ctr"/>
        <c:lblOffset val="100"/>
      </c:catAx>
      <c:valAx>
        <c:axId val="1493625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36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44490413274607"/>
          <c:y val="4.1233595800524936E-2"/>
          <c:w val="0.28378108456781886"/>
          <c:h val="0.2746756655418118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7532723091601262E-2"/>
          <c:y val="3.1211536098460359E-2"/>
          <c:w val="0.83972147941454256"/>
          <c:h val="0.622371394429797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8.6408092662918021E-4"/>
                  <c:y val="2.64420002300742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F6-49A4-91FC-DE8D8DB38E99}"/>
                </c:ext>
              </c:extLst>
            </c:dLbl>
            <c:dLbl>
              <c:idx val="1"/>
              <c:layout>
                <c:manualLayout>
                  <c:x val="-1.7089361319360711E-3"/>
                  <c:y val="1.73076909972977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F6-49A4-91FC-DE8D8DB38E99}"/>
                </c:ext>
              </c:extLst>
            </c:dLbl>
            <c:dLbl>
              <c:idx val="2"/>
              <c:layout>
                <c:manualLayout>
                  <c:x val="-6.6055089549875304E-3"/>
                  <c:y val="2.88461516621629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F6-49A4-91FC-DE8D8DB38E99}"/>
                </c:ext>
              </c:extLst>
            </c:dLbl>
            <c:dLbl>
              <c:idx val="3"/>
              <c:layout>
                <c:manualLayout>
                  <c:x val="2.1506949588215962E-3"/>
                  <c:y val="4.6153842659460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F6-49A4-91FC-DE8D8DB38E99}"/>
                </c:ext>
              </c:extLst>
            </c:dLbl>
            <c:dLbl>
              <c:idx val="4"/>
              <c:layout>
                <c:manualLayout>
                  <c:x val="-2.1852117477267247E-2"/>
                  <c:y val="-3.1730993963431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F6-49A4-91FC-DE8D8DB38E99}"/>
                </c:ext>
              </c:extLst>
            </c:dLbl>
            <c:dLbl>
              <c:idx val="5"/>
              <c:layout>
                <c:manualLayout>
                  <c:x val="-1.7262748967580715E-2"/>
                  <c:y val="5.76923033243259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F6-49A4-91FC-DE8D8DB38E99}"/>
                </c:ext>
              </c:extLst>
            </c:dLbl>
            <c:dLbl>
              <c:idx val="6"/>
              <c:layout>
                <c:manualLayout>
                  <c:x val="-1.5293492133786377E-2"/>
                  <c:y val="1.15384606648653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FF6-49A4-91FC-DE8D8DB38E99}"/>
                </c:ext>
              </c:extLst>
            </c:dLbl>
            <c:dLbl>
              <c:idx val="7"/>
              <c:layout>
                <c:manualLayout>
                  <c:x val="-2.918686254436388E-3"/>
                  <c:y val="2.30769213297303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F6-49A4-91FC-DE8D8DB38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сервитут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28333</c:v>
                </c:pt>
                <c:pt idx="1">
                  <c:v>1334.2</c:v>
                </c:pt>
                <c:pt idx="2">
                  <c:v>179.6</c:v>
                </c:pt>
                <c:pt idx="3">
                  <c:v>5167.1000000000004</c:v>
                </c:pt>
                <c:pt idx="4">
                  <c:v>29816.6</c:v>
                </c:pt>
                <c:pt idx="5">
                  <c:v>281.7</c:v>
                </c:pt>
                <c:pt idx="6">
                  <c:v>249.8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F6-49A4-91FC-DE8D8DB38E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3.5024815655236213E-2"/>
                  <c:y val="-2.01923061635140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F6-49A4-91FC-DE8D8DB38E99}"/>
                </c:ext>
              </c:extLst>
            </c:dLbl>
            <c:dLbl>
              <c:idx val="1"/>
              <c:layout>
                <c:manualLayout>
                  <c:x val="3.3537748782514601E-2"/>
                  <c:y val="-4.32692274932444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FF6-49A4-91FC-DE8D8DB38E99}"/>
                </c:ext>
              </c:extLst>
            </c:dLbl>
            <c:dLbl>
              <c:idx val="2"/>
              <c:layout>
                <c:manualLayout>
                  <c:x val="1.7461169701110526E-2"/>
                  <c:y val="-4.9038457825677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F6-49A4-91FC-DE8D8DB38E99}"/>
                </c:ext>
              </c:extLst>
            </c:dLbl>
            <c:dLbl>
              <c:idx val="3"/>
              <c:layout>
                <c:manualLayout>
                  <c:x val="2.0277524853031477E-2"/>
                  <c:y val="-1.73076909972977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F6-49A4-91FC-DE8D8DB38E99}"/>
                </c:ext>
              </c:extLst>
            </c:dLbl>
            <c:dLbl>
              <c:idx val="4"/>
              <c:layout>
                <c:manualLayout>
                  <c:x val="2.5807758903858259E-2"/>
                  <c:y val="-2.59615364959466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F6-49A4-91FC-DE8D8DB38E99}"/>
                </c:ext>
              </c:extLst>
            </c:dLbl>
            <c:dLbl>
              <c:idx val="5"/>
              <c:layout>
                <c:manualLayout>
                  <c:x val="1.6590702152480381E-2"/>
                  <c:y val="-8.65384549864895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FF6-49A4-91FC-DE8D8DB38E99}"/>
                </c:ext>
              </c:extLst>
            </c:dLbl>
            <c:dLbl>
              <c:idx val="6"/>
              <c:layout>
                <c:manualLayout>
                  <c:x val="4.239846105633932E-2"/>
                  <c:y val="-2.88461516621629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FF6-49A4-91FC-DE8D8DB38E99}"/>
                </c:ext>
              </c:extLst>
            </c:dLbl>
            <c:dLbl>
              <c:idx val="7"/>
              <c:layout>
                <c:manualLayout>
                  <c:x val="2.1267505022624512E-2"/>
                  <c:y val="-2.88461516621629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FF6-49A4-91FC-DE8D8DB38E99}"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plastic"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сервитут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41481.4</c:v>
                </c:pt>
                <c:pt idx="1">
                  <c:v>1189.4000000000001</c:v>
                </c:pt>
                <c:pt idx="2">
                  <c:v>199.5</c:v>
                </c:pt>
                <c:pt idx="3">
                  <c:v>7912.2</c:v>
                </c:pt>
                <c:pt idx="4">
                  <c:v>4944.9000000000005</c:v>
                </c:pt>
                <c:pt idx="5">
                  <c:v>1164.5999999999999</c:v>
                </c:pt>
                <c:pt idx="6">
                  <c:v>208.3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FF6-49A4-91FC-DE8D8DB38E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сервитут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shape val="box"/>
        <c:axId val="149585920"/>
        <c:axId val="149587456"/>
        <c:axId val="0"/>
      </c:bar3DChart>
      <c:catAx>
        <c:axId val="1495859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49587456"/>
        <c:crosses val="autoZero"/>
        <c:auto val="1"/>
        <c:lblAlgn val="ctr"/>
        <c:lblOffset val="100"/>
      </c:catAx>
      <c:valAx>
        <c:axId val="149587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958592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5"/>
          <c:dPt>
            <c:idx val="0"/>
            <c:spPr>
              <a:gradFill rotWithShape="1">
                <a:gsLst>
                  <a:gs pos="0">
                    <a:schemeClr val="accent3">
                      <a:tint val="35000"/>
                      <a:satMod val="260000"/>
                    </a:schemeClr>
                  </a:gs>
                  <a:gs pos="30000">
                    <a:schemeClr val="accent3">
                      <a:tint val="38000"/>
                      <a:satMod val="260000"/>
                    </a:schemeClr>
                  </a:gs>
                  <a:gs pos="75000">
                    <a:schemeClr val="accent3">
                      <a:tint val="55000"/>
                      <a:satMod val="255000"/>
                    </a:schemeClr>
                  </a:gs>
                  <a:gs pos="100000">
                    <a:schemeClr val="accent3">
                      <a:tint val="70000"/>
                      <a:satMod val="25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3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FF99CC"/>
              </a:solidFill>
              <a:ln w="12700" cap="flat" cmpd="sng" algn="ctr">
                <a:solidFill>
                  <a:schemeClr val="accent6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2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Субсидии </c:v>
                </c:pt>
                <c:pt idx="1">
                  <c:v>Дотации</c:v>
                </c:pt>
                <c:pt idx="2">
                  <c:v>Субвенции</c:v>
                </c:pt>
                <c:pt idx="3">
                  <c:v>Иные меж. бюд. трансферты</c:v>
                </c:pt>
                <c:pt idx="4">
                  <c:v>Прочие безвозд. поступления </c:v>
                </c:pt>
                <c:pt idx="5">
                  <c:v>Возврат остатков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32.4</c:v>
                </c:pt>
                <c:pt idx="1">
                  <c:v>14.2</c:v>
                </c:pt>
                <c:pt idx="2">
                  <c:v>35.5</c:v>
                </c:pt>
                <c:pt idx="3">
                  <c:v>17.2</c:v>
                </c:pt>
                <c:pt idx="4">
                  <c:v>0.60000000000000031</c:v>
                </c:pt>
                <c:pt idx="5">
                  <c:v>0.1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0.90635</cdr:x>
      <cdr:y>0.80667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78269" y="5263813"/>
          <a:ext cx="927731" cy="1261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</a:rPr>
            <a:t>7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0.60331</cdr:x>
      <cdr:y>0.22735</cdr:y>
    </cdr:from>
    <cdr:to>
      <cdr:x>0.82455</cdr:x>
      <cdr:y>0.31966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94899" y="1126074"/>
          <a:ext cx="1905009" cy="4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132964,0 тыс. 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0.84956</cdr:x>
      <cdr:y>0.29231</cdr:y>
    </cdr:from>
    <cdr:to>
      <cdr:x>0.97345</cdr:x>
      <cdr:y>0.50769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15200" y="1447800"/>
          <a:ext cx="1066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0.81008</cdr:x>
      <cdr:y>0.22735</cdr:y>
    </cdr:from>
    <cdr:to>
      <cdr:x>0.96052</cdr:x>
      <cdr:y>0.36581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75306" y="1126074"/>
          <a:ext cx="1295379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143477,9 тыс.руб.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0.83186</cdr:x>
      <cdr:y>0.79412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2800" y="3200399"/>
          <a:ext cx="1447800" cy="829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143477,9тыс. руб.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0.8146</cdr:x>
      <cdr:y>0.53535</cdr:y>
    </cdr:from>
    <cdr:to>
      <cdr:x>0.98631</cdr:x>
      <cdr:y>0.63029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14170" y="2157551"/>
          <a:ext cx="1478551" cy="382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122010,7 тыс. руб</a:t>
          </a:r>
          <a:r>
            <a:rPr lang="ru-RU" sz="1200" b="1" dirty="0" smtClean="0"/>
            <a:t>.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0.80508</cdr:x>
      <cdr:y>0.60317</cdr:y>
    </cdr:from>
    <cdr:to>
      <cdr:x>0.89831</cdr:x>
      <cdr:y>0.77841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2895600"/>
          <a:ext cx="838200" cy="841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0.68066</cdr:x>
      <cdr:y>0.20282</cdr:y>
    </cdr:from>
    <cdr:to>
      <cdr:x>0.81746</cdr:x>
      <cdr:y>0.25448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0180" y="973674"/>
          <a:ext cx="1230050" cy="247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54867 тыс. руб</a:t>
          </a:r>
          <a:r>
            <a:rPr lang="ru-RU" sz="1300" b="1" dirty="0" smtClean="0"/>
            <a:t>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0.83562</cdr:x>
      <cdr:y>0.20282</cdr:y>
    </cdr:from>
    <cdr:to>
      <cdr:x>0.97417</cdr:x>
      <cdr:y>0.26732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13542" y="973674"/>
          <a:ext cx="1245831" cy="309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57100,3 тыс. руб.</a:t>
          </a:r>
          <a:endParaRPr lang="ru-RU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0.71795</cdr:x>
      <cdr:y>0.28125</cdr:y>
    </cdr:from>
    <cdr:to>
      <cdr:x>0.87179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1371600"/>
          <a:ext cx="1371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0.67521</cdr:x>
      <cdr:y>0.28125</cdr:y>
    </cdr:from>
    <cdr:to>
      <cdr:x>0.82906</cdr:x>
      <cdr:y>0.40625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19800" y="1371600"/>
          <a:ext cx="1371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496559,6 </a:t>
          </a:r>
          <a:r>
            <a:rPr lang="ru-RU" sz="1100" b="1" dirty="0" smtClean="0"/>
            <a:t>тыс.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0.82906</cdr:x>
      <cdr:y>0.29688</cdr:y>
    </cdr:from>
    <cdr:to>
      <cdr:x>1</cdr:x>
      <cdr:y>0.39063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91400" y="1447800"/>
          <a:ext cx="1524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0.83761</cdr:x>
      <cdr:y>0.29688</cdr:y>
    </cdr:from>
    <cdr:to>
      <cdr:x>1</cdr:x>
      <cdr:y>0.35938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67600" y="14478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496266,9</a:t>
          </a:r>
          <a:r>
            <a:rPr lang="ru-RU" sz="1100" b="1" dirty="0" smtClean="0"/>
            <a:t>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0.83621</cdr:x>
      <cdr:y>0.25962</cdr:y>
    </cdr:from>
    <cdr:to>
      <cdr:x>1</cdr:x>
      <cdr:y>0.50192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1427" y="1246009"/>
          <a:ext cx="1447773" cy="1162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473092,6тыс. </a:t>
          </a:r>
          <a:r>
            <a:rPr lang="ru-RU" sz="1200" b="1" dirty="0" err="1" smtClean="0"/>
            <a:t>руб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0.89655</cdr:x>
      <cdr:y>0.60577</cdr:y>
    </cdr:from>
    <cdr:to>
      <cdr:x>1</cdr:x>
      <cdr:y>0.81346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77200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0.83196</cdr:x>
      <cdr:y>0.3871</cdr:y>
    </cdr:from>
    <cdr:to>
      <cdr:x>1</cdr:x>
      <cdr:y>0.54839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53855" y="1857817"/>
          <a:ext cx="1485345" cy="774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 smtClean="0"/>
        </a:p>
        <a:p xmlns:a="http://schemas.openxmlformats.org/drawingml/2006/main">
          <a:r>
            <a:rPr lang="ru-RU" sz="1200" b="1" dirty="0" smtClean="0"/>
            <a:t>496266,9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0.06481</cdr:x>
      <cdr:y>0.04147</cdr:y>
    </cdr:to>
    <cdr:sp macro="" textlink="">
      <cdr:nvSpPr>
        <cdr:cNvPr id="2" name="object 101"/>
        <cdr:cNvSpPr txBox="1"/>
      </cdr:nvSpPr>
      <cdr:spPr>
        <a:xfrm xmlns:a="http://schemas.openxmlformats.org/drawingml/2006/main">
          <a:off x="0" y="0"/>
          <a:ext cx="6221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endParaRPr dirty="0">
            <a:latin typeface="Tahoma"/>
            <a:cs typeface="Tahom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EAA6-7B1D-49ED-8BBF-FA2183DE8B24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B7EA-4A23-4259-84D6-AA5D7400B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.png"/><Relationship Id="rId2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Безымянный1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7732" y="3738636"/>
            <a:ext cx="8388380" cy="1393362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08460" y="5131998"/>
            <a:ext cx="92060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700" algn="ctr"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ru-RU" sz="2800" b="1" dirty="0" smtClean="0">
                <a:latin typeface="Bookman Old Style"/>
                <a:cs typeface="Bookman Old Style"/>
              </a:rPr>
              <a:t>по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отчету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об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исп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лне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н</a:t>
            </a:r>
            <a:r>
              <a:rPr lang="ru-RU" sz="2800" b="1" spc="-15" dirty="0" smtClean="0">
                <a:latin typeface="Bookman Old Style"/>
                <a:cs typeface="Bookman Old Style"/>
              </a:rPr>
              <a:t>и</a:t>
            </a:r>
            <a:r>
              <a:rPr lang="ru-RU" sz="2800" b="1" dirty="0" smtClean="0">
                <a:latin typeface="Bookman Old Style"/>
                <a:cs typeface="Bookman Old Style"/>
              </a:rPr>
              <a:t>и</a:t>
            </a:r>
            <a:r>
              <a:rPr lang="ru-RU" sz="2800" b="1" spc="-55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бюд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ж</a:t>
            </a:r>
            <a:r>
              <a:rPr lang="ru-RU" sz="2800" b="1" dirty="0" smtClean="0">
                <a:latin typeface="Bookman Old Style"/>
                <a:cs typeface="Bookman Old Style"/>
              </a:rPr>
              <a:t>ета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Нижнедевицкого муниципального района Воронежской области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за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2</a:t>
            </a:r>
            <a:r>
              <a:rPr lang="ru-RU" sz="2800" b="1" spc="-10" dirty="0" smtClean="0">
                <a:latin typeface="Bookman Old Style"/>
                <a:cs typeface="Bookman Old Style"/>
              </a:rPr>
              <a:t>023</a:t>
            </a:r>
            <a:r>
              <a:rPr lang="ru-RU" sz="2800" b="1" dirty="0" smtClean="0">
                <a:latin typeface="Bookman Old Style"/>
                <a:cs typeface="Bookman Old Style"/>
              </a:rPr>
              <a:t>г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д</a:t>
            </a:r>
            <a:endParaRPr lang="ru-RU" sz="2800" dirty="0" smtClean="0">
              <a:latin typeface="Bookman Old Style"/>
              <a:cs typeface="Bookman Old Sty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налоговых поступлений в бюджет муниципального района за 2022 – 2023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85869" y="1493775"/>
          <a:ext cx="8610600" cy="402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10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888225" y="1338957"/>
            <a:ext cx="165268" cy="165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8624" y="1337949"/>
            <a:ext cx="1717039" cy="1275715"/>
          </a:xfrm>
          <a:custGeom>
            <a:avLst/>
            <a:gdLst/>
            <a:ahLst/>
            <a:cxnLst/>
            <a:rect l="l" t="t" r="r" b="b"/>
            <a:pathLst>
              <a:path w="1717040" h="1275714">
                <a:moveTo>
                  <a:pt x="0" y="1275473"/>
                </a:moveTo>
                <a:lnTo>
                  <a:pt x="1716953" y="1275473"/>
                </a:lnTo>
                <a:lnTo>
                  <a:pt x="1716953" y="0"/>
                </a:lnTo>
                <a:lnTo>
                  <a:pt x="0" y="0"/>
                </a:lnTo>
                <a:lnTo>
                  <a:pt x="0" y="127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9518" y="5054257"/>
            <a:ext cx="1451341" cy="798318"/>
          </a:xfrm>
          <a:custGeom>
            <a:avLst/>
            <a:gdLst/>
            <a:ahLst/>
            <a:cxnLst/>
            <a:rect l="l" t="t" r="r" b="b"/>
            <a:pathLst>
              <a:path w="1597659" h="862964">
                <a:moveTo>
                  <a:pt x="0" y="862550"/>
                </a:moveTo>
                <a:lnTo>
                  <a:pt x="1597593" y="862550"/>
                </a:lnTo>
                <a:lnTo>
                  <a:pt x="1597593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8546" y="5441634"/>
            <a:ext cx="2420038" cy="215444"/>
          </a:xfrm>
          <a:custGeom>
            <a:avLst/>
            <a:gdLst/>
            <a:ahLst/>
            <a:cxnLst/>
            <a:rect l="l" t="t" r="r" b="b"/>
            <a:pathLst>
              <a:path w="1726564" h="862965">
                <a:moveTo>
                  <a:pt x="0" y="862550"/>
                </a:moveTo>
                <a:lnTo>
                  <a:pt x="1726135" y="862550"/>
                </a:lnTo>
                <a:lnTo>
                  <a:pt x="1726135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99900"/>
              </a:lnSpc>
            </a:pPr>
            <a:endParaRPr lang="ru-RU" sz="1400" dirty="0"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1625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625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 rot="10800000" flipV="1">
            <a:off x="838788" y="26482"/>
            <a:ext cx="8062071" cy="571182"/>
          </a:xfrm>
          <a:prstGeom prst="rect">
            <a:avLst/>
          </a:prstGeom>
        </p:spPr>
        <p:txBody>
          <a:bodyPr vert="horz" wrap="square" lIns="0" tIns="260858" rIns="0" bIns="0" rtlCol="0">
            <a:spAutoFit/>
          </a:bodyPr>
          <a:lstStyle/>
          <a:p>
            <a:pPr marL="875665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Структу</a:t>
            </a:r>
            <a:r>
              <a:rPr sz="2000" b="1" spc="-10" dirty="0">
                <a:solidFill>
                  <a:srgbClr val="0070C0"/>
                </a:solidFill>
              </a:rPr>
              <a:t>р</a:t>
            </a:r>
            <a:r>
              <a:rPr sz="2000" b="1" dirty="0">
                <a:solidFill>
                  <a:srgbClr val="0070C0"/>
                </a:solidFill>
              </a:rPr>
              <a:t>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неналого</a:t>
            </a:r>
            <a:r>
              <a:rPr sz="2000" b="1" spc="-10" dirty="0">
                <a:solidFill>
                  <a:srgbClr val="0070C0"/>
                </a:solidFill>
              </a:rPr>
              <a:t>в</a:t>
            </a:r>
            <a:r>
              <a:rPr sz="2000" b="1" dirty="0">
                <a:solidFill>
                  <a:srgbClr val="0070C0"/>
                </a:solidFill>
              </a:rPr>
              <a:t>ых</a:t>
            </a:r>
            <a:r>
              <a:rPr sz="2000" b="1" spc="-5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д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ов</a:t>
            </a:r>
            <a:r>
              <a:rPr sz="2000" b="1" spc="-2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 </a:t>
            </a:r>
            <a:r>
              <a:rPr sz="2000" b="1" spc="-10" dirty="0" smtClean="0">
                <a:solidFill>
                  <a:srgbClr val="0070C0"/>
                </a:solidFill>
              </a:rPr>
              <a:t>2</a:t>
            </a:r>
            <a:r>
              <a:rPr sz="2000" b="1" dirty="0" smtClean="0">
                <a:solidFill>
                  <a:srgbClr val="0070C0"/>
                </a:solidFill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</a:rPr>
              <a:t>23</a:t>
            </a:r>
            <a:r>
              <a:rPr sz="2000" b="1" dirty="0" smtClean="0">
                <a:solidFill>
                  <a:srgbClr val="0070C0"/>
                </a:solidFill>
              </a:rPr>
              <a:t> </a:t>
            </a:r>
            <a:r>
              <a:rPr sz="2000" b="1" spc="5" dirty="0">
                <a:solidFill>
                  <a:srgbClr val="0070C0"/>
                </a:solidFill>
              </a:rPr>
              <a:t>г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11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4859" y="825372"/>
            <a:ext cx="681614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sz="1600" b="1" spc="-2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sz="1600" b="1" spc="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не</a:t>
            </a:r>
            <a:r>
              <a:rPr sz="1600" b="1" spc="-2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алоговых</a:t>
            </a:r>
            <a:r>
              <a:rPr sz="1600" b="1" spc="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sz="1600" b="1" spc="-10" dirty="0" err="1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57100,3</a:t>
            </a:r>
            <a:r>
              <a:rPr lang="ru-RU"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тыс.р</a:t>
            </a:r>
            <a:r>
              <a:rPr sz="18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3" name="Диаграмма 32"/>
          <p:cNvGraphicFramePr/>
          <p:nvPr/>
        </p:nvGraphicFramePr>
        <p:xfrm flipH="1">
          <a:off x="1360496" y="1416366"/>
          <a:ext cx="6921091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08460" y="1261548"/>
          <a:ext cx="8824626" cy="444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81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Пост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л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4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неналог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b="1" spc="-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плате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ей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lang="ru-RU" b="1" spc="-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023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81000" y="13716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8956" y="5798831"/>
            <a:ext cx="5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неналоговых поступлений в бюджет муниципального района за 2022 – 2023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13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856640" y="1648593"/>
          <a:ext cx="68894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914" y="274637"/>
            <a:ext cx="7586082" cy="1528774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Структура</a:t>
            </a:r>
            <a:r>
              <a:rPr lang="ru-RU" sz="2800" b="1" spc="-2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28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озмез</a:t>
            </a:r>
            <a:r>
              <a:rPr lang="ru-RU" sz="28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2800" b="1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в </a:t>
            </a:r>
            <a:r>
              <a:rPr lang="ru-RU" sz="2800" b="1" spc="-38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spc="-38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году, %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Всего</a:t>
            </a:r>
            <a:r>
              <a:rPr lang="ru-RU" sz="2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п</a:t>
            </a:r>
            <a:r>
              <a:rPr lang="ru-RU" sz="2800" b="1" spc="5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ст</a:t>
            </a:r>
            <a:r>
              <a:rPr lang="ru-RU" sz="2800" b="1" spc="-10" dirty="0" smtClean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пило</a:t>
            </a:r>
            <a:r>
              <a:rPr lang="ru-RU" sz="2800" b="1" spc="-3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ahoma"/>
                <a:cs typeface="Tahoma"/>
              </a:rPr>
              <a:t>– 496266,9 тыс. руб.</a:t>
            </a:r>
            <a:endParaRPr lang="ru-RU" sz="2800" dirty="0">
              <a:latin typeface="Tahoma"/>
              <a:cs typeface="Tahoma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95300" y="1600200"/>
          <a:ext cx="80899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14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7249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Без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озме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дные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поступления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 бюджет</a:t>
            </a:r>
            <a:r>
              <a:rPr lang="ru-RU" sz="2400" spc="-1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в</a:t>
            </a:r>
            <a:r>
              <a:rPr lang="ru-RU" sz="2400" spc="14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2023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spc="-29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году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479311189"/>
              </p:ext>
            </p:extLst>
          </p:nvPr>
        </p:nvGraphicFramePr>
        <p:xfrm>
          <a:off x="231051" y="1261548"/>
          <a:ext cx="8915400" cy="464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0859" y="5828678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8930" marR="6350" indent="-2856865" algn="ctr">
              <a:lnSpc>
                <a:spcPct val="100000"/>
              </a:lnSpc>
            </a:pP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Динам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ка</a:t>
            </a:r>
            <a:r>
              <a:rPr lang="ru-RU" b="1" spc="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м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езд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ных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плен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й</a:t>
            </a:r>
            <a:r>
              <a:rPr lang="ru-RU" b="1" spc="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ю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жет</a:t>
            </a:r>
            <a:r>
              <a:rPr lang="ru-RU" b="1" spc="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</a:p>
          <a:p>
            <a:pPr marL="2868930" marR="6350" indent="-2856865" algn="ctr">
              <a:lnSpc>
                <a:spcPct val="100000"/>
              </a:lnSpc>
            </a:pP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за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2022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2023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г.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03097185"/>
              </p:ext>
            </p:extLst>
          </p:nvPr>
        </p:nvGraphicFramePr>
        <p:xfrm>
          <a:off x="385869" y="1029321"/>
          <a:ext cx="8839200" cy="479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7704" y="58002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701930"/>
            <a:ext cx="8089900" cy="715708"/>
          </a:xfrm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1327785">
              <a:lnSpc>
                <a:spcPct val="100000"/>
              </a:lnSpc>
            </a:pPr>
            <a:r>
              <a:rPr sz="2800" spc="-20" dirty="0">
                <a:solidFill>
                  <a:srgbClr val="0070C0"/>
                </a:solidFill>
              </a:rPr>
              <a:t>Нед</a:t>
            </a:r>
            <a:r>
              <a:rPr sz="2800" spc="-30" dirty="0">
                <a:solidFill>
                  <a:srgbClr val="0070C0"/>
                </a:solidFill>
              </a:rPr>
              <a:t>о</a:t>
            </a:r>
            <a:r>
              <a:rPr sz="2800" spc="-20" dirty="0">
                <a:solidFill>
                  <a:srgbClr val="0070C0"/>
                </a:solidFill>
              </a:rPr>
              <a:t>имка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по</a:t>
            </a:r>
            <a:r>
              <a:rPr sz="2800" spc="-5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налоговым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до</a:t>
            </a:r>
            <a:r>
              <a:rPr sz="2800" spc="30" dirty="0">
                <a:solidFill>
                  <a:srgbClr val="0070C0"/>
                </a:solidFill>
              </a:rPr>
              <a:t>х</a:t>
            </a:r>
            <a:r>
              <a:rPr sz="2800" spc="-20" dirty="0">
                <a:solidFill>
                  <a:srgbClr val="0070C0"/>
                </a:solidFill>
              </a:rPr>
              <a:t>одам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150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150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650" y="1011300"/>
            <a:ext cx="9048750" cy="0"/>
          </a:xfrm>
          <a:custGeom>
            <a:avLst/>
            <a:gdLst/>
            <a:ahLst/>
            <a:cxnLst/>
            <a:rect l="l" t="t" r="r" b="b"/>
            <a:pathLst>
              <a:path w="9048750">
                <a:moveTo>
                  <a:pt x="0" y="0"/>
                </a:moveTo>
                <a:lnTo>
                  <a:pt x="904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65006" y="810259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952176"/>
              </p:ext>
            </p:extLst>
          </p:nvPr>
        </p:nvGraphicFramePr>
        <p:xfrm>
          <a:off x="463278" y="1493775"/>
          <a:ext cx="9056916" cy="5056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"/>
                <a:gridCol w="1057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400"/>
                <a:gridCol w="14540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86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66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668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30113">
                <a:tc>
                  <a:txBody>
                    <a:bodyPr/>
                    <a:lstStyle/>
                    <a:p>
                      <a:pPr marL="768985" marR="218440" indent="-5429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 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1765" indent="711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01.0</a:t>
                      </a: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-RU" sz="1400" b="1" spc="-3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13335" indent="-151130">
                        <a:lnSpc>
                          <a:spcPct val="100000"/>
                        </a:lnSpc>
                      </a:pPr>
                      <a:r>
                        <a:rPr sz="1400" b="1" spc="-135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lang="ru-RU" sz="1400" b="1" dirty="0" err="1" smtClean="0">
                          <a:latin typeface="Times New Roman"/>
                          <a:cs typeface="Times New Roman"/>
                        </a:rPr>
                        <a:t>ый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030" indent="698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lang="ru-RU"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lang="ru-RU" sz="1400" b="1" spc="-3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3380" marR="2857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83185" indent="-21653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+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 (гр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-гр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ный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2436,0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58,1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3093,0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59,3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677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657,0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Единый с/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налог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677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Упрощенная система налогообложения, патентная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202,0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677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-188,0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78740" marR="80010">
                        <a:lnSpc>
                          <a:spcPct val="100000"/>
                        </a:lnSpc>
                        <a:tabLst>
                          <a:tab pos="782320" algn="l"/>
                          <a:tab pos="1202055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им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ф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669,0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1163,0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494,0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700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ый        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        </a:t>
                      </a:r>
                      <a:r>
                        <a:rPr sz="14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менен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    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    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              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ов деятел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сти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-34,0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1863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Патентная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64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tabLst>
                          <a:tab pos="930910" algn="l"/>
                          <a:tab pos="149733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ских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811,0</a:t>
                      </a:r>
                    </a:p>
                    <a:p>
                      <a:pPr marR="79375" algn="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19,3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861,0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16,5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01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4196,0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5213,0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1017,0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1" y="381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Недоимка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по платежам в бюджет муниципального района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16409"/>
            <a:ext cx="8763000" cy="48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310"/>
              </a:lnSpc>
              <a:tabLst>
                <a:tab pos="1461135" algn="l"/>
                <a:tab pos="9328150" algn="l"/>
              </a:tabLst>
            </a:pP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Расходы</a:t>
            </a:r>
            <a:r>
              <a:rPr sz="2400" spc="3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бюджета</a:t>
            </a:r>
            <a:r>
              <a:rPr sz="24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</a:t>
            </a:r>
            <a:endParaRPr sz="3600" dirty="0">
              <a:solidFill>
                <a:srgbClr val="0070C0"/>
              </a:solidFill>
              <a:latin typeface="Bookman Old Style" pitchFamily="18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8184" y="1673351"/>
            <a:ext cx="2386584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5994" y="1071169"/>
            <a:ext cx="8417560" cy="149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6530">
              <a:lnSpc>
                <a:spcPct val="100000"/>
              </a:lnSpc>
              <a:tabLst>
                <a:tab pos="1259205" algn="l"/>
                <a:tab pos="2393315" algn="l"/>
                <a:tab pos="3286760" algn="l"/>
                <a:tab pos="3556000" algn="l"/>
                <a:tab pos="4664710" algn="l"/>
                <a:tab pos="5709920" algn="l"/>
                <a:tab pos="7234555" algn="l"/>
                <a:tab pos="7613650" algn="l"/>
              </a:tabLst>
            </a:pP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бю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жета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</a:t>
            </a:r>
            <a:r>
              <a:rPr lang="ru-RU" sz="1600" b="1" spc="-10" dirty="0" smtClean="0">
                <a:solidFill>
                  <a:srgbClr val="C00000"/>
                </a:solidFill>
                <a:latin typeface="Tahoma"/>
                <a:cs typeface="Tahoma"/>
              </a:rPr>
              <a:t>района</a:t>
            </a:r>
            <a:r>
              <a:rPr lang="ru-RU" sz="1600" b="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денежные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средс</a:t>
            </a:r>
            <a:r>
              <a:rPr sz="1600" spc="-15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ва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нап</a:t>
            </a:r>
            <a:r>
              <a:rPr sz="1600" spc="0" dirty="0" err="1" smtClean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авляемые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финанс</a:t>
            </a:r>
            <a:r>
              <a:rPr sz="1600" spc="-20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dirty="0" err="1" smtClean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ое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обе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печение</a:t>
            </a:r>
            <a:r>
              <a:rPr sz="16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задач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и фун</a:t>
            </a:r>
            <a:r>
              <a:rPr sz="1600" spc="-15" dirty="0">
                <a:solidFill>
                  <a:srgbClr val="C00000"/>
                </a:solidFill>
                <a:latin typeface="Tahoma"/>
                <a:cs typeface="Tahoma"/>
              </a:rPr>
              <a:t>к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ций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местн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го</a:t>
            </a:r>
            <a:r>
              <a:rPr sz="1600" spc="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само</a:t>
            </a:r>
            <a:r>
              <a:rPr sz="1600" spc="-20" dirty="0" err="1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правления</a:t>
            </a:r>
            <a:r>
              <a:rPr sz="1600" spc="-5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ts val="1300"/>
              </a:lnSpc>
              <a:spcBef>
                <a:spcPts val="24"/>
              </a:spcBef>
            </a:pPr>
            <a:endParaRPr sz="1300" dirty="0"/>
          </a:p>
          <a:p>
            <a:pPr marL="2540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Класси</a:t>
            </a:r>
            <a:r>
              <a:rPr sz="1800" b="1" spc="-15" dirty="0" err="1" smtClean="0">
                <a:latin typeface="Times New Roman"/>
                <a:cs typeface="Times New Roman"/>
              </a:rPr>
              <a:t>ф</a:t>
            </a:r>
            <a:r>
              <a:rPr sz="1800" b="1" spc="-10" dirty="0" err="1" smtClean="0">
                <a:latin typeface="Times New Roman"/>
                <a:cs typeface="Times New Roman"/>
              </a:rPr>
              <a:t>и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</a:t>
            </a:r>
            <a:r>
              <a:rPr sz="1800" b="1" spc="-10" dirty="0" err="1" smtClean="0">
                <a:latin typeface="Times New Roman"/>
                <a:cs typeface="Times New Roman"/>
              </a:rPr>
              <a:t>ци</a:t>
            </a:r>
            <a:r>
              <a:rPr sz="1800" b="1" dirty="0" err="1" smtClean="0">
                <a:latin typeface="Times New Roman"/>
                <a:cs typeface="Times New Roman"/>
              </a:rPr>
              <a:t>я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ра</a:t>
            </a:r>
            <a:r>
              <a:rPr sz="1800" b="1" spc="-25" dirty="0" err="1" smtClean="0">
                <a:latin typeface="Times New Roman"/>
                <a:cs typeface="Times New Roman"/>
              </a:rPr>
              <a:t>с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в</a:t>
            </a:r>
            <a:endParaRPr sz="1800" dirty="0" smtClean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по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latin typeface="Times New Roman"/>
                <a:cs typeface="Times New Roman"/>
              </a:rPr>
              <a:t>п</a:t>
            </a:r>
            <a:r>
              <a:rPr sz="1800" b="1" spc="-10" dirty="0" err="1" smtClean="0">
                <a:latin typeface="Times New Roman"/>
                <a:cs typeface="Times New Roman"/>
              </a:rPr>
              <a:t>р</a:t>
            </a:r>
            <a:r>
              <a:rPr sz="1800" b="1" dirty="0" err="1" smtClean="0">
                <a:latin typeface="Times New Roman"/>
                <a:cs typeface="Times New Roman"/>
              </a:rPr>
              <a:t>и</a:t>
            </a:r>
            <a:r>
              <a:rPr sz="1800" b="1" spc="-10" dirty="0" err="1" smtClean="0">
                <a:latin typeface="Times New Roman"/>
                <a:cs typeface="Times New Roman"/>
              </a:rPr>
              <a:t>з</a:t>
            </a:r>
            <a:r>
              <a:rPr sz="1800" b="1" dirty="0" err="1" smtClean="0">
                <a:latin typeface="Times New Roman"/>
                <a:cs typeface="Times New Roman"/>
              </a:rPr>
              <a:t>на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ам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051" y="3364990"/>
            <a:ext cx="2928201" cy="300555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712" y="3955542"/>
            <a:ext cx="2532380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Фу</a:t>
            </a:r>
            <a:r>
              <a:rPr sz="1600" b="1" spc="-5" dirty="0">
                <a:latin typeface="Times New Roman"/>
                <a:cs typeface="Times New Roman"/>
              </a:rPr>
              <a:t>н</a:t>
            </a:r>
            <a:r>
              <a:rPr sz="1600" b="1" spc="-10" dirty="0">
                <a:latin typeface="Times New Roman"/>
                <a:cs typeface="Times New Roman"/>
              </a:rPr>
              <a:t>к</a:t>
            </a:r>
            <a:r>
              <a:rPr sz="1600" b="1" spc="-5" dirty="0">
                <a:latin typeface="Times New Roman"/>
                <a:cs typeface="Times New Roman"/>
              </a:rPr>
              <a:t>ц</a:t>
            </a:r>
            <a:r>
              <a:rPr sz="1600" b="1" spc="-10" dirty="0">
                <a:latin typeface="Times New Roman"/>
                <a:cs typeface="Times New Roman"/>
              </a:rPr>
              <a:t>и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dirty="0">
                <a:latin typeface="Times New Roman"/>
                <a:cs typeface="Times New Roman"/>
              </a:rPr>
              <a:t>ь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ражает н</a:t>
            </a:r>
            <a:r>
              <a:rPr sz="1600" spc="-4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</a:t>
            </a:r>
            <a:r>
              <a:rPr sz="1600" spc="-3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сновн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стно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ам</a:t>
            </a:r>
            <a:r>
              <a:rPr sz="1600" spc="-70" dirty="0">
                <a:latin typeface="Times New Roman"/>
                <a:cs typeface="Times New Roman"/>
              </a:rPr>
              <a:t>о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117" y="3401567"/>
            <a:ext cx="3076954" cy="29689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1527" y="3751326"/>
            <a:ext cx="2468245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3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spc="-4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мс</a:t>
            </a:r>
            <a:r>
              <a:rPr sz="1600" b="1" spc="-30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венн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 с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язана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рой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</a:t>
            </a:r>
            <a:r>
              <a:rPr sz="1600" spc="-20" dirty="0">
                <a:latin typeface="Times New Roman"/>
                <a:cs typeface="Times New Roman"/>
              </a:rPr>
              <a:t>я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ажает г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п</a:t>
            </a:r>
            <a:r>
              <a:rPr sz="1600" spc="-10" dirty="0">
                <a:latin typeface="Times New Roman"/>
                <a:cs typeface="Times New Roman"/>
              </a:rPr>
              <a:t>иров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70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нкцион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й 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7304" y="3410711"/>
            <a:ext cx="3075941" cy="295983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2846" y="4004564"/>
            <a:ext cx="2889885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Э</a:t>
            </a:r>
            <a:r>
              <a:rPr sz="1600" b="1" spc="-35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он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мич</a:t>
            </a:r>
            <a:r>
              <a:rPr sz="1600" b="1" spc="1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с</a:t>
            </a:r>
            <a:r>
              <a:rPr sz="1600" b="1" spc="-30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ая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ци</a:t>
            </a:r>
            <a:r>
              <a:rPr sz="1600" spc="-10" dirty="0">
                <a:latin typeface="Times New Roman"/>
                <a:cs typeface="Times New Roman"/>
              </a:rPr>
              <a:t>я по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азы</a:t>
            </a:r>
            <a:r>
              <a:rPr sz="1600" spc="-4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делен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 те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20" dirty="0">
                <a:latin typeface="Times New Roman"/>
                <a:cs typeface="Times New Roman"/>
              </a:rPr>
              <a:t>ущ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3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пи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(за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аб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тная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м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тери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з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при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етен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аров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г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р.)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61388" y="1898904"/>
            <a:ext cx="1571243" cy="139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0567" y="1982723"/>
            <a:ext cx="106680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2408" y="2205482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1417" y="1934744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02408" y="1934744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6791" y="1915667"/>
            <a:ext cx="1562100" cy="1237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12635" y="1970532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6366" y="2091308"/>
            <a:ext cx="559307" cy="95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7304" y="1952375"/>
            <a:ext cx="975233" cy="412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7304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6844" y="2827020"/>
            <a:ext cx="973836" cy="614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766826" y="369062"/>
                </a:moveTo>
                <a:lnTo>
                  <a:pt x="0" y="369062"/>
                </a:lnTo>
                <a:lnTo>
                  <a:pt x="383413" y="492125"/>
                </a:lnTo>
                <a:lnTo>
                  <a:pt x="766826" y="369062"/>
                </a:lnTo>
                <a:close/>
              </a:path>
              <a:path w="767079" h="492125">
                <a:moveTo>
                  <a:pt x="575055" y="0"/>
                </a:moveTo>
                <a:lnTo>
                  <a:pt x="191642" y="0"/>
                </a:lnTo>
                <a:lnTo>
                  <a:pt x="191642" y="369062"/>
                </a:lnTo>
                <a:lnTo>
                  <a:pt x="575055" y="369062"/>
                </a:lnTo>
                <a:lnTo>
                  <a:pt x="57505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0" y="369062"/>
                </a:moveTo>
                <a:lnTo>
                  <a:pt x="191642" y="369062"/>
                </a:lnTo>
                <a:lnTo>
                  <a:pt x="191642" y="0"/>
                </a:lnTo>
                <a:lnTo>
                  <a:pt x="575055" y="0"/>
                </a:lnTo>
                <a:lnTo>
                  <a:pt x="575055" y="369062"/>
                </a:lnTo>
                <a:lnTo>
                  <a:pt x="766826" y="369062"/>
                </a:lnTo>
                <a:lnTo>
                  <a:pt x="383413" y="492125"/>
                </a:lnTo>
                <a:lnTo>
                  <a:pt x="0" y="369062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55064" y="672083"/>
            <a:ext cx="658825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875" y="171703"/>
            <a:ext cx="931545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  <a:tabLst>
                <a:tab pos="2285365" algn="l"/>
                <a:tab pos="930211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Капитальные вложения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34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в</a:t>
            </a:r>
            <a:r>
              <a:rPr sz="2400" u="heavy" spc="-1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4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20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23 </a:t>
            </a:r>
            <a:r>
              <a:rPr sz="2400" b="1" u="heavy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году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0098" y="727836"/>
            <a:ext cx="409270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b="1" dirty="0">
                <a:latin typeface="Times New Roman"/>
                <a:cs typeface="Times New Roman"/>
              </a:rPr>
              <a:t>ОБЩ</a:t>
            </a:r>
            <a:r>
              <a:rPr sz="1800" b="1" spc="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ЪЕМ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–</a:t>
            </a:r>
            <a:r>
              <a:rPr lang="ru-RU" sz="1800" b="1" spc="-10" dirty="0" smtClean="0">
                <a:latin typeface="Times New Roman"/>
                <a:cs typeface="Times New Roman"/>
              </a:rPr>
              <a:t>210636,0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3041955"/>
            <a:ext cx="2866584" cy="861774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дорог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140058,5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18" name="object 18"/>
          <p:cNvSpPr/>
          <p:nvPr/>
        </p:nvSpPr>
        <p:spPr>
          <a:xfrm>
            <a:off x="6578590" y="3119365"/>
            <a:ext cx="2786724" cy="646331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еспечение</a:t>
            </a:r>
            <a:r>
              <a:rPr lang="ru-RU" sz="1400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жильем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ных к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spc="-2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егорий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1499,4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8460" y="2345274"/>
            <a:ext cx="261695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59637" y="2500092"/>
            <a:ext cx="2786725" cy="677108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Ремонт и обустройство военно-мемориальных объектов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900,0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59639" y="3351591"/>
            <a:ext cx="2786724" cy="461665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Благоустройство отдельных объектов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15096,8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3559637" y="4862461"/>
            <a:ext cx="2786739" cy="461665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Развитие систем водоснабжения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11672,5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ject 8"/>
          <p:cNvSpPr/>
          <p:nvPr/>
        </p:nvSpPr>
        <p:spPr>
          <a:xfrm>
            <a:off x="231052" y="2190456"/>
            <a:ext cx="2864132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Перевозка пассажиров</a:t>
            </a:r>
          </a:p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5848,6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2" name="object 8"/>
          <p:cNvSpPr/>
          <p:nvPr/>
        </p:nvSpPr>
        <p:spPr>
          <a:xfrm>
            <a:off x="6578589" y="1261549"/>
            <a:ext cx="2786723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сфера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25810,3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3" name="object 8"/>
          <p:cNvSpPr/>
          <p:nvPr/>
        </p:nvSpPr>
        <p:spPr>
          <a:xfrm>
            <a:off x="3559638" y="1261550"/>
            <a:ext cx="2786725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ммунальн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яйс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38918,6т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4" name="object 8"/>
          <p:cNvSpPr/>
          <p:nvPr/>
        </p:nvSpPr>
        <p:spPr>
          <a:xfrm>
            <a:off x="231051" y="1261548"/>
            <a:ext cx="2864133" cy="646331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402590" marR="398145"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льн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sz="1400" spc="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мика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145907,1 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59638" y="2035638"/>
            <a:ext cx="2786724" cy="276999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64465" marR="156845" algn="ctr">
              <a:lnSpc>
                <a:spcPct val="10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Ремонт жилфонда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57,9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59638" y="4125680"/>
            <a:ext cx="2786724" cy="369332"/>
          </a:xfrm>
          <a:custGeom>
            <a:avLst/>
            <a:gdLst/>
            <a:ahLst/>
            <a:cxnLst/>
            <a:rect l="l" t="t" r="r" b="b"/>
            <a:pathLst>
              <a:path w="2965450" h="922654">
                <a:moveTo>
                  <a:pt x="0" y="922337"/>
                </a:moveTo>
                <a:lnTo>
                  <a:pt x="2965450" y="922337"/>
                </a:lnTo>
                <a:lnTo>
                  <a:pt x="296545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64C1EA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200" spc="-20" dirty="0" smtClean="0">
                <a:latin typeface="Times New Roman" pitchFamily="18" charset="0"/>
                <a:cs typeface="Times New Roman" pitchFamily="18" charset="0"/>
              </a:rPr>
              <a:t>Приобретение спецтехники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11191,4 т</a:t>
            </a:r>
            <a:r>
              <a:rPr lang="ru-RU" sz="12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18"/>
          <p:cNvSpPr/>
          <p:nvPr/>
        </p:nvSpPr>
        <p:spPr>
          <a:xfrm>
            <a:off x="6578589" y="2190456"/>
            <a:ext cx="2786724" cy="646331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1400" spc="-5" dirty="0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соцсферы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19086,9 т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18"/>
          <p:cNvSpPr/>
          <p:nvPr/>
        </p:nvSpPr>
        <p:spPr>
          <a:xfrm>
            <a:off x="6578589" y="4048273"/>
            <a:ext cx="2786724" cy="646331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10" dirty="0" smtClean="0">
                <a:latin typeface="Times New Roman" pitchFamily="18" charset="0"/>
                <a:cs typeface="Times New Roman" pitchFamily="18" charset="0"/>
              </a:rPr>
              <a:t>Модернизация систем образования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5224,0 т</a:t>
            </a:r>
            <a:r>
              <a:rPr lang="ru-RU" sz="1400" b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с.руб.</a:t>
            </a:r>
            <a:endParaRPr lang="en-US" sz="1400" b="1" spc="-1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8978268" y="5906087"/>
            <a:ext cx="46445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9870" algn="r">
              <a:lnSpc>
                <a:spcPts val="1675"/>
              </a:lnSpc>
            </a:pPr>
            <a:r>
              <a:rPr lang="ru-RU" sz="14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661" y="153670"/>
            <a:ext cx="364553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B0F0"/>
                </a:solidFill>
                <a:latin typeface="Bookman Old Style"/>
                <a:cs typeface="Bookman Old Style"/>
              </a:rPr>
              <a:t>Преди</a:t>
            </a:r>
            <a:r>
              <a:rPr sz="4000" b="1" spc="-40" dirty="0">
                <a:solidFill>
                  <a:srgbClr val="00B0F0"/>
                </a:solidFill>
                <a:latin typeface="Bookman Old Style"/>
                <a:cs typeface="Bookman Old Style"/>
              </a:rPr>
              <a:t>с</a:t>
            </a:r>
            <a:r>
              <a:rPr sz="4000" b="1" spc="-25" dirty="0">
                <a:solidFill>
                  <a:srgbClr val="00B0F0"/>
                </a:solidFill>
                <a:latin typeface="Bookman Old Style"/>
                <a:cs typeface="Bookman Old Style"/>
              </a:rPr>
              <a:t>ловие</a:t>
            </a:r>
            <a:endParaRPr sz="4000" dirty="0">
              <a:solidFill>
                <a:srgbClr val="00B0F0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837" y="85718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837" y="8889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541" y="1067689"/>
            <a:ext cx="9077325" cy="447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4869" marR="548005" indent="-398145">
              <a:lnSpc>
                <a:spcPts val="2160"/>
              </a:lnSpc>
            </a:pP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Исполне</a:t>
            </a:r>
            <a:r>
              <a:rPr sz="1900" b="1" i="1" spc="-8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ие</a:t>
            </a:r>
            <a:r>
              <a:rPr sz="1900" b="1" i="1" spc="-1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b="1" i="1" spc="-120" dirty="0">
                <a:solidFill>
                  <a:srgbClr val="7030A0"/>
                </a:solidFill>
                <a:latin typeface="Tahoma"/>
                <a:cs typeface="Tahoma"/>
              </a:rPr>
              <a:t>ю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джета</a:t>
            </a:r>
            <a:r>
              <a:rPr sz="1900" b="1" i="1" spc="-1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–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процесс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ора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учета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д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х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од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</a:t>
            </a:r>
            <a:r>
              <a:rPr sz="1900" i="1" spc="-85" dirty="0">
                <a:solidFill>
                  <a:srgbClr val="7030A0"/>
                </a:solidFill>
                <a:latin typeface="Tahoma"/>
                <a:cs typeface="Tahoma"/>
              </a:rPr>
              <a:t>щ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ествление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 расх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дов</a:t>
            </a:r>
            <a:r>
              <a:rPr sz="1900" i="1" spc="-4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ове</a:t>
            </a:r>
            <a:r>
              <a:rPr sz="1900" i="1" spc="-2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сводн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юджетн</a:t>
            </a:r>
            <a:r>
              <a:rPr sz="1900" i="1" spc="-80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рос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писи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к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асс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вого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ла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а.</a:t>
            </a:r>
            <a:endParaRPr sz="1900" dirty="0">
              <a:solidFill>
                <a:srgbClr val="7030A0"/>
              </a:solidFill>
              <a:latin typeface="Tahoma"/>
              <a:cs typeface="Tahoma"/>
            </a:endParaRPr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2000"/>
              </a:lnSpc>
              <a:spcBef>
                <a:spcPts val="37"/>
              </a:spcBef>
            </a:pPr>
            <a:endParaRPr sz="2000" dirty="0"/>
          </a:p>
          <a:p>
            <a:pPr marL="12700" marR="6350" indent="354965" algn="just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Ис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5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15" dirty="0">
                <a:latin typeface="Times New Roman"/>
                <a:cs typeface="Times New Roman"/>
              </a:rPr>
              <a:t>б</a:t>
            </a:r>
            <a:r>
              <a:rPr sz="1400" b="1" spc="-90" dirty="0">
                <a:latin typeface="Times New Roman"/>
                <a:cs typeface="Times New Roman"/>
              </a:rPr>
              <a:t>ю</a:t>
            </a:r>
            <a:r>
              <a:rPr sz="1400" b="1" spc="5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ж</a:t>
            </a:r>
            <a:r>
              <a:rPr sz="1400" b="1" spc="10" dirty="0">
                <a:latin typeface="Times New Roman"/>
                <a:cs typeface="Times New Roman"/>
              </a:rPr>
              <a:t>е</a:t>
            </a:r>
            <a:r>
              <a:rPr sz="1400" b="1" spc="1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ый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мен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шения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ете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ел</a:t>
            </a:r>
            <a:r>
              <a:rPr sz="1400" spc="-1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ав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ным)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рг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жае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елить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щие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са</a:t>
            </a:r>
            <a:r>
              <a:rPr sz="1400" dirty="0">
                <a:latin typeface="Times New Roman"/>
                <a:cs typeface="Times New Roman"/>
              </a:rPr>
              <a:t>:</a:t>
            </a:r>
          </a:p>
          <a:p>
            <a:pPr marL="12700" marR="8255" indent="354965" algn="just">
              <a:lnSpc>
                <a:spcPct val="100000"/>
              </a:lnSpc>
              <a:buFont typeface="Times New Roman"/>
              <a:buChar char="-"/>
              <a:tabLst>
                <a:tab pos="482600" algn="l"/>
              </a:tabLst>
            </a:pP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дам.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част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акл</a:t>
            </a:r>
            <a:r>
              <a:rPr sz="1400" spc="-5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чае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и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ремен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пления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spc="-20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щ</a:t>
            </a:r>
            <a:r>
              <a:rPr sz="1400" spc="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ей,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ствии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енным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моби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изац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дов.</a:t>
            </a:r>
          </a:p>
          <a:p>
            <a:pPr marL="12700" marR="7620" indent="354965" algn="just">
              <a:lnSpc>
                <a:spcPct val="100000"/>
              </a:lnSpc>
              <a:buFont typeface="Times New Roman"/>
              <a:buChar char="-"/>
              <a:tabLst>
                <a:tab pos="488315" algn="l"/>
              </a:tabLst>
            </a:pP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чает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ият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й,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 реше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делах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ю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dirty="0">
                <a:latin typeface="Times New Roman"/>
                <a:cs typeface="Times New Roman"/>
              </a:rPr>
              <a:t>иня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ых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</a:t>
            </a:r>
            <a:r>
              <a:rPr sz="1400" spc="-10" dirty="0">
                <a:latin typeface="Times New Roman"/>
                <a:cs typeface="Times New Roman"/>
              </a:rPr>
              <a:t>ц</a:t>
            </a:r>
            <a:r>
              <a:rPr sz="1400" dirty="0">
                <a:latin typeface="Times New Roman"/>
                <a:cs typeface="Times New Roman"/>
              </a:rPr>
              <a:t>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дн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8255" indent="354965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2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36766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ем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4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ям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30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поря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бхо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6985" indent="354965" algn="just">
              <a:lnSpc>
                <a:spcPct val="100000"/>
              </a:lnSpc>
            </a:pPr>
            <a:r>
              <a:rPr sz="1400" spc="-13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</a:t>
            </a:r>
            <a:r>
              <a:rPr sz="1400" dirty="0">
                <a:latin typeface="Times New Roman"/>
                <a:cs typeface="Times New Roman"/>
              </a:rPr>
              <a:t>ых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dirty="0" smtClean="0">
                <a:latin typeface="Times New Roman"/>
                <a:cs typeface="Times New Roman"/>
              </a:rPr>
              <a:t>. </a:t>
            </a:r>
            <a:r>
              <a:rPr sz="1400" spc="-45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8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55" dirty="0">
                <a:latin typeface="Times New Roman"/>
                <a:cs typeface="Times New Roman"/>
              </a:rPr>
              <a:t>ь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ам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рения 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spc="170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ает решение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ибо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тк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онени</a:t>
            </a:r>
            <a:r>
              <a:rPr sz="1400" spc="1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152400"/>
            <a:ext cx="9315450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Исп</a:t>
            </a:r>
            <a:r>
              <a:rPr lang="ru-RU" sz="2000" spc="5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лнение</a:t>
            </a:r>
            <a:r>
              <a:rPr lang="ru-RU" sz="2000" spc="-5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рас</a:t>
            </a:r>
            <a:r>
              <a:rPr lang="ru-RU" sz="2000" spc="35" dirty="0" smtClean="0">
                <a:solidFill>
                  <a:srgbClr val="0070C0"/>
                </a:solidFill>
              </a:rPr>
              <a:t>х</a:t>
            </a:r>
            <a:r>
              <a:rPr lang="ru-RU" sz="2000" spc="-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дов</a:t>
            </a:r>
            <a:r>
              <a:rPr lang="ru-RU" sz="2000" spc="-6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бю</a:t>
            </a:r>
            <a:r>
              <a:rPr lang="ru-RU" sz="2000" spc="5" dirty="0" smtClean="0">
                <a:solidFill>
                  <a:srgbClr val="0070C0"/>
                </a:solidFill>
              </a:rPr>
              <a:t>д</a:t>
            </a:r>
            <a:r>
              <a:rPr lang="ru-RU" sz="2000" dirty="0" smtClean="0">
                <a:solidFill>
                  <a:srgbClr val="0070C0"/>
                </a:solidFill>
              </a:rPr>
              <a:t>жета Нижнедевицкого муниципального района</a:t>
            </a:r>
            <a:r>
              <a:rPr lang="ru-RU" sz="2000" spc="-4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за</a:t>
            </a:r>
            <a:r>
              <a:rPr lang="ru-RU" sz="2000" spc="-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20</a:t>
            </a:r>
            <a:r>
              <a:rPr lang="ru-RU" sz="2000" spc="-10" dirty="0" smtClean="0">
                <a:solidFill>
                  <a:srgbClr val="0070C0"/>
                </a:solidFill>
              </a:rPr>
              <a:t>23</a:t>
            </a:r>
            <a:r>
              <a:rPr lang="ru-RU" sz="2000" dirty="0" smtClean="0">
                <a:solidFill>
                  <a:srgbClr val="0070C0"/>
                </a:solidFill>
              </a:rPr>
              <a:t> г</a:t>
            </a:r>
            <a:r>
              <a:rPr lang="ru-RU" sz="2000" spc="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875373255"/>
              </p:ext>
            </p:extLst>
          </p:nvPr>
        </p:nvGraphicFramePr>
        <p:xfrm>
          <a:off x="76233" y="564867"/>
          <a:ext cx="9829767" cy="644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101"/>
          <p:cNvSpPr txBox="1"/>
          <p:nvPr/>
        </p:nvSpPr>
        <p:spPr>
          <a:xfrm>
            <a:off x="8965187" y="5906088"/>
            <a:ext cx="5549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0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99" y="1"/>
            <a:ext cx="8368669" cy="4874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Функ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ио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ьная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стр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кт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-5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рас</a:t>
            </a:r>
            <a:r>
              <a:rPr lang="ru-RU" sz="2400" b="1" spc="35" dirty="0" smtClean="0">
                <a:solidFill>
                  <a:srgbClr val="0070C0"/>
                </a:solidFill>
                <a:latin typeface="Bookman Old Style" pitchFamily="18" charset="0"/>
              </a:rPr>
              <a:t>х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дов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23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3278" y="433053"/>
          <a:ext cx="9056853" cy="64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101"/>
          <p:cNvSpPr txBox="1"/>
          <p:nvPr/>
        </p:nvSpPr>
        <p:spPr>
          <a:xfrm>
            <a:off x="8978267" y="5828680"/>
            <a:ext cx="541863" cy="27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1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141" y="255231"/>
            <a:ext cx="7508673" cy="464454"/>
          </a:xfrm>
          <a:noFill/>
          <a:ln>
            <a:solidFill>
              <a:srgbClr val="CCFF9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Реализация национальных проектов, тыс. руб.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ohod2\Desktop\Отдел Фото\Гимназия Точка рос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94766" y="719685"/>
            <a:ext cx="3813549" cy="1702998"/>
          </a:xfrm>
          <a:prstGeom prst="rect">
            <a:avLst/>
          </a:prstGeom>
          <a:noFill/>
        </p:spPr>
      </p:pic>
      <p:pic>
        <p:nvPicPr>
          <p:cNvPr id="3" name="Picture 2" descr="C:\Users\dohod2\Desktop\Отдел Фото\Курбатовская СОШ площадка ГТО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728" y="4619729"/>
            <a:ext cx="5174490" cy="22128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8459" y="5054589"/>
            <a:ext cx="2709315" cy="1200329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Объем финансирования </a:t>
            </a:r>
          </a:p>
          <a:p>
            <a:r>
              <a:rPr lang="ru-RU" u="sng" dirty="0" smtClean="0">
                <a:solidFill>
                  <a:srgbClr val="002060"/>
                </a:solidFill>
              </a:rPr>
              <a:t>в 2023 году – </a:t>
            </a:r>
            <a:r>
              <a:rPr lang="ru-RU" b="1" u="sng" dirty="0" smtClean="0">
                <a:solidFill>
                  <a:srgbClr val="002060"/>
                </a:solidFill>
              </a:rPr>
              <a:t>8138,8 </a:t>
            </a:r>
            <a:r>
              <a:rPr lang="ru-RU" u="sng" dirty="0" smtClean="0">
                <a:solidFill>
                  <a:srgbClr val="002060"/>
                </a:solidFill>
              </a:rPr>
              <a:t>тыс. руб</a:t>
            </a:r>
            <a:r>
              <a:rPr lang="ru-RU" sz="1600" u="sng" dirty="0" smtClean="0">
                <a:solidFill>
                  <a:srgbClr val="002060"/>
                </a:solidFill>
              </a:rPr>
              <a:t>.</a:t>
            </a:r>
            <a:endParaRPr lang="ru-RU" sz="1600" u="sng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ndev.adm.000\Desktop\фото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492" y="2470453"/>
            <a:ext cx="3423823" cy="2096451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102604220"/>
              </p:ext>
            </p:extLst>
          </p:nvPr>
        </p:nvGraphicFramePr>
        <p:xfrm>
          <a:off x="0" y="874503"/>
          <a:ext cx="5494863" cy="381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31051" y="332640"/>
          <a:ext cx="5883084" cy="46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307409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725170">
              <a:lnSpc>
                <a:spcPts val="2875"/>
              </a:lnSpc>
            </a:pPr>
            <a:r>
              <a:rPr lang="ru-RU" sz="2400" dirty="0" smtClean="0"/>
              <a:t>         </a:t>
            </a:r>
            <a:r>
              <a:rPr sz="2400" b="1" dirty="0" err="1" smtClean="0">
                <a:solidFill>
                  <a:srgbClr val="0070C0"/>
                </a:solidFill>
              </a:rPr>
              <a:t>Структура</a:t>
            </a:r>
            <a:r>
              <a:rPr sz="2400" b="1" spc="-20" dirty="0" smtClean="0">
                <a:solidFill>
                  <a:srgbClr val="0070C0"/>
                </a:solidFill>
              </a:rPr>
              <a:t> </a:t>
            </a:r>
            <a:r>
              <a:rPr sz="2400" b="1" dirty="0" err="1">
                <a:solidFill>
                  <a:srgbClr val="0070C0"/>
                </a:solidFill>
              </a:rPr>
              <a:t>системы</a:t>
            </a:r>
            <a:r>
              <a:rPr sz="2400" b="1" spc="-15" dirty="0">
                <a:solidFill>
                  <a:srgbClr val="0070C0"/>
                </a:solidFill>
              </a:rPr>
              <a:t> </a:t>
            </a:r>
            <a:r>
              <a:rPr sz="2400" b="1" dirty="0" err="1" smtClean="0">
                <a:solidFill>
                  <a:srgbClr val="0070C0"/>
                </a:solidFill>
              </a:rPr>
              <a:t>образования</a:t>
            </a:r>
            <a:r>
              <a:rPr sz="2400" b="1" spc="-4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   муниципального района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sz="2400" b="1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1600200" y="943002"/>
            <a:ext cx="585762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95"/>
              </a:lnSpc>
            </a:pP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15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му</a:t>
            </a:r>
            <a:r>
              <a:rPr sz="1600" b="1" spc="-20" dirty="0" err="1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иципал</a:t>
            </a:r>
            <a:r>
              <a:rPr sz="1600" b="1" spc="-20" dirty="0" err="1">
                <a:solidFill>
                  <a:srgbClr val="C00000"/>
                </a:solidFill>
                <a:latin typeface="Tahoma"/>
                <a:cs typeface="Tahoma"/>
              </a:rPr>
              <a:t>ьн</a:t>
            </a:r>
            <a:r>
              <a:rPr sz="1600" b="1" spc="-25" dirty="0" err="1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600" b="1" spc="-10" dirty="0" err="1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учрежде</a:t>
            </a:r>
            <a:r>
              <a:rPr sz="1600" b="1" spc="-20" dirty="0" err="1" smtClean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й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образования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2823" y="1405127"/>
            <a:ext cx="85343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0699" y="1405127"/>
            <a:ext cx="1077467" cy="499873"/>
          </a:xfrm>
          <a:custGeom>
            <a:avLst/>
            <a:gdLst/>
            <a:ahLst/>
            <a:cxnLst/>
            <a:rect l="l" t="t" r="r" b="b"/>
            <a:pathLst>
              <a:path w="1120139" h="373380">
                <a:moveTo>
                  <a:pt x="157352" y="190118"/>
                </a:moveTo>
                <a:lnTo>
                  <a:pt x="0" y="333501"/>
                </a:lnTo>
                <a:lnTo>
                  <a:pt x="209169" y="373379"/>
                </a:lnTo>
                <a:lnTo>
                  <a:pt x="135578" y="320801"/>
                </a:lnTo>
                <a:lnTo>
                  <a:pt x="115188" y="320801"/>
                </a:lnTo>
                <a:lnTo>
                  <a:pt x="104775" y="284099"/>
                </a:lnTo>
                <a:lnTo>
                  <a:pt x="119497" y="279936"/>
                </a:lnTo>
                <a:lnTo>
                  <a:pt x="157352" y="190118"/>
                </a:lnTo>
                <a:close/>
              </a:path>
              <a:path w="1120139" h="373380">
                <a:moveTo>
                  <a:pt x="110004" y="302530"/>
                </a:moveTo>
                <a:lnTo>
                  <a:pt x="115188" y="320801"/>
                </a:lnTo>
                <a:lnTo>
                  <a:pt x="129798" y="316672"/>
                </a:lnTo>
                <a:lnTo>
                  <a:pt x="110004" y="302530"/>
                </a:lnTo>
                <a:close/>
              </a:path>
              <a:path w="1120139" h="373380">
                <a:moveTo>
                  <a:pt x="129798" y="316672"/>
                </a:moveTo>
                <a:lnTo>
                  <a:pt x="115188" y="320801"/>
                </a:lnTo>
                <a:lnTo>
                  <a:pt x="135578" y="320801"/>
                </a:lnTo>
                <a:lnTo>
                  <a:pt x="129798" y="316672"/>
                </a:lnTo>
                <a:close/>
              </a:path>
              <a:path w="1120139" h="373380">
                <a:moveTo>
                  <a:pt x="1109726" y="0"/>
                </a:moveTo>
                <a:lnTo>
                  <a:pt x="119497" y="279936"/>
                </a:lnTo>
                <a:lnTo>
                  <a:pt x="109992" y="302488"/>
                </a:lnTo>
                <a:lnTo>
                  <a:pt x="129798" y="316672"/>
                </a:lnTo>
                <a:lnTo>
                  <a:pt x="1120139" y="36702"/>
                </a:lnTo>
                <a:lnTo>
                  <a:pt x="1109726" y="0"/>
                </a:lnTo>
                <a:close/>
              </a:path>
              <a:path w="1120139" h="373380">
                <a:moveTo>
                  <a:pt x="119497" y="279936"/>
                </a:moveTo>
                <a:lnTo>
                  <a:pt x="104775" y="284099"/>
                </a:lnTo>
                <a:lnTo>
                  <a:pt x="109992" y="302488"/>
                </a:lnTo>
                <a:lnTo>
                  <a:pt x="119497" y="2799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7792" y="1467611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5768" y="1504188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1371600"/>
            <a:ext cx="1341342" cy="2743200"/>
          </a:xfrm>
          <a:custGeom>
            <a:avLst/>
            <a:gdLst/>
            <a:ahLst/>
            <a:cxnLst/>
            <a:rect l="l" t="t" r="r" b="b"/>
            <a:pathLst>
              <a:path w="1488440" h="3232150">
                <a:moveTo>
                  <a:pt x="1357376" y="3082035"/>
                </a:moveTo>
                <a:lnTo>
                  <a:pt x="1488440" y="3231641"/>
                </a:lnTo>
                <a:lnTo>
                  <a:pt x="1475254" y="3135629"/>
                </a:lnTo>
                <a:lnTo>
                  <a:pt x="1423670" y="3135629"/>
                </a:lnTo>
                <a:lnTo>
                  <a:pt x="1413083" y="3112429"/>
                </a:lnTo>
                <a:lnTo>
                  <a:pt x="1357376" y="3082035"/>
                </a:lnTo>
                <a:close/>
              </a:path>
              <a:path w="1488440" h="3232150">
                <a:moveTo>
                  <a:pt x="1413083" y="3112429"/>
                </a:moveTo>
                <a:lnTo>
                  <a:pt x="1423670" y="3135629"/>
                </a:lnTo>
                <a:lnTo>
                  <a:pt x="1441144" y="3127629"/>
                </a:lnTo>
                <a:lnTo>
                  <a:pt x="1440942" y="3127629"/>
                </a:lnTo>
                <a:lnTo>
                  <a:pt x="1413083" y="3112429"/>
                </a:lnTo>
                <a:close/>
              </a:path>
              <a:path w="1488440" h="3232150">
                <a:moveTo>
                  <a:pt x="1461389" y="3034665"/>
                </a:moveTo>
                <a:lnTo>
                  <a:pt x="1447769" y="3096588"/>
                </a:lnTo>
                <a:lnTo>
                  <a:pt x="1458341" y="3119754"/>
                </a:lnTo>
                <a:lnTo>
                  <a:pt x="1423670" y="3135629"/>
                </a:lnTo>
                <a:lnTo>
                  <a:pt x="1475254" y="3135629"/>
                </a:lnTo>
                <a:lnTo>
                  <a:pt x="1461389" y="3034665"/>
                </a:lnTo>
                <a:close/>
              </a:path>
              <a:path w="1488440" h="3232150">
                <a:moveTo>
                  <a:pt x="34671" y="0"/>
                </a:moveTo>
                <a:lnTo>
                  <a:pt x="0" y="15747"/>
                </a:lnTo>
                <a:lnTo>
                  <a:pt x="1413083" y="3112429"/>
                </a:lnTo>
                <a:lnTo>
                  <a:pt x="1440942" y="3127629"/>
                </a:lnTo>
                <a:lnTo>
                  <a:pt x="1447769" y="3096588"/>
                </a:lnTo>
                <a:lnTo>
                  <a:pt x="34671" y="0"/>
                </a:lnTo>
                <a:close/>
              </a:path>
              <a:path w="1488440" h="3232150">
                <a:moveTo>
                  <a:pt x="1447769" y="3096588"/>
                </a:moveTo>
                <a:lnTo>
                  <a:pt x="1440942" y="3127629"/>
                </a:lnTo>
                <a:lnTo>
                  <a:pt x="1441144" y="3127629"/>
                </a:lnTo>
                <a:lnTo>
                  <a:pt x="1458341" y="3119754"/>
                </a:lnTo>
                <a:lnTo>
                  <a:pt x="1447769" y="3096588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3911" y="1376299"/>
            <a:ext cx="1232916" cy="321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4155" y="1420367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6161" y="1376299"/>
            <a:ext cx="1010666" cy="2969641"/>
          </a:xfrm>
          <a:custGeom>
            <a:avLst/>
            <a:gdLst/>
            <a:ahLst/>
            <a:cxnLst/>
            <a:rect l="l" t="t" r="r" b="b"/>
            <a:pathLst>
              <a:path w="1028700" h="3048635">
                <a:moveTo>
                  <a:pt x="5842" y="2849753"/>
                </a:moveTo>
                <a:lnTo>
                  <a:pt x="0" y="3048508"/>
                </a:lnTo>
                <a:lnTo>
                  <a:pt x="71917" y="2946146"/>
                </a:lnTo>
                <a:lnTo>
                  <a:pt x="54101" y="2946146"/>
                </a:lnTo>
                <a:lnTo>
                  <a:pt x="18033" y="2934081"/>
                </a:lnTo>
                <a:lnTo>
                  <a:pt x="26019" y="2910032"/>
                </a:lnTo>
                <a:lnTo>
                  <a:pt x="5842" y="2849753"/>
                </a:lnTo>
                <a:close/>
              </a:path>
              <a:path w="1028700" h="3048635">
                <a:moveTo>
                  <a:pt x="26019" y="2910032"/>
                </a:moveTo>
                <a:lnTo>
                  <a:pt x="18033" y="2934081"/>
                </a:lnTo>
                <a:lnTo>
                  <a:pt x="54101" y="2946146"/>
                </a:lnTo>
                <a:lnTo>
                  <a:pt x="56126" y="2940050"/>
                </a:lnTo>
                <a:lnTo>
                  <a:pt x="36068" y="2940050"/>
                </a:lnTo>
                <a:lnTo>
                  <a:pt x="26019" y="2910032"/>
                </a:lnTo>
                <a:close/>
              </a:path>
              <a:path w="1028700" h="3048635">
                <a:moveTo>
                  <a:pt x="114300" y="2885821"/>
                </a:moveTo>
                <a:lnTo>
                  <a:pt x="62125" y="2921987"/>
                </a:lnTo>
                <a:lnTo>
                  <a:pt x="54101" y="2946146"/>
                </a:lnTo>
                <a:lnTo>
                  <a:pt x="71917" y="2946146"/>
                </a:lnTo>
                <a:lnTo>
                  <a:pt x="114300" y="2885821"/>
                </a:lnTo>
                <a:close/>
              </a:path>
              <a:path w="1028700" h="3048635">
                <a:moveTo>
                  <a:pt x="992377" y="0"/>
                </a:moveTo>
                <a:lnTo>
                  <a:pt x="26019" y="2910032"/>
                </a:lnTo>
                <a:lnTo>
                  <a:pt x="36068" y="2940050"/>
                </a:lnTo>
                <a:lnTo>
                  <a:pt x="62125" y="2921987"/>
                </a:lnTo>
                <a:lnTo>
                  <a:pt x="1028573" y="12065"/>
                </a:lnTo>
                <a:lnTo>
                  <a:pt x="992377" y="0"/>
                </a:lnTo>
                <a:close/>
              </a:path>
              <a:path w="1028700" h="3048635">
                <a:moveTo>
                  <a:pt x="62125" y="2921987"/>
                </a:moveTo>
                <a:lnTo>
                  <a:pt x="36068" y="2940050"/>
                </a:lnTo>
                <a:lnTo>
                  <a:pt x="56126" y="2940050"/>
                </a:lnTo>
                <a:lnTo>
                  <a:pt x="62125" y="2921987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8384" y="1478280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7296" y="1405128"/>
            <a:ext cx="169478" cy="862738"/>
          </a:xfrm>
          <a:custGeom>
            <a:avLst/>
            <a:gdLst/>
            <a:ahLst/>
            <a:cxnLst/>
            <a:rect l="l" t="t" r="r" b="b"/>
            <a:pathLst>
              <a:path w="190500" h="1176655">
                <a:moveTo>
                  <a:pt x="0" y="989711"/>
                </a:moveTo>
                <a:lnTo>
                  <a:pt x="102616" y="1176401"/>
                </a:lnTo>
                <a:lnTo>
                  <a:pt x="153903" y="1062989"/>
                </a:lnTo>
                <a:lnTo>
                  <a:pt x="79121" y="1062989"/>
                </a:lnTo>
                <a:lnTo>
                  <a:pt x="78527" y="1047717"/>
                </a:lnTo>
                <a:lnTo>
                  <a:pt x="0" y="989711"/>
                </a:lnTo>
                <a:close/>
              </a:path>
              <a:path w="190500" h="1176655">
                <a:moveTo>
                  <a:pt x="78527" y="1047717"/>
                </a:moveTo>
                <a:lnTo>
                  <a:pt x="79121" y="1062989"/>
                </a:lnTo>
                <a:lnTo>
                  <a:pt x="98171" y="1062227"/>
                </a:lnTo>
                <a:lnTo>
                  <a:pt x="78527" y="1047717"/>
                </a:lnTo>
                <a:close/>
              </a:path>
              <a:path w="190500" h="1176655">
                <a:moveTo>
                  <a:pt x="190373" y="982344"/>
                </a:moveTo>
                <a:lnTo>
                  <a:pt x="116628" y="1046236"/>
                </a:lnTo>
                <a:lnTo>
                  <a:pt x="117221" y="1061465"/>
                </a:lnTo>
                <a:lnTo>
                  <a:pt x="79121" y="1062989"/>
                </a:lnTo>
                <a:lnTo>
                  <a:pt x="153903" y="1062989"/>
                </a:lnTo>
                <a:lnTo>
                  <a:pt x="190373" y="982344"/>
                </a:lnTo>
                <a:close/>
              </a:path>
              <a:path w="190500" h="1176655">
                <a:moveTo>
                  <a:pt x="75946" y="0"/>
                </a:moveTo>
                <a:lnTo>
                  <a:pt x="37846" y="1397"/>
                </a:lnTo>
                <a:lnTo>
                  <a:pt x="78527" y="1047717"/>
                </a:lnTo>
                <a:lnTo>
                  <a:pt x="98171" y="1062227"/>
                </a:lnTo>
                <a:lnTo>
                  <a:pt x="116628" y="1046236"/>
                </a:lnTo>
                <a:lnTo>
                  <a:pt x="75946" y="0"/>
                </a:lnTo>
                <a:close/>
              </a:path>
              <a:path w="190500" h="1176655">
                <a:moveTo>
                  <a:pt x="116628" y="1046236"/>
                </a:moveTo>
                <a:lnTo>
                  <a:pt x="98171" y="1062227"/>
                </a:lnTo>
                <a:lnTo>
                  <a:pt x="117221" y="1061465"/>
                </a:lnTo>
                <a:lnTo>
                  <a:pt x="116628" y="10462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483" y="5431534"/>
            <a:ext cx="2002536" cy="14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4400" y="3200400"/>
            <a:ext cx="1997963" cy="1522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4720" y="5308090"/>
            <a:ext cx="1993392" cy="148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7" y="5326379"/>
            <a:ext cx="1781310" cy="1353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363" y="2944367"/>
            <a:ext cx="1961388" cy="1376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1252" y="1356360"/>
            <a:ext cx="443484" cy="3518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5279" y="1493519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88384" y="1376299"/>
            <a:ext cx="119380" cy="3255010"/>
          </a:xfrm>
          <a:custGeom>
            <a:avLst/>
            <a:gdLst/>
            <a:ahLst/>
            <a:cxnLst/>
            <a:rect l="l" t="t" r="r" b="b"/>
            <a:pathLst>
              <a:path w="119379" h="3255010">
                <a:moveTo>
                  <a:pt x="0" y="3063367"/>
                </a:moveTo>
                <a:lnTo>
                  <a:pt x="54482" y="3254755"/>
                </a:lnTo>
                <a:lnTo>
                  <a:pt x="90437" y="3140710"/>
                </a:lnTo>
                <a:lnTo>
                  <a:pt x="75056" y="3140710"/>
                </a:lnTo>
                <a:lnTo>
                  <a:pt x="36956" y="3140202"/>
                </a:lnTo>
                <a:lnTo>
                  <a:pt x="37315" y="3114728"/>
                </a:lnTo>
                <a:lnTo>
                  <a:pt x="0" y="3063367"/>
                </a:lnTo>
                <a:close/>
              </a:path>
              <a:path w="119379" h="3255010">
                <a:moveTo>
                  <a:pt x="75414" y="3115340"/>
                </a:moveTo>
                <a:lnTo>
                  <a:pt x="56006" y="3140456"/>
                </a:lnTo>
                <a:lnTo>
                  <a:pt x="75056" y="3140710"/>
                </a:lnTo>
                <a:lnTo>
                  <a:pt x="75414" y="3115340"/>
                </a:lnTo>
                <a:close/>
              </a:path>
              <a:path w="119379" h="3255010">
                <a:moveTo>
                  <a:pt x="114300" y="3065018"/>
                </a:moveTo>
                <a:lnTo>
                  <a:pt x="75414" y="3115340"/>
                </a:lnTo>
                <a:lnTo>
                  <a:pt x="75056" y="3140710"/>
                </a:lnTo>
                <a:lnTo>
                  <a:pt x="90437" y="3140710"/>
                </a:lnTo>
                <a:lnTo>
                  <a:pt x="114300" y="3065018"/>
                </a:lnTo>
                <a:close/>
              </a:path>
              <a:path w="119379" h="3255010">
                <a:moveTo>
                  <a:pt x="37315" y="3114728"/>
                </a:moveTo>
                <a:lnTo>
                  <a:pt x="36956" y="3140202"/>
                </a:lnTo>
                <a:lnTo>
                  <a:pt x="56006" y="3140455"/>
                </a:lnTo>
                <a:lnTo>
                  <a:pt x="37315" y="3114728"/>
                </a:lnTo>
                <a:close/>
              </a:path>
              <a:path w="119379" h="3255010">
                <a:moveTo>
                  <a:pt x="81152" y="0"/>
                </a:moveTo>
                <a:lnTo>
                  <a:pt x="37315" y="3114728"/>
                </a:lnTo>
                <a:lnTo>
                  <a:pt x="56006" y="3140456"/>
                </a:lnTo>
                <a:lnTo>
                  <a:pt x="75414" y="3115340"/>
                </a:lnTo>
                <a:lnTo>
                  <a:pt x="119252" y="508"/>
                </a:lnTo>
                <a:lnTo>
                  <a:pt x="81152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304800" y="1905000"/>
            <a:ext cx="29718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Общеобразовательные     школы -10 учреждений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2362200"/>
            <a:ext cx="26670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Спортивные школы-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4572000"/>
            <a:ext cx="3429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Детские дошкольные учреждения - 2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4572000"/>
            <a:ext cx="2514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Школы  искусств –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4114800"/>
            <a:ext cx="27432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Дополнительное учреждение образования </a:t>
            </a:r>
            <a:r>
              <a:rPr lang="ru-RU" sz="2000" dirty="0" smtClean="0">
                <a:solidFill>
                  <a:srgbClr val="002060"/>
                </a:solidFill>
              </a:rPr>
              <a:t>«Дом пионеров» –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3800" y="3657600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1655" y="356768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3611" y="3560064"/>
            <a:ext cx="106679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240" y="3552444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8823" y="3587496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9360" y="201320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9784" y="2025395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927732" y="76200"/>
            <a:ext cx="7895718" cy="84446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90600" algn="ctr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Структура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</a:rPr>
              <a:t>системы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ку</a:t>
            </a:r>
            <a:r>
              <a:rPr sz="2400" b="1" spc="5" dirty="0" err="1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ьтуры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муниципального района</a:t>
            </a:r>
            <a:endParaRPr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2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1143000" y="1447800"/>
            <a:ext cx="7543800" cy="15240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469595" y="1600200"/>
            <a:ext cx="676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муниципальных учреждения культуры со среднесписочной численностью работников </a:t>
            </a:r>
            <a:r>
              <a:rPr lang="en-US" sz="2400" b="1" dirty="0" smtClean="0"/>
              <a:t>46.5</a:t>
            </a:r>
            <a:r>
              <a:rPr lang="ru-RU" sz="2400" b="1" dirty="0" smtClean="0"/>
              <a:t> единиц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62600" y="4876800"/>
            <a:ext cx="2895600" cy="1066800"/>
          </a:xfrm>
          <a:prstGeom prst="roundRect">
            <a:avLst>
              <a:gd name="adj" fmla="val 2831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Районный дом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" y="4876800"/>
            <a:ext cx="2880000" cy="1080000"/>
          </a:xfrm>
          <a:prstGeom prst="roundRect">
            <a:avLst>
              <a:gd name="adj" fmla="val 27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Районная библиотека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2286000" y="2971800"/>
            <a:ext cx="1828800" cy="1905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1" idx="0"/>
          </p:cNvCxnSpPr>
          <p:nvPr/>
        </p:nvCxnSpPr>
        <p:spPr>
          <a:xfrm>
            <a:off x="5334000" y="3048000"/>
            <a:ext cx="1676400" cy="1828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720" y="5163439"/>
            <a:ext cx="78524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Bookman Old Style"/>
                <a:cs typeface="Bookman Old Style"/>
              </a:rPr>
              <a:t>Ко</a:t>
            </a:r>
            <a:r>
              <a:rPr sz="1600" b="1" spc="-10" dirty="0">
                <a:latin typeface="Bookman Old Style"/>
                <a:cs typeface="Bookman Old Style"/>
              </a:rPr>
              <a:t>личество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учрежд</a:t>
            </a:r>
            <a:r>
              <a:rPr sz="1600" b="1" spc="-20" dirty="0">
                <a:latin typeface="Bookman Old Style"/>
                <a:cs typeface="Bookman Old Style"/>
              </a:rPr>
              <a:t>е</a:t>
            </a:r>
            <a:r>
              <a:rPr sz="1600" b="1" spc="-10" dirty="0">
                <a:latin typeface="Bookman Old Style"/>
                <a:cs typeface="Bookman Old Style"/>
              </a:rPr>
              <a:t>ний,</a:t>
            </a:r>
            <a:r>
              <a:rPr sz="1600" b="1" spc="4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о</a:t>
            </a:r>
            <a:r>
              <a:rPr sz="1600" b="1" spc="-10" dirty="0">
                <a:latin typeface="Bookman Old Style"/>
                <a:cs typeface="Bookman Old Style"/>
              </a:rPr>
              <a:t>ка</a:t>
            </a:r>
            <a:r>
              <a:rPr sz="1600" b="1" spc="-20" dirty="0">
                <a:latin typeface="Bookman Old Style"/>
                <a:cs typeface="Bookman Old Style"/>
              </a:rPr>
              <a:t>з</a:t>
            </a:r>
            <a:r>
              <a:rPr sz="1600" b="1" spc="-15" dirty="0">
                <a:latin typeface="Bookman Old Style"/>
                <a:cs typeface="Bookman Old Style"/>
              </a:rPr>
              <a:t>ывающих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м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5" dirty="0">
                <a:latin typeface="Bookman Old Style"/>
                <a:cs typeface="Bookman Old Style"/>
              </a:rPr>
              <a:t>ниципал</a:t>
            </a:r>
            <a:r>
              <a:rPr sz="1600" b="1" spc="-5" dirty="0">
                <a:latin typeface="Bookman Old Style"/>
                <a:cs typeface="Bookman Old Style"/>
              </a:rPr>
              <a:t>ь</a:t>
            </a:r>
            <a:r>
              <a:rPr sz="1600" b="1" spc="-15" dirty="0">
                <a:latin typeface="Bookman Old Style"/>
                <a:cs typeface="Bookman Old Style"/>
              </a:rPr>
              <a:t>ные</a:t>
            </a:r>
            <a:r>
              <a:rPr sz="1600" b="1" spc="5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сл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ги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0" dirty="0">
                <a:latin typeface="Bookman Old Style"/>
                <a:cs typeface="Bookman Old Style"/>
              </a:rPr>
              <a:t>–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lang="ru-RU" sz="1600" b="1" spc="-15" dirty="0" smtClean="0">
                <a:latin typeface="Bookman Old Style"/>
                <a:cs typeface="Bookman Old Style"/>
              </a:rPr>
              <a:t>19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023" y="5407558"/>
            <a:ext cx="142494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в т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о</a:t>
            </a: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м</a:t>
            </a:r>
            <a:r>
              <a:rPr sz="1600" b="1" spc="2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числ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: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6036" y="5407558"/>
            <a:ext cx="24187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56210" algn="l"/>
              </a:tabLst>
            </a:pPr>
            <a:r>
              <a:rPr sz="1600" b="1" spc="-20" dirty="0" err="1">
                <a:solidFill>
                  <a:srgbClr val="000080"/>
                </a:solidFill>
                <a:latin typeface="Bookman Old Style"/>
                <a:cs typeface="Bookman Old Style"/>
              </a:rPr>
              <a:t>б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юд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жет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н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ые</a:t>
            </a:r>
            <a:r>
              <a:rPr sz="1600" b="1" spc="3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–</a:t>
            </a:r>
            <a:r>
              <a:rPr sz="1600" b="1" spc="-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en-US" sz="1600" b="1" spc="-1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1</a:t>
            </a:r>
            <a:endParaRPr sz="1600" dirty="0">
              <a:latin typeface="Bookman Old Style"/>
              <a:cs typeface="Bookman Old Style"/>
            </a:endParaRPr>
          </a:p>
          <a:p>
            <a:pPr marL="177165" indent="-143510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77800" algn="l"/>
              </a:tabLst>
            </a:pPr>
            <a:r>
              <a:rPr lang="ru-RU" sz="1600" b="1" spc="-10" dirty="0" err="1" smtClean="0">
                <a:solidFill>
                  <a:srgbClr val="000080"/>
                </a:solidFill>
                <a:latin typeface="Bookman Old Style"/>
                <a:cs typeface="Bookman Old Style"/>
              </a:rPr>
              <a:t>казенны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5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-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18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963212"/>
          </a:xfrm>
          <a:prstGeom prst="rect">
            <a:avLst/>
          </a:prstGeom>
        </p:spPr>
        <p:txBody>
          <a:bodyPr vert="horz" wrap="square" lIns="0" tIns="344297" rIns="0" bIns="0" rtlCol="0">
            <a:spAutoFit/>
          </a:bodyPr>
          <a:lstStyle/>
          <a:p>
            <a:pPr marL="68707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Рас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ды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 err="1">
                <a:solidFill>
                  <a:srgbClr val="0070C0"/>
                </a:solidFill>
              </a:rPr>
              <a:t>бю</a:t>
            </a:r>
            <a:r>
              <a:rPr sz="2000" b="1" spc="5" dirty="0" err="1">
                <a:solidFill>
                  <a:srgbClr val="0070C0"/>
                </a:solidFill>
              </a:rPr>
              <a:t>д</a:t>
            </a:r>
            <a:r>
              <a:rPr sz="2000" b="1" dirty="0" err="1">
                <a:solidFill>
                  <a:srgbClr val="0070C0"/>
                </a:solidFill>
              </a:rPr>
              <a:t>жета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0070C0"/>
                </a:solidFill>
              </a:rPr>
              <a:t> муниципального района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</a:t>
            </a:r>
            <a:r>
              <a:rPr sz="2000" b="1" spc="-10" dirty="0">
                <a:solidFill>
                  <a:srgbClr val="0070C0"/>
                </a:solidFill>
              </a:rPr>
              <a:t> </a:t>
            </a:r>
            <a:r>
              <a:rPr sz="2000" b="1" dirty="0" smtClean="0">
                <a:solidFill>
                  <a:srgbClr val="0070C0"/>
                </a:solidFill>
              </a:rPr>
              <a:t>20</a:t>
            </a:r>
            <a:r>
              <a:rPr lang="ru-RU" sz="2000" b="1" spc="-10" dirty="0" smtClean="0">
                <a:solidFill>
                  <a:srgbClr val="0070C0"/>
                </a:solidFill>
              </a:rPr>
              <a:t>2</a:t>
            </a:r>
            <a:r>
              <a:rPr lang="en-US" sz="2000" b="1" spc="-10" dirty="0" smtClean="0">
                <a:solidFill>
                  <a:srgbClr val="0070C0"/>
                </a:solidFill>
              </a:rPr>
              <a:t>3</a:t>
            </a:r>
            <a:r>
              <a:rPr lang="ru-RU" sz="2000" b="1" spc="-10" dirty="0" smtClean="0">
                <a:solidFill>
                  <a:srgbClr val="0070C0"/>
                </a:solidFill>
              </a:rPr>
              <a:t> </a:t>
            </a:r>
            <a:r>
              <a:rPr sz="2000" b="1" dirty="0" err="1" smtClean="0">
                <a:solidFill>
                  <a:srgbClr val="0070C0"/>
                </a:solidFill>
              </a:rPr>
              <a:t>г</a:t>
            </a:r>
            <a:r>
              <a:rPr sz="2000" b="1" spc="10" dirty="0" err="1" smtClean="0">
                <a:solidFill>
                  <a:srgbClr val="0070C0"/>
                </a:solidFill>
              </a:rPr>
              <a:t>о</a:t>
            </a:r>
            <a:r>
              <a:rPr sz="2000" b="1" dirty="0" err="1" smtClean="0">
                <a:solidFill>
                  <a:srgbClr val="0070C0"/>
                </a:solidFill>
              </a:rPr>
              <a:t>ду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на</a:t>
            </a:r>
            <a:r>
              <a:rPr sz="2000" b="1" spc="-5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</a:t>
            </a:r>
            <a:r>
              <a:rPr sz="2000" b="1" spc="5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циальн</a:t>
            </a:r>
            <a:r>
              <a:rPr sz="2000" b="1" spc="5" dirty="0">
                <a:solidFill>
                  <a:srgbClr val="0070C0"/>
                </a:solidFill>
              </a:rPr>
              <a:t>у</a:t>
            </a:r>
            <a:r>
              <a:rPr sz="2000" b="1" dirty="0">
                <a:solidFill>
                  <a:srgbClr val="0070C0"/>
                </a:solidFill>
              </a:rPr>
              <a:t>ю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сферу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25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9906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958290"/>
            <a:ext cx="9271000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2425" y="1136650"/>
          <a:ext cx="8821801" cy="3585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4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350">
                <a:tc gridSpan="2"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20</a:t>
                      </a: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lang="en-US" sz="1600" b="1" dirty="0" smtClean="0">
                          <a:latin typeface="Bookman Old Style"/>
                          <a:cs typeface="Bookman Old Style"/>
                        </a:rPr>
                        <a:t>3</a:t>
                      </a: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.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4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1.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циал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ь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сферу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368622,1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85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 smtClean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137447,4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6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</a:t>
                      </a:r>
                      <a:r>
                        <a:rPr sz="1600" b="0" spc="-5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231174,6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13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выполне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ниципальн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го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з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ния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69941,0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06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14000,9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55940,1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159">
                <a:tc>
                  <a:txBody>
                    <a:bodyPr/>
                    <a:lstStyle/>
                    <a:p>
                      <a:pPr marL="35560" marR="31115">
                        <a:lnSpc>
                          <a:spcPts val="1910"/>
                        </a:lnSpc>
                        <a:tabLst>
                          <a:tab pos="419100" algn="l"/>
                          <a:tab pos="1547495" algn="l"/>
                          <a:tab pos="1987550" algn="l"/>
                          <a:tab pos="2759075" algn="l"/>
                          <a:tab pos="3462020" algn="l"/>
                          <a:tab pos="5272405" algn="l"/>
                        </a:tabLst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3.	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	иные	ц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ли	(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п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ру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ия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, 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ели,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пр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ение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нт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др.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)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71446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4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19489,8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51956,2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228600"/>
            <a:ext cx="9315450" cy="738664"/>
          </a:xfrm>
        </p:spPr>
        <p:txBody>
          <a:bodyPr/>
          <a:lstStyle/>
          <a:p>
            <a:pPr algn="ctr"/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Д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ина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к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рас</a:t>
            </a:r>
            <a:r>
              <a:rPr lang="ru-RU" sz="2400" spc="35" dirty="0" smtClean="0">
                <a:solidFill>
                  <a:srgbClr val="0070C0"/>
                </a:solidFill>
                <a:latin typeface="+mn-lt"/>
              </a:rPr>
              <a:t>х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одов</a:t>
            </a:r>
            <a:r>
              <a:rPr lang="ru-RU" sz="2400" spc="-5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бюджета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Нижнедевицкого муниципального района</a:t>
            </a:r>
            <a:r>
              <a:rPr lang="ru-RU" sz="2400" spc="-4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202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2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202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3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г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о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ды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19155106"/>
              </p:ext>
            </p:extLst>
          </p:nvPr>
        </p:nvGraphicFramePr>
        <p:xfrm>
          <a:off x="0" y="1066800"/>
          <a:ext cx="9906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9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8955531" y="5828679"/>
            <a:ext cx="4097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5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214628"/>
            <a:ext cx="8915400" cy="582466"/>
          </a:xfrm>
          <a:prstGeom prst="rect">
            <a:avLst/>
          </a:prstGeom>
        </p:spPr>
        <p:txBody>
          <a:bodyPr vert="horz" wrap="square" lIns="0" tIns="211073" rIns="0" bIns="0" rtlCol="0">
            <a:spAutoFit/>
          </a:bodyPr>
          <a:lstStyle/>
          <a:p>
            <a:pPr marL="258445" algn="ctr">
              <a:lnSpc>
                <a:spcPct val="100000"/>
              </a:lnSpc>
            </a:pPr>
            <a:r>
              <a:rPr lang="ru-RU" sz="2400" dirty="0" err="1" smtClean="0">
                <a:solidFill>
                  <a:srgbClr val="0070C0"/>
                </a:solidFill>
              </a:rPr>
              <a:t>Муниципаль</a:t>
            </a:r>
            <a:r>
              <a:rPr sz="2400" dirty="0" err="1" smtClean="0">
                <a:solidFill>
                  <a:srgbClr val="0070C0"/>
                </a:solidFill>
              </a:rPr>
              <a:t>н</a:t>
            </a:r>
            <a:r>
              <a:rPr sz="2400" spc="-10" dirty="0" err="1" smtClean="0">
                <a:solidFill>
                  <a:srgbClr val="0070C0"/>
                </a:solidFill>
              </a:rPr>
              <a:t>ы</a:t>
            </a:r>
            <a:r>
              <a:rPr sz="2400" dirty="0" err="1" smtClean="0">
                <a:solidFill>
                  <a:srgbClr val="0070C0"/>
                </a:solidFill>
              </a:rPr>
              <a:t>е</a:t>
            </a:r>
            <a:r>
              <a:rPr sz="2400" spc="-30" dirty="0" smtClean="0">
                <a:solidFill>
                  <a:srgbClr val="0070C0"/>
                </a:solidFill>
              </a:rPr>
              <a:t> </a:t>
            </a:r>
            <a:r>
              <a:rPr sz="2400" dirty="0" err="1" smtClean="0">
                <a:solidFill>
                  <a:srgbClr val="0070C0"/>
                </a:solidFill>
              </a:rPr>
              <a:t>пр</a:t>
            </a:r>
            <a:r>
              <a:rPr sz="2400" spc="5" dirty="0" err="1" smtClean="0">
                <a:solidFill>
                  <a:srgbClr val="0070C0"/>
                </a:solidFill>
              </a:rPr>
              <a:t>о</a:t>
            </a:r>
            <a:r>
              <a:rPr sz="2400" dirty="0" err="1" smtClean="0">
                <a:solidFill>
                  <a:srgbClr val="0070C0"/>
                </a:solidFill>
              </a:rPr>
              <a:t>гра</a:t>
            </a:r>
            <a:r>
              <a:rPr sz="2400" spc="5" dirty="0" err="1" smtClean="0">
                <a:solidFill>
                  <a:srgbClr val="0070C0"/>
                </a:solidFill>
              </a:rPr>
              <a:t>м</a:t>
            </a:r>
            <a:r>
              <a:rPr sz="2400" dirty="0" err="1" smtClean="0">
                <a:solidFill>
                  <a:srgbClr val="0070C0"/>
                </a:solidFill>
              </a:rPr>
              <a:t>мы</a:t>
            </a:r>
            <a:r>
              <a:rPr sz="2400" spc="-3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в</a:t>
            </a:r>
            <a:r>
              <a:rPr sz="2400" spc="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20</a:t>
            </a:r>
            <a:r>
              <a:rPr lang="ru-RU" sz="2400" spc="-10" dirty="0" smtClean="0">
                <a:solidFill>
                  <a:srgbClr val="0070C0"/>
                </a:solidFill>
              </a:rPr>
              <a:t>2</a:t>
            </a:r>
            <a:r>
              <a:rPr lang="en-US" sz="2400" spc="-10" dirty="0" smtClean="0">
                <a:solidFill>
                  <a:srgbClr val="0070C0"/>
                </a:solidFill>
              </a:rPr>
              <a:t>3</a:t>
            </a:r>
            <a:r>
              <a:rPr lang="ru-RU" sz="2400" spc="-10" dirty="0" smtClean="0">
                <a:solidFill>
                  <a:srgbClr val="0070C0"/>
                </a:solidFill>
              </a:rPr>
              <a:t> </a:t>
            </a:r>
            <a:r>
              <a:rPr sz="2400" dirty="0" err="1" smtClean="0">
                <a:solidFill>
                  <a:srgbClr val="0070C0"/>
                </a:solidFill>
              </a:rPr>
              <a:t>году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 rot="10800000" flipV="1">
            <a:off x="8049360" y="1151552"/>
            <a:ext cx="5391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4586618"/>
              </p:ext>
            </p:extLst>
          </p:nvPr>
        </p:nvGraphicFramePr>
        <p:xfrm>
          <a:off x="772914" y="1106730"/>
          <a:ext cx="8050536" cy="5506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1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4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гра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Сумма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4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308409.8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788">
                <a:tc>
                  <a:txBody>
                    <a:bodyPr/>
                    <a:lstStyle/>
                    <a:p>
                      <a:pPr marL="85090" marR="7747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жильем, транспортными и коммунальными услугами населения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en-US" sz="1400" spc="5" dirty="0" smtClean="0">
                          <a:latin typeface="Times New Roman"/>
                          <a:cs typeface="Times New Roman"/>
                        </a:rPr>
                        <a:t>156077.8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1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.  Защита населения и территории </a:t>
                      </a:r>
                      <a:r>
                        <a:rPr lang="ru-RU" sz="1400" b="1" spc="5" dirty="0" err="1" smtClean="0">
                          <a:latin typeface="Century Schoolbook" pitchFamily="18" charset="0"/>
                          <a:cs typeface="Times New Roman"/>
                        </a:rPr>
                        <a:t>Нижнедевицкого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 муниципального района от чрезвычайных ситуаций, обеспечение пожарной безопасности и безопасности людей на водных объектах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en-US" sz="1400" spc="5" dirty="0" smtClean="0">
                          <a:latin typeface="Times New Roman"/>
                          <a:cs typeface="Times New Roman"/>
                        </a:rPr>
                        <a:t>99.6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en-US" sz="1400" spc="5" dirty="0" smtClean="0">
                          <a:latin typeface="Times New Roman"/>
                          <a:cs typeface="Times New Roman"/>
                        </a:rPr>
                        <a:t>8268.7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Охрана окружающей среды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296.6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390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физической культуры и спорта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en-US" sz="1400" spc="5" dirty="0" smtClean="0">
                          <a:latin typeface="Times New Roman"/>
                          <a:cs typeface="Times New Roman"/>
                        </a:rPr>
                        <a:t>5082.1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81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7.  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Экономическое развитие и инновационная экономика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8595.7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63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сельского хозяйства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66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64.9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.  </a:t>
                      </a:r>
                      <a:r>
                        <a:rPr lang="ru-RU" sz="1400" b="1" dirty="0" err="1" smtClean="0">
                          <a:latin typeface="Century Schoolbook" pitchFamily="18" charset="0"/>
                          <a:cs typeface="Times New Roman"/>
                        </a:rPr>
                        <a:t>Энергоэффективность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 и развитие энергетики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1259.3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С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овершенствование муниципального управления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48747.6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8557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11. У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правление муниципальными финансами, повышение устойчивости бюджетов муниципальных образований </a:t>
                      </a:r>
                      <a:r>
                        <a:rPr lang="ru-RU" sz="1400" b="1" dirty="0" err="1" smtClean="0">
                          <a:latin typeface="+mn-lt"/>
                          <a:cs typeface="Times New Roman"/>
                        </a:rPr>
                        <a:t>Нижнедевицкого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 муниципального района</a:t>
                      </a:r>
                      <a:endParaRPr sz="1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95331.5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 rot="21358064">
            <a:off x="8854971" y="5555053"/>
            <a:ext cx="60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                      </a:t>
            </a:r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232545"/>
            <a:ext cx="9153525" cy="681853"/>
          </a:xfrm>
          <a:prstGeom prst="rect">
            <a:avLst/>
          </a:prstGeom>
        </p:spPr>
        <p:txBody>
          <a:bodyPr vert="horz" wrap="square" lIns="0" tIns="370459" rIns="0" bIns="0" rtlCol="0">
            <a:spAutoFit/>
          </a:bodyPr>
          <a:lstStyle/>
          <a:p>
            <a:pPr marL="327025">
              <a:lnSpc>
                <a:spcPct val="100000"/>
              </a:lnSpc>
            </a:pPr>
            <a:r>
              <a:rPr sz="2000" spc="-15" dirty="0">
                <a:solidFill>
                  <a:srgbClr val="0070C0"/>
                </a:solidFill>
              </a:rPr>
              <a:t>Рас</a:t>
            </a:r>
            <a:r>
              <a:rPr sz="2000" spc="15" dirty="0">
                <a:solidFill>
                  <a:srgbClr val="0070C0"/>
                </a:solidFill>
              </a:rPr>
              <a:t>х</a:t>
            </a:r>
            <a:r>
              <a:rPr sz="2000" spc="-15" dirty="0">
                <a:solidFill>
                  <a:srgbClr val="0070C0"/>
                </a:solidFill>
              </a:rPr>
              <a:t>оды </a:t>
            </a:r>
            <a:r>
              <a:rPr sz="2000" spc="-10" dirty="0">
                <a:solidFill>
                  <a:srgbClr val="0070C0"/>
                </a:solidFill>
              </a:rPr>
              <a:t>п</a:t>
            </a:r>
            <a:r>
              <a:rPr sz="2000" spc="-15" dirty="0">
                <a:solidFill>
                  <a:srgbClr val="0070C0"/>
                </a:solidFill>
              </a:rPr>
              <a:t>о</a:t>
            </a:r>
            <a:r>
              <a:rPr sz="2000" spc="-4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публичн</a:t>
            </a:r>
            <a:r>
              <a:rPr sz="2000" dirty="0">
                <a:solidFill>
                  <a:srgbClr val="0070C0"/>
                </a:solidFill>
              </a:rPr>
              <a:t>о</a:t>
            </a:r>
            <a:r>
              <a:rPr sz="2000" spc="-10" dirty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sz="2000" spc="-15" dirty="0">
                <a:solidFill>
                  <a:srgbClr val="0070C0"/>
                </a:solidFill>
              </a:rPr>
              <a:t>норм</a:t>
            </a:r>
            <a:r>
              <a:rPr sz="2000" spc="-10" dirty="0">
                <a:solidFill>
                  <a:srgbClr val="0070C0"/>
                </a:solidFill>
              </a:rPr>
              <a:t>а</a:t>
            </a:r>
            <a:r>
              <a:rPr sz="2000" spc="-15" dirty="0">
                <a:solidFill>
                  <a:srgbClr val="0070C0"/>
                </a:solidFill>
              </a:rPr>
              <a:t>тивным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обязат</a:t>
            </a:r>
            <a:r>
              <a:rPr sz="2000" spc="-10" dirty="0">
                <a:solidFill>
                  <a:srgbClr val="0070C0"/>
                </a:solidFill>
              </a:rPr>
              <a:t>е</a:t>
            </a:r>
            <a:r>
              <a:rPr sz="2000" spc="-15" dirty="0">
                <a:solidFill>
                  <a:srgbClr val="0070C0"/>
                </a:solidFill>
              </a:rPr>
              <a:t>льствам</a:t>
            </a:r>
            <a:r>
              <a:rPr sz="2000" spc="1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в</a:t>
            </a:r>
            <a:r>
              <a:rPr sz="2000" spc="-5" dirty="0">
                <a:solidFill>
                  <a:srgbClr val="0070C0"/>
                </a:solidFill>
              </a:rPr>
              <a:t> </a:t>
            </a:r>
            <a:r>
              <a:rPr sz="2000" spc="-15" dirty="0" smtClean="0">
                <a:solidFill>
                  <a:srgbClr val="0070C0"/>
                </a:solidFill>
              </a:rPr>
              <a:t>2</a:t>
            </a:r>
            <a:r>
              <a:rPr sz="2000" spc="-25" dirty="0" smtClean="0">
                <a:solidFill>
                  <a:srgbClr val="0070C0"/>
                </a:solidFill>
              </a:rPr>
              <a:t>0</a:t>
            </a:r>
            <a:r>
              <a:rPr lang="ru-RU" sz="2000" spc="-15" dirty="0" smtClean="0">
                <a:solidFill>
                  <a:srgbClr val="0070C0"/>
                </a:solidFill>
              </a:rPr>
              <a:t>2</a:t>
            </a:r>
            <a:r>
              <a:rPr lang="en-US" sz="2000" spc="-15" dirty="0" smtClean="0">
                <a:solidFill>
                  <a:srgbClr val="0070C0"/>
                </a:solidFill>
              </a:rPr>
              <a:t>3</a:t>
            </a:r>
            <a:r>
              <a:rPr lang="ru-RU" sz="2000" spc="-15" dirty="0" smtClean="0">
                <a:solidFill>
                  <a:srgbClr val="0070C0"/>
                </a:solidFill>
              </a:rPr>
              <a:t> </a:t>
            </a:r>
            <a:r>
              <a:rPr sz="2000" spc="-15" dirty="0" err="1" smtClean="0">
                <a:solidFill>
                  <a:srgbClr val="0070C0"/>
                </a:solidFill>
              </a:rPr>
              <a:t>го</a:t>
            </a:r>
            <a:r>
              <a:rPr sz="2000" spc="-10" dirty="0" err="1" smtClean="0">
                <a:solidFill>
                  <a:srgbClr val="0070C0"/>
                </a:solidFill>
              </a:rPr>
              <a:t>д</a:t>
            </a:r>
            <a:r>
              <a:rPr sz="2000" spc="-15" dirty="0" err="1" smtClean="0">
                <a:solidFill>
                  <a:srgbClr val="0070C0"/>
                </a:solidFill>
              </a:rPr>
              <a:t>у</a:t>
            </a:r>
            <a:endParaRPr sz="2000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9581" y="990600"/>
            <a:ext cx="474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3278" y="1261010"/>
          <a:ext cx="8824626" cy="2694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7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6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0583">
                <a:tc>
                  <a:txBody>
                    <a:bodyPr/>
                    <a:lstStyle/>
                    <a:p>
                      <a:pPr marL="23031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вание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ивно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142240" indent="666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ем рас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4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Обеспечение жильем молодых семей и молодых специалистов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just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1499.4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62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spc="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6425.0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47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обеспечение  выплат приемной семье на содержание подопечных детей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4397.7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обеспечение выплат семьям опекунов на содержание подопечных детей 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2993.6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4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вознаграждение, причитающееся приемному родителю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l">
                        <a:lnSpc>
                          <a:spcPct val="100000"/>
                        </a:lnSpc>
                      </a:pP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4636.6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231775" algn="l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4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компенсацию части родительской платы за содержание ребенка в дошкольных учреждениях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     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25.3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3788"/>
            <a:ext cx="8401811" cy="613372"/>
          </a:xfrm>
          <a:prstGeom prst="rect">
            <a:avLst/>
          </a:prstGeom>
        </p:spPr>
        <p:txBody>
          <a:bodyPr vert="horz" wrap="square" lIns="0" tIns="241680" rIns="0" bIns="0" rtlCol="0">
            <a:spAutoFit/>
          </a:bodyPr>
          <a:lstStyle/>
          <a:p>
            <a:pPr marL="589915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Источ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ики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анси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ания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ита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бю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ж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та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29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312" y="6571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12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1825" y="343573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307" y="0"/>
                </a:lnTo>
              </a:path>
            </a:pathLst>
          </a:custGeom>
          <a:ln w="18033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1951" y="2327275"/>
            <a:ext cx="11430" cy="354330"/>
          </a:xfrm>
          <a:custGeom>
            <a:avLst/>
            <a:gdLst/>
            <a:ahLst/>
            <a:cxnLst/>
            <a:rect l="l" t="t" r="r" b="b"/>
            <a:pathLst>
              <a:path w="11429" h="354330">
                <a:moveTo>
                  <a:pt x="0" y="0"/>
                </a:moveTo>
                <a:lnTo>
                  <a:pt x="11049" y="354075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415" y="1306448"/>
            <a:ext cx="6839584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9430" indent="-1777364">
              <a:lnSpc>
                <a:spcPct val="100000"/>
              </a:lnSpc>
            </a:pP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пр</a:t>
            </a: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фиц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b="1" u="heavy" spc="-2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spc="-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600" b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чае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превы</a:t>
            </a:r>
            <a:r>
              <a:rPr sz="1600" spc="-25" dirty="0">
                <a:latin typeface="Times New Roman"/>
                <a:cs typeface="Times New Roman"/>
              </a:rPr>
              <a:t>ш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над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ходами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зникает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b="1" u="heavy" spc="-395" dirty="0"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latin typeface="Times New Roman"/>
                <a:cs typeface="Times New Roman"/>
              </a:rPr>
              <a:t>дефици</a:t>
            </a:r>
            <a:r>
              <a:rPr sz="1600" b="1" u="heavy" spc="-400" dirty="0">
                <a:latin typeface="Times New Roman"/>
                <a:cs typeface="Times New Roman"/>
              </a:rPr>
              <a:t> </a:t>
            </a:r>
            <a:r>
              <a:rPr sz="1600" b="1" u="heavy" spc="-2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sz="1600" dirty="0"/>
          </a:p>
          <a:p>
            <a:pPr>
              <a:lnSpc>
                <a:spcPts val="2100"/>
              </a:lnSpc>
              <a:spcBef>
                <a:spcPts val="0"/>
              </a:spcBef>
            </a:pPr>
            <a:endParaRPr sz="2100" dirty="0"/>
          </a:p>
          <a:p>
            <a:pPr marL="178943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r>
              <a:rPr sz="1800" b="1" spc="-3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чни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анси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ва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ия</a:t>
            </a:r>
            <a:r>
              <a:rPr sz="1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2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ц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8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8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ю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162" y="5049773"/>
            <a:ext cx="6880859" cy="19050"/>
          </a:xfrm>
          <a:custGeom>
            <a:avLst/>
            <a:gdLst/>
            <a:ahLst/>
            <a:cxnLst/>
            <a:rect l="l" t="t" r="r" b="b"/>
            <a:pathLst>
              <a:path w="6880859" h="19050">
                <a:moveTo>
                  <a:pt x="0" y="19050"/>
                </a:moveTo>
                <a:lnTo>
                  <a:pt x="6880288" y="0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4695825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562" y="82550"/>
                </a:lnTo>
                <a:lnTo>
                  <a:pt x="55562" y="360299"/>
                </a:lnTo>
                <a:lnTo>
                  <a:pt x="71437" y="360299"/>
                </a:lnTo>
                <a:lnTo>
                  <a:pt x="71437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562" y="82550"/>
                </a:lnTo>
                <a:lnTo>
                  <a:pt x="55562" y="76200"/>
                </a:lnTo>
                <a:lnTo>
                  <a:pt x="101600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600" y="76200"/>
                </a:moveTo>
                <a:lnTo>
                  <a:pt x="71437" y="76200"/>
                </a:lnTo>
                <a:lnTo>
                  <a:pt x="71437" y="82550"/>
                </a:lnTo>
                <a:lnTo>
                  <a:pt x="127000" y="127000"/>
                </a:lnTo>
                <a:lnTo>
                  <a:pt x="101600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562" y="76200"/>
                </a:lnTo>
                <a:lnTo>
                  <a:pt x="55562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437" y="76200"/>
                </a:moveTo>
                <a:lnTo>
                  <a:pt x="63500" y="76200"/>
                </a:lnTo>
                <a:lnTo>
                  <a:pt x="71437" y="82550"/>
                </a:lnTo>
                <a:lnTo>
                  <a:pt x="71437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9775" y="4684648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625" y="82499"/>
                </a:lnTo>
                <a:lnTo>
                  <a:pt x="55499" y="360425"/>
                </a:lnTo>
                <a:lnTo>
                  <a:pt x="71374" y="360425"/>
                </a:lnTo>
                <a:lnTo>
                  <a:pt x="71374" y="82499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499" y="82600"/>
                </a:lnTo>
                <a:lnTo>
                  <a:pt x="55499" y="76200"/>
                </a:lnTo>
                <a:lnTo>
                  <a:pt x="101599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599" y="76200"/>
                </a:moveTo>
                <a:lnTo>
                  <a:pt x="71374" y="76200"/>
                </a:lnTo>
                <a:lnTo>
                  <a:pt x="71500" y="82600"/>
                </a:lnTo>
                <a:lnTo>
                  <a:pt x="127000" y="127000"/>
                </a:lnTo>
                <a:lnTo>
                  <a:pt x="101599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499" y="76200"/>
                </a:lnTo>
                <a:lnTo>
                  <a:pt x="55499" y="8260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374" y="76200"/>
                </a:moveTo>
                <a:lnTo>
                  <a:pt x="63500" y="76200"/>
                </a:lnTo>
                <a:lnTo>
                  <a:pt x="71374" y="82499"/>
                </a:lnTo>
                <a:lnTo>
                  <a:pt x="71374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ln w="15875">
            <a:solidFill>
              <a:srgbClr val="FF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88845" y="5189473"/>
            <a:ext cx="239395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algn="ctr">
              <a:lnSpc>
                <a:spcPct val="100000"/>
              </a:lnSpc>
            </a:pP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му</a:t>
            </a:r>
            <a:r>
              <a:rPr sz="1400" b="1" u="sng" spc="-3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b="1" u="sng" spc="-3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ьн</a:t>
            </a:r>
            <a:r>
              <a:rPr sz="1400" b="1" u="sng" spc="-10" dirty="0">
                <a:solidFill>
                  <a:srgbClr val="333399"/>
                </a:solidFill>
                <a:latin typeface="Times New Roman"/>
                <a:cs typeface="Times New Roman"/>
              </a:rPr>
              <a:t>ы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й д</a:t>
            </a:r>
            <a:r>
              <a:rPr sz="1400" b="1" u="sng" spc="-25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160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endParaRPr sz="1400" u="sng" dirty="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25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пн</a:t>
            </a:r>
            <a:r>
              <a:rPr sz="1400" spc="4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овых 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яз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те</a:t>
            </a:r>
            <a:r>
              <a:rPr sz="1400" spc="-10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ств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м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spc="1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 обра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ания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8768" y="867536"/>
            <a:ext cx="7232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  <a:tab pos="1296035" algn="l"/>
                <a:tab pos="2294255" algn="l"/>
                <a:tab pos="2585085" algn="l"/>
                <a:tab pos="3792220" algn="l"/>
                <a:tab pos="4742180" algn="l"/>
                <a:tab pos="5507355" algn="l"/>
                <a:tab pos="6436995" algn="l"/>
              </a:tabLst>
            </a:pPr>
            <a:r>
              <a:rPr sz="1600" spc="-15" dirty="0">
                <a:latin typeface="Times New Roman"/>
                <a:cs typeface="Times New Roman"/>
              </a:rPr>
              <a:t>В	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ц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ис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ен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бюдже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ль</a:t>
            </a:r>
            <a:r>
              <a:rPr sz="1600" spc="-20" dirty="0" err="1" smtClean="0">
                <a:latin typeface="Times New Roman"/>
                <a:cs typeface="Times New Roman"/>
              </a:rPr>
              <a:t>ш</a:t>
            </a:r>
            <a:r>
              <a:rPr sz="1600" spc="-10" dirty="0" err="1" smtClean="0">
                <a:latin typeface="Times New Roman"/>
                <a:cs typeface="Times New Roman"/>
              </a:rPr>
              <a:t>ое</a:t>
            </a:r>
            <a:r>
              <a:rPr lang="ru-RU" sz="1600" spc="-10" dirty="0" smtClean="0">
                <a:latin typeface="Times New Roman"/>
                <a:cs typeface="Times New Roman"/>
              </a:rPr>
              <a:t>      </a:t>
            </a:r>
            <a:r>
              <a:rPr sz="1600" spc="0" dirty="0" err="1" smtClean="0">
                <a:latin typeface="Times New Roman"/>
                <a:cs typeface="Times New Roman"/>
              </a:rPr>
              <a:t>з</a:t>
            </a:r>
            <a:r>
              <a:rPr sz="1600" spc="-10" dirty="0" err="1" smtClean="0">
                <a:latin typeface="Times New Roman"/>
                <a:cs typeface="Times New Roman"/>
              </a:rPr>
              <a:t>нач</a:t>
            </a:r>
            <a:r>
              <a:rPr sz="1600" spc="-5" dirty="0" err="1" smtClean="0">
                <a:latin typeface="Times New Roman"/>
                <a:cs typeface="Times New Roman"/>
              </a:rPr>
              <a:t>ен</a:t>
            </a:r>
            <a:r>
              <a:rPr sz="1600" spc="-10" dirty="0" err="1" smtClean="0">
                <a:latin typeface="Times New Roman"/>
                <a:cs typeface="Times New Roman"/>
              </a:rPr>
              <a:t>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5752" y="894969"/>
            <a:ext cx="123380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33985">
              <a:lnSpc>
                <a:spcPts val="1730"/>
              </a:lnSpc>
              <a:tabLst>
                <a:tab pos="356870" algn="l"/>
              </a:tabLst>
            </a:pPr>
            <a:r>
              <a:rPr sz="1600" spc="-10" dirty="0" err="1" smtClean="0">
                <a:latin typeface="Times New Roman"/>
                <a:cs typeface="Times New Roman"/>
              </a:rPr>
              <a:t>при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р</a:t>
            </a:r>
            <a:r>
              <a:rPr sz="1600" spc="-10" dirty="0" err="1" smtClean="0">
                <a:latin typeface="Times New Roman"/>
                <a:cs typeface="Times New Roman"/>
              </a:rPr>
              <a:t>е</a:t>
            </a:r>
            <a:r>
              <a:rPr sz="1600" spc="-5" dirty="0" err="1" smtClean="0">
                <a:latin typeface="Times New Roman"/>
                <a:cs typeface="Times New Roman"/>
              </a:rPr>
              <a:t>т</a:t>
            </a:r>
            <a:r>
              <a:rPr sz="1600" spc="-10" dirty="0" err="1" smtClean="0">
                <a:latin typeface="Times New Roman"/>
                <a:cs typeface="Times New Roman"/>
              </a:rPr>
              <a:t>ает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икает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592" y="1086992"/>
            <a:ext cx="73939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1670" algn="l"/>
                <a:tab pos="2795270" algn="l"/>
                <a:tab pos="3057525" algn="l"/>
                <a:tab pos="4048760" algn="l"/>
                <a:tab pos="4625975" algn="l"/>
                <a:tab pos="5427980" algn="l"/>
                <a:tab pos="6604634" algn="l"/>
              </a:tabLst>
            </a:pPr>
            <a:r>
              <a:rPr sz="1600" spc="-10" dirty="0">
                <a:latin typeface="Times New Roman"/>
                <a:cs typeface="Times New Roman"/>
              </a:rPr>
              <a:t>сбал</a:t>
            </a:r>
            <a:r>
              <a:rPr sz="1600" spc="-5" dirty="0">
                <a:latin typeface="Times New Roman"/>
                <a:cs typeface="Times New Roman"/>
              </a:rPr>
              <a:t>анс</a:t>
            </a:r>
            <a:r>
              <a:rPr sz="1600" spc="-10" dirty="0">
                <a:latin typeface="Times New Roman"/>
                <a:cs typeface="Times New Roman"/>
              </a:rPr>
              <a:t>ир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ность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ов.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Если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пре</a:t>
            </a:r>
            <a:r>
              <a:rPr sz="1600" spc="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ы</a:t>
            </a:r>
            <a:r>
              <a:rPr sz="1600" spc="-20" dirty="0">
                <a:latin typeface="Times New Roman"/>
                <a:cs typeface="Times New Roman"/>
              </a:rPr>
              <a:t>ш</a:t>
            </a:r>
            <a:r>
              <a:rPr sz="1600" spc="-5" dirty="0">
                <a:latin typeface="Times New Roman"/>
                <a:cs typeface="Times New Roman"/>
              </a:rPr>
              <a:t>аю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7822909"/>
              </p:ext>
            </p:extLst>
          </p:nvPr>
        </p:nvGraphicFramePr>
        <p:xfrm>
          <a:off x="685800" y="2681287"/>
          <a:ext cx="8542334" cy="197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1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0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13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3022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30949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5875">
                      <a:solidFill>
                        <a:srgbClr val="3366FF"/>
                      </a:solidFill>
                      <a:prstDash val="solid"/>
                    </a:lnR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275">
                <a:tc gridSpan="2">
                  <a:txBody>
                    <a:bodyPr/>
                    <a:lstStyle/>
                    <a:p>
                      <a:pPr marL="125095" marR="7556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b="1" spc="-9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4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b="1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гих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ровней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етн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й системы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25095" marR="7556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7475" marR="11112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Муниципальные займы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7040" marR="396875" indent="-43815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к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дитн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х организаций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 marR="85725" indent="45720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spc="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b="1" u="sng" spc="-3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 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 б</a:t>
                      </a:r>
                      <a:r>
                        <a:rPr sz="1400" spc="-8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9220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755" marR="6350" indent="-1710689" algn="ctr">
              <a:lnSpc>
                <a:spcPct val="100000"/>
              </a:lnSpc>
            </a:pPr>
            <a:r>
              <a:rPr sz="2400" b="1" dirty="0">
                <a:latin typeface="Bookman Old Style"/>
                <a:cs typeface="Bookman Old Style"/>
              </a:rPr>
              <a:t>Показатели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социально</a:t>
            </a:r>
            <a:r>
              <a:rPr sz="2400" b="1" spc="-1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– </a:t>
            </a:r>
            <a:r>
              <a:rPr sz="2400" b="1" dirty="0" err="1">
                <a:latin typeface="Bookman Old Style"/>
                <a:cs typeface="Bookman Old Style"/>
              </a:rPr>
              <a:t>экономичес</a:t>
            </a:r>
            <a:r>
              <a:rPr sz="2400" b="1" spc="5" dirty="0" err="1">
                <a:latin typeface="Bookman Old Style"/>
                <a:cs typeface="Bookman Old Style"/>
              </a:rPr>
              <a:t>к</a:t>
            </a:r>
            <a:r>
              <a:rPr sz="2400" b="1" dirty="0" err="1">
                <a:latin typeface="Bookman Old Style"/>
                <a:cs typeface="Bookman Old Style"/>
              </a:rPr>
              <a:t>ого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 err="1" smtClean="0">
                <a:latin typeface="Bookman Old Style"/>
                <a:cs typeface="Bookman Old Style"/>
              </a:rPr>
              <a:t>раз</a:t>
            </a:r>
            <a:r>
              <a:rPr sz="2400" b="1" spc="-10" dirty="0" err="1" smtClean="0">
                <a:latin typeface="Bookman Old Style"/>
                <a:cs typeface="Bookman Old Style"/>
              </a:rPr>
              <a:t>в</a:t>
            </a:r>
            <a:r>
              <a:rPr sz="2400" b="1" dirty="0" err="1" smtClean="0">
                <a:latin typeface="Bookman Old Style"/>
                <a:cs typeface="Bookman Old Style"/>
              </a:rPr>
              <a:t>ития</a:t>
            </a:r>
            <a:endParaRPr lang="ru-RU" sz="2400" b="1" dirty="0" smtClean="0">
              <a:latin typeface="Bookman Old Style"/>
              <a:cs typeface="Bookman Old Style"/>
            </a:endParaRPr>
          </a:p>
          <a:p>
            <a:pPr marL="1722755" marR="6350" indent="-1710689" algn="ctr">
              <a:lnSpc>
                <a:spcPct val="100000"/>
              </a:lnSpc>
            </a:pPr>
            <a:r>
              <a:rPr lang="ru-RU" sz="2400" b="1" dirty="0" smtClean="0"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400" b="1" spc="-25" dirty="0" smtClean="0">
                <a:latin typeface="Bookman Old Style"/>
                <a:cs typeface="Bookman Old Style"/>
              </a:rPr>
              <a:t> </a:t>
            </a:r>
            <a:r>
              <a:rPr sz="2400" b="1" dirty="0" err="1">
                <a:latin typeface="Bookman Old Style"/>
                <a:cs typeface="Bookman Old Style"/>
              </a:rPr>
              <a:t>за</a:t>
            </a:r>
            <a:r>
              <a:rPr sz="2400" b="1" dirty="0">
                <a:latin typeface="Bookman Old Style"/>
                <a:cs typeface="Bookman Old Style"/>
              </a:rPr>
              <a:t> </a:t>
            </a:r>
            <a:r>
              <a:rPr sz="2400" b="1" dirty="0" smtClean="0">
                <a:latin typeface="Bookman Old Style"/>
                <a:cs typeface="Bookman Old Style"/>
              </a:rPr>
              <a:t>20</a:t>
            </a:r>
            <a:r>
              <a:rPr lang="ru-RU" sz="2400" b="1" dirty="0" smtClean="0">
                <a:latin typeface="Bookman Old Style"/>
                <a:cs typeface="Bookman Old Style"/>
              </a:rPr>
              <a:t>20</a:t>
            </a:r>
            <a:r>
              <a:rPr sz="2400" b="1" spc="5" dirty="0" smtClean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год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4963881" cy="427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17722</a:t>
            </a:r>
            <a:r>
              <a:rPr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чел</a:t>
            </a:r>
            <a:r>
              <a:rPr lang="ru-RU"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овек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чи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с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леннос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населения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01.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24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г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10" dirty="0" smtClean="0">
                <a:solidFill>
                  <a:srgbClr val="64C1EA"/>
                </a:solidFill>
                <a:latin typeface="Times New Roman"/>
                <a:cs typeface="Times New Roman"/>
              </a:rPr>
              <a:t>114,16</a:t>
            </a:r>
            <a:r>
              <a:rPr lang="ru-RU" sz="2000" b="1" spc="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ин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екс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реби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ел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ск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х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цен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11832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3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прожи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очный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миним</a:t>
            </a:r>
            <a:r>
              <a:rPr sz="2000" b="1" spc="2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45383,9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2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сре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немес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я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чная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зара</a:t>
            </a:r>
            <a:r>
              <a:rPr sz="2000" b="1" spc="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б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от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ая</a:t>
            </a:r>
            <a:r>
              <a:rPr sz="2000" b="1" spc="-3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, по организациям 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отчитывающимся в статистику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2954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3</a:t>
            </a:fld>
            <a:endParaRPr sz="1800">
              <a:latin typeface="Tahoma"/>
              <a:cs typeface="Tahoma"/>
            </a:endParaRPr>
          </a:p>
        </p:txBody>
      </p:sp>
      <p:pic>
        <p:nvPicPr>
          <p:cNvPr id="9" name="Рисунок 8" descr="big-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416366"/>
            <a:ext cx="4489722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218448"/>
            <a:ext cx="8315325" cy="1209048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596900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Му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ицип</a:t>
            </a:r>
            <a:r>
              <a:rPr sz="2000" b="1" spc="-25" dirty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</a:rPr>
              <a:t>льн</a:t>
            </a:r>
            <a:r>
              <a:rPr sz="2000" b="1" spc="-35" dirty="0">
                <a:solidFill>
                  <a:srgbClr val="0070C0"/>
                </a:solidFill>
                <a:latin typeface="Bookman Old Style" pitchFamily="18" charset="0"/>
              </a:rPr>
              <a:t>ы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й</a:t>
            </a:r>
            <a:r>
              <a:rPr sz="2000" b="1" spc="25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Bookman Old Style" pitchFamily="18" charset="0"/>
              </a:rPr>
              <a:t>долг</a:t>
            </a:r>
            <a:r>
              <a:rPr sz="2000" b="1" spc="1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0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</a:t>
            </a:r>
            <a:r>
              <a:rPr lang="en-US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3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sz="2000" b="1" spc="-30" dirty="0" err="1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ду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sz="2000" b="1" spc="-15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30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625" y="65716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625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08460" y="3738636"/>
            <a:ext cx="64255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         </a:t>
            </a:r>
          </a:p>
          <a:p>
            <a:pPr marL="12700">
              <a:lnSpc>
                <a:spcPts val="1440"/>
              </a:lnSpc>
            </a:pPr>
            <a:r>
              <a:rPr lang="ru-RU" sz="2000" b="1" dirty="0" smtClean="0">
                <a:latin typeface="Times New Roman"/>
                <a:cs typeface="Times New Roman"/>
              </a:rPr>
              <a:t>По состоянию на 1 января 202</a:t>
            </a:r>
            <a:r>
              <a:rPr lang="en-US" sz="2000" b="1" dirty="0" smtClean="0">
                <a:latin typeface="Times New Roman"/>
                <a:cs typeface="Times New Roman"/>
              </a:rPr>
              <a:t>4</a:t>
            </a:r>
            <a:r>
              <a:rPr lang="ru-RU" sz="2000" b="1" dirty="0" smtClean="0">
                <a:latin typeface="Times New Roman"/>
                <a:cs typeface="Times New Roman"/>
              </a:rPr>
              <a:t> года муниципальный долг в Нижнедевицком муниципальном районе отсутствует.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24600" y="789940"/>
            <a:ext cx="5636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ыс.р</a:t>
            </a:r>
            <a:r>
              <a:rPr sz="1000" spc="-20" dirty="0">
                <a:latin typeface="Times New Roman"/>
                <a:cs typeface="Times New Roman"/>
              </a:rPr>
              <a:t>у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7" name="object 77"/>
          <p:cNvSpPr/>
          <p:nvPr/>
        </p:nvSpPr>
        <p:spPr>
          <a:xfrm>
            <a:off x="6655998" y="3196773"/>
            <a:ext cx="2338451" cy="202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9739175"/>
              </p:ext>
            </p:extLst>
          </p:nvPr>
        </p:nvGraphicFramePr>
        <p:xfrm>
          <a:off x="501650" y="1142999"/>
          <a:ext cx="6231757" cy="147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16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8717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53340" indent="9588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Прив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ечение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ных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средс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00355" marR="128905" indent="-1651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ение 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104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дит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1051" y="797094"/>
            <a:ext cx="9432925" cy="0"/>
          </a:xfrm>
          <a:custGeom>
            <a:avLst/>
            <a:gdLst/>
            <a:ahLst/>
            <a:cxnLst/>
            <a:rect l="l" t="t" r="r" b="b"/>
            <a:pathLst>
              <a:path w="9432925">
                <a:moveTo>
                  <a:pt x="0" y="0"/>
                </a:moveTo>
                <a:lnTo>
                  <a:pt x="9432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975" y="103505"/>
            <a:ext cx="951928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Доп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те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ь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я</a:t>
            </a:r>
            <a:r>
              <a:rPr sz="2000" b="1" spc="-4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информация</a:t>
            </a:r>
            <a:r>
              <a:rPr sz="2000" b="1" spc="-6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</a:t>
            </a:r>
            <a:r>
              <a:rPr sz="2000" b="1" spc="-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отчету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об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исп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лне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ии</a:t>
            </a:r>
            <a:r>
              <a:rPr sz="2000" b="1" spc="-7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</a:t>
            </a:r>
            <a:r>
              <a:rPr sz="2000" b="1" spc="-10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ж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ета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за</a:t>
            </a:r>
            <a:r>
              <a:rPr sz="2000" spc="1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</a:t>
            </a:r>
            <a:r>
              <a:rPr sz="2000" b="1" spc="-1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3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</a:t>
            </a:r>
            <a:r>
              <a:rPr sz="20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	</a:t>
            </a:r>
          </a:p>
          <a:p>
            <a:pPr>
              <a:lnSpc>
                <a:spcPts val="1500"/>
              </a:lnSpc>
              <a:spcBef>
                <a:spcPts val="46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31</a:t>
            </a:fld>
            <a:endParaRPr sz="16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557" y="874504"/>
          <a:ext cx="9463999" cy="5674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6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5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5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1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9101">
                <a:tc>
                  <a:txBody>
                    <a:bodyPr/>
                    <a:lstStyle/>
                    <a:p>
                      <a:pPr marL="133985" marR="130175" indent="2730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№ п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изм.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Факт  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02</a:t>
                      </a:r>
                      <a:r>
                        <a:rPr lang="en-US" sz="1200" b="1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9.3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8.3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17.2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лити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ОМС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шта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бъе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ини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ва,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аза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дарст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7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>
                        <a:lnSpc>
                          <a:spcPct val="100000"/>
                        </a:lnSpc>
                        <a:tabLst>
                          <a:tab pos="1133475" algn="l"/>
                          <a:tab pos="1996439" algn="l"/>
                          <a:tab pos="2834640" algn="l"/>
                          <a:tab pos="3582670" algn="l"/>
                          <a:tab pos="4036060" algn="l"/>
                          <a:tab pos="4816475" algn="l"/>
                          <a:tab pos="584771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	до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28978.7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7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есяч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цип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38511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13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 algn="just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ний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 marR="7874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том числе учителей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37352.5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45423.6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230" y="334517"/>
            <a:ext cx="81534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Об</a:t>
            </a:r>
            <a:r>
              <a:rPr sz="2800" b="1" spc="-30" dirty="0">
                <a:solidFill>
                  <a:srgbClr val="7030A0"/>
                </a:solidFill>
                <a:latin typeface="Bookman Old Style"/>
                <a:cs typeface="Bookman Old Style"/>
              </a:rPr>
              <a:t>р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ащение</a:t>
            </a:r>
            <a:r>
              <a:rPr sz="2800" b="1" spc="2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к</a:t>
            </a:r>
            <a:r>
              <a:rPr sz="2800" b="1" spc="-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 err="1">
                <a:solidFill>
                  <a:srgbClr val="7030A0"/>
                </a:solidFill>
                <a:latin typeface="Bookman Old Style"/>
                <a:cs typeface="Bookman Old Style"/>
              </a:rPr>
              <a:t>жителям</a:t>
            </a:r>
            <a:r>
              <a:rPr sz="2800" b="1" spc="3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lang="ru-RU" sz="2800" b="1" spc="-20" dirty="0" err="1" smtClean="0">
                <a:solidFill>
                  <a:srgbClr val="7030A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800" b="1" spc="-20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муниципального района</a:t>
            </a:r>
          </a:p>
          <a:p>
            <a:pPr marL="12700" algn="ctr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914" y="1416365"/>
            <a:ext cx="8603737" cy="308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5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Ув</a:t>
            </a:r>
            <a:r>
              <a:rPr sz="2000" b="1" spc="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жаем</a:t>
            </a:r>
            <a:r>
              <a:rPr sz="2000" b="1" spc="-1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ы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</a:t>
            </a:r>
            <a:r>
              <a:rPr sz="2000" b="1" spc="-4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жи</a:t>
            </a:r>
            <a:r>
              <a:rPr sz="2000" b="1" spc="-2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ели и 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г</a:t>
            </a:r>
            <a:r>
              <a:rPr sz="2000" b="1" spc="10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</a:t>
            </a:r>
            <a:r>
              <a:rPr sz="2000" b="1" spc="-15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 </a:t>
            </a:r>
          </a:p>
          <a:p>
            <a:pPr marL="349885"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муниципального района!</a:t>
            </a: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sz="2800" dirty="0">
              <a:latin typeface="Arial Black" pitchFamily="34" charset="0"/>
            </a:endParaRPr>
          </a:p>
          <a:p>
            <a:pPr marL="354965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sz="2000" b="1" spc="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sz="2000" b="1" spc="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ии</a:t>
            </a:r>
            <a:r>
              <a:rPr sz="2000" b="1" spc="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юд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 </a:t>
            </a:r>
            <a:r>
              <a:rPr sz="2000" b="1" spc="-15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2000" b="1" spc="-1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</a:t>
            </a:r>
            <a:r>
              <a:rPr sz="20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озн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коми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sz="2000" b="1" spc="-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ль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ном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080" y="302005"/>
            <a:ext cx="632206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Инф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о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рма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ц</a:t>
            </a:r>
            <a:r>
              <a:rPr sz="3200" b="1" spc="-10" dirty="0">
                <a:solidFill>
                  <a:srgbClr val="7030A0"/>
                </a:solidFill>
                <a:latin typeface="Bookman Old Style"/>
                <a:cs typeface="Bookman Old Style"/>
              </a:rPr>
              <a:t>и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я</a:t>
            </a:r>
            <a:r>
              <a:rPr sz="3200" b="1" spc="-50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для</a:t>
            </a:r>
            <a:r>
              <a:rPr sz="3200" b="1" spc="-1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кон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т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актов</a:t>
            </a:r>
            <a:endParaRPr sz="3200" dirty="0">
              <a:solidFill>
                <a:srgbClr val="7030A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737" y="84931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37" y="88106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937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Отдел финансов администрации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Нижнедевицкого муниципального района</a:t>
            </a: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dirty="0" smtClean="0">
              <a:latin typeface="Times New Roman"/>
              <a:cs typeface="Times New Roman"/>
            </a:endParaRPr>
          </a:p>
          <a:p>
            <a:r>
              <a:rPr lang="ru-RU" b="1" spc="-25" dirty="0" smtClean="0">
                <a:latin typeface="Times New Roman"/>
                <a:cs typeface="Times New Roman"/>
              </a:rPr>
              <a:t>И</a:t>
            </a:r>
            <a:r>
              <a:rPr lang="ru-RU" b="1" spc="-10" dirty="0" smtClean="0">
                <a:latin typeface="Times New Roman"/>
                <a:cs typeface="Times New Roman"/>
              </a:rPr>
              <a:t>ндекс: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396870</a:t>
            </a:r>
          </a:p>
          <a:p>
            <a:r>
              <a:rPr lang="ru-RU" b="1" spc="-15" dirty="0" smtClean="0">
                <a:latin typeface="Times New Roman"/>
                <a:cs typeface="Times New Roman"/>
              </a:rPr>
              <a:t>Село</a:t>
            </a:r>
            <a:r>
              <a:rPr lang="ru-RU" b="1" spc="-10" dirty="0" smtClean="0">
                <a:latin typeface="Times New Roman"/>
                <a:cs typeface="Times New Roman"/>
              </a:rPr>
              <a:t>: </a:t>
            </a:r>
            <a:r>
              <a:rPr lang="ru-RU" b="1" dirty="0" smtClean="0">
                <a:latin typeface="Times New Roman"/>
                <a:cs typeface="Times New Roman"/>
              </a:rPr>
              <a:t>Нижнедевицк</a:t>
            </a:r>
          </a:p>
          <a:p>
            <a:pPr marL="12700" marR="5695950">
              <a:lnSpc>
                <a:spcPct val="100000"/>
              </a:lnSpc>
            </a:pPr>
            <a:r>
              <a:rPr lang="ru-RU" b="1" spc="-15" dirty="0" smtClean="0">
                <a:latin typeface="Times New Roman"/>
                <a:cs typeface="Times New Roman"/>
              </a:rPr>
              <a:t>У</a:t>
            </a:r>
            <a:r>
              <a:rPr lang="ru-RU" b="1" spc="-5" dirty="0" smtClean="0">
                <a:latin typeface="Times New Roman"/>
                <a:cs typeface="Times New Roman"/>
              </a:rPr>
              <a:t>л</a:t>
            </a:r>
            <a:r>
              <a:rPr lang="ru-RU" b="1" spc="-10" dirty="0" smtClean="0">
                <a:latin typeface="Times New Roman"/>
                <a:cs typeface="Times New Roman"/>
              </a:rPr>
              <a:t>и</a:t>
            </a:r>
            <a:r>
              <a:rPr lang="ru-RU" b="1" spc="-5" dirty="0" smtClean="0">
                <a:latin typeface="Times New Roman"/>
                <a:cs typeface="Times New Roman"/>
              </a:rPr>
              <a:t>ц</a:t>
            </a:r>
            <a:r>
              <a:rPr lang="ru-RU" b="1" spc="-10" dirty="0" smtClean="0">
                <a:latin typeface="Times New Roman"/>
                <a:cs typeface="Times New Roman"/>
              </a:rPr>
              <a:t>а: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 пл. Ленина</a:t>
            </a:r>
          </a:p>
          <a:p>
            <a:pPr marL="12700">
              <a:lnSpc>
                <a:spcPct val="100000"/>
              </a:lnSpc>
            </a:pPr>
            <a:r>
              <a:rPr lang="ru-RU" b="1" spc="-5" dirty="0" smtClean="0">
                <a:latin typeface="Times New Roman"/>
                <a:cs typeface="Times New Roman"/>
              </a:rPr>
              <a:t>Дом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1А</a:t>
            </a:r>
          </a:p>
          <a:p>
            <a:pPr marL="12700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Телефо</a:t>
            </a:r>
            <a:r>
              <a:rPr lang="ru-RU" b="1" spc="-5" dirty="0" smtClean="0">
                <a:latin typeface="Times New Roman"/>
                <a:cs typeface="Times New Roman"/>
              </a:rPr>
              <a:t>н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1</a:t>
            </a:r>
            <a:r>
              <a:rPr lang="ru-RU" b="1" spc="-10" dirty="0" smtClean="0">
                <a:latin typeface="Times New Roman"/>
                <a:cs typeface="Times New Roman"/>
              </a:rPr>
              <a:t>4</a:t>
            </a:r>
            <a:r>
              <a:rPr lang="ru-RU" b="1" spc="-15" dirty="0" smtClean="0">
                <a:latin typeface="Times New Roman"/>
                <a:cs typeface="Times New Roman"/>
              </a:rPr>
              <a:t>-</a:t>
            </a:r>
            <a:r>
              <a:rPr lang="ru-RU" b="1" spc="-10" dirty="0" smtClean="0">
                <a:latin typeface="Times New Roman"/>
                <a:cs typeface="Times New Roman"/>
              </a:rPr>
              <a:t>52,</a:t>
            </a:r>
            <a:r>
              <a:rPr lang="ru-RU" b="1" spc="-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факс:</a:t>
            </a:r>
            <a:r>
              <a:rPr lang="ru-RU" b="1" spc="1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25-32</a:t>
            </a: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latin typeface="Times New Roman"/>
                <a:cs typeface="Times New Roman"/>
              </a:rPr>
              <a:t>w</a:t>
            </a:r>
            <a:r>
              <a:rPr lang="en-US" b="1" spc="-10" dirty="0" smtClean="0">
                <a:latin typeface="Times New Roman"/>
                <a:cs typeface="Times New Roman"/>
              </a:rPr>
              <a:t>ww: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http://www.nizhnedevick.ru/</a:t>
            </a:r>
            <a:endParaRPr lang="ru-RU" b="1" spc="-10" dirty="0" smtClean="0">
              <a:latin typeface="Times New Roman"/>
              <a:cs typeface="Times New Roman"/>
            </a:endParaRPr>
          </a:p>
          <a:p>
            <a:pPr marL="12700"/>
            <a:r>
              <a:rPr lang="en-US" b="1" spc="-15" dirty="0" smtClean="0">
                <a:latin typeface="Times New Roman"/>
                <a:cs typeface="Times New Roman"/>
              </a:rPr>
              <a:t>e-</a:t>
            </a:r>
            <a:r>
              <a:rPr lang="en-US" b="1" spc="-40" dirty="0" smtClean="0">
                <a:latin typeface="Times New Roman"/>
                <a:cs typeface="Times New Roman"/>
              </a:rPr>
              <a:t>m</a:t>
            </a:r>
            <a:r>
              <a:rPr lang="en-US" b="1" spc="-10" dirty="0" smtClean="0">
                <a:latin typeface="Times New Roman"/>
                <a:cs typeface="Times New Roman"/>
              </a:rPr>
              <a:t>ail: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/>
              <a:t>otdfin.ndev@govvrn.ru</a:t>
            </a:r>
          </a:p>
          <a:p>
            <a:pPr marL="12700">
              <a:lnSpc>
                <a:spcPct val="100000"/>
              </a:lnSpc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b="1" spc="-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dirty="0" smtClean="0">
              <a:latin typeface="Times New Roman"/>
              <a:cs typeface="Times New Roman"/>
            </a:endParaRPr>
          </a:p>
          <a:p>
            <a:pPr marL="12700" marR="5695950">
              <a:lnSpc>
                <a:spcPct val="100000"/>
              </a:lnSpc>
            </a:pPr>
            <a:endParaRPr lang="ru-RU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0104" y="275463"/>
            <a:ext cx="804290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700" b="1" dirty="0">
                <a:latin typeface="Bookman Old Style"/>
                <a:cs typeface="Bookman Old Style"/>
              </a:rPr>
              <a:t>Основ</a:t>
            </a:r>
            <a:r>
              <a:rPr sz="1700" b="1" spc="-10" dirty="0">
                <a:latin typeface="Bookman Old Style"/>
                <a:cs typeface="Bookman Old Style"/>
              </a:rPr>
              <a:t>н</a:t>
            </a:r>
            <a:r>
              <a:rPr sz="1700" b="1" dirty="0">
                <a:latin typeface="Bookman Old Style"/>
                <a:cs typeface="Bookman Old Style"/>
              </a:rPr>
              <a:t>ые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sz="1700" b="1" spc="40" dirty="0">
                <a:latin typeface="Bookman Old Style"/>
                <a:cs typeface="Bookman Old Style"/>
              </a:rPr>
              <a:t>х</a:t>
            </a:r>
            <a:r>
              <a:rPr sz="1700" b="1" dirty="0">
                <a:latin typeface="Bookman Old Style"/>
                <a:cs typeface="Bookman Old Style"/>
              </a:rPr>
              <a:t>ар</a:t>
            </a:r>
            <a:r>
              <a:rPr sz="1700" b="1" spc="-10" dirty="0">
                <a:latin typeface="Bookman Old Style"/>
                <a:cs typeface="Bookman Old Style"/>
              </a:rPr>
              <a:t>а</a:t>
            </a:r>
            <a:r>
              <a:rPr sz="1700" b="1" dirty="0">
                <a:latin typeface="Bookman Old Style"/>
                <a:cs typeface="Bookman Old Style"/>
              </a:rPr>
              <a:t>ктер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ст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ки</a:t>
            </a:r>
            <a:r>
              <a:rPr sz="1700" b="1" spc="-60" dirty="0">
                <a:latin typeface="Bookman Old Style"/>
                <a:cs typeface="Bookman Old Style"/>
              </a:rPr>
              <a:t> </a:t>
            </a:r>
            <a:r>
              <a:rPr sz="1700" b="1" dirty="0" err="1">
                <a:latin typeface="Bookman Old Style"/>
                <a:cs typeface="Bookman Old Style"/>
              </a:rPr>
              <a:t>бю</a:t>
            </a:r>
            <a:r>
              <a:rPr sz="1700" b="1" spc="5" dirty="0" err="1">
                <a:latin typeface="Bookman Old Style"/>
                <a:cs typeface="Bookman Old Style"/>
              </a:rPr>
              <a:t>д</a:t>
            </a:r>
            <a:r>
              <a:rPr sz="1700" b="1" dirty="0" err="1">
                <a:latin typeface="Bookman Old Style"/>
                <a:cs typeface="Bookman Old Style"/>
              </a:rPr>
              <a:t>жета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lang="ru-RU" sz="1700" b="1" dirty="0" smtClean="0"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sz="1700" b="1" dirty="0" err="1" smtClean="0">
                <a:latin typeface="Bookman Old Style"/>
                <a:cs typeface="Bookman Old Style"/>
              </a:rPr>
              <a:t>за</a:t>
            </a:r>
            <a:r>
              <a:rPr sz="1700" b="1" spc="-5" dirty="0" smtClean="0">
                <a:latin typeface="Bookman Old Style"/>
                <a:cs typeface="Bookman Old Style"/>
              </a:rPr>
              <a:t> </a:t>
            </a:r>
            <a:r>
              <a:rPr sz="1700" b="1" dirty="0" smtClean="0">
                <a:latin typeface="Bookman Old Style"/>
                <a:cs typeface="Bookman Old Style"/>
              </a:rPr>
              <a:t>20</a:t>
            </a:r>
            <a:r>
              <a:rPr lang="ru-RU" sz="1700" b="1" dirty="0" smtClean="0">
                <a:latin typeface="Bookman Old Style"/>
                <a:cs typeface="Bookman Old Style"/>
              </a:rPr>
              <a:t>23</a:t>
            </a:r>
            <a:r>
              <a:rPr sz="1700" b="1" spc="-15" dirty="0" smtClean="0">
                <a:latin typeface="Bookman Old Style"/>
                <a:cs typeface="Bookman Old Style"/>
              </a:rPr>
              <a:t> </a:t>
            </a:r>
            <a:r>
              <a:rPr sz="1700" b="1" dirty="0">
                <a:latin typeface="Bookman Old Style"/>
                <a:cs typeface="Bookman Old Style"/>
              </a:rPr>
              <a:t>год</a:t>
            </a:r>
            <a:endParaRPr sz="17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0229" y="651591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475" y="17354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5591" y="1726002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3728" y="1803411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3776" y="17354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475" y="20097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9451" y="20097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0409" y="1958229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5998" y="1958229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0225" y="20097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475" y="22840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9451" y="22840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3850" y="22840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3776" y="22840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475" y="255841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9451" y="255841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3850" y="255841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3776" y="255841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0225" y="2558414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475" y="2832735"/>
            <a:ext cx="9159875" cy="121920"/>
          </a:xfrm>
          <a:custGeom>
            <a:avLst/>
            <a:gdLst/>
            <a:ahLst/>
            <a:cxnLst/>
            <a:rect l="l" t="t" r="r" b="b"/>
            <a:pathLst>
              <a:path w="9159875" h="121919">
                <a:moveTo>
                  <a:pt x="0" y="121920"/>
                </a:moveTo>
                <a:lnTo>
                  <a:pt x="9159875" y="121920"/>
                </a:lnTo>
                <a:lnTo>
                  <a:pt x="9159875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475" y="32289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9451" y="32289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03850" y="322897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3776" y="322897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0225" y="32289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1475" y="3503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9451" y="3503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03850" y="3503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43776" y="3503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1475" y="3777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9451" y="3777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3850" y="3777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43776" y="3777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475" y="5027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9451" y="5027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3850" y="5027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3776" y="5027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475" y="5301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9451" y="5301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03850" y="5301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43776" y="5301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50226" y="5301615"/>
            <a:ext cx="832788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475" y="557593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89451" y="557593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3850" y="557593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43776" y="557593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1475" y="58502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89451" y="585025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03850" y="585025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43776" y="58502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8773413" y="5713094"/>
            <a:ext cx="660400" cy="521208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4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774738"/>
              </p:ext>
            </p:extLst>
          </p:nvPr>
        </p:nvGraphicFramePr>
        <p:xfrm>
          <a:off x="365126" y="877099"/>
          <a:ext cx="8458324" cy="5660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6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5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5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400" b="1" spc="-2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684390,6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696845,1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132964,0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143477,9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54867,0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57100,3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496559,6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496266,9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71,2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684473,2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678833,6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49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щий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684473,2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678833,6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ицит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-82,6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18011,5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8563">
                <a:tc>
                  <a:txBody>
                    <a:bodyPr/>
                    <a:lstStyle/>
                    <a:p>
                      <a:pPr marL="85090" marR="11557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ники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инан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ир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вания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82.6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ты 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о,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48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7136"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пог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268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3070">
                <a:tc>
                  <a:txBody>
                    <a:bodyPr/>
                    <a:lstStyle/>
                    <a:p>
                      <a:pPr marL="85090" marR="4432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дам, % (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 у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дных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тупл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4972" y="2706623"/>
            <a:ext cx="3095244" cy="2121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137" y="76200"/>
            <a:ext cx="92906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algn="ctr">
              <a:lnSpc>
                <a:spcPct val="100000"/>
              </a:lnSpc>
            </a:pPr>
            <a:r>
              <a:rPr sz="2000" b="1" dirty="0">
                <a:latin typeface="Bookman Old Style"/>
                <a:cs typeface="Bookman Old Style"/>
              </a:rPr>
              <a:t>Основные</a:t>
            </a:r>
            <a:r>
              <a:rPr sz="2000" b="1" spc="-50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пара</a:t>
            </a:r>
            <a:r>
              <a:rPr sz="2000" b="1" spc="5" dirty="0">
                <a:latin typeface="Bookman Old Style"/>
                <a:cs typeface="Bookman Old Style"/>
              </a:rPr>
              <a:t>м</a:t>
            </a:r>
            <a:r>
              <a:rPr sz="2000" b="1" dirty="0">
                <a:latin typeface="Bookman Old Style"/>
                <a:cs typeface="Bookman Old Style"/>
              </a:rPr>
              <a:t>етры</a:t>
            </a:r>
            <a:r>
              <a:rPr sz="2000" b="1" spc="-35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исп</a:t>
            </a:r>
            <a:r>
              <a:rPr sz="2000" b="1" spc="5" dirty="0">
                <a:latin typeface="Bookman Old Style"/>
                <a:cs typeface="Bookman Old Style"/>
              </a:rPr>
              <a:t>о</a:t>
            </a:r>
            <a:r>
              <a:rPr sz="2000" b="1" dirty="0">
                <a:latin typeface="Bookman Old Style"/>
                <a:cs typeface="Bookman Old Style"/>
              </a:rPr>
              <a:t>лнения</a:t>
            </a:r>
            <a:r>
              <a:rPr sz="2000" b="1" spc="-45" dirty="0">
                <a:latin typeface="Bookman Old Style"/>
                <a:cs typeface="Bookman Old Style"/>
              </a:rPr>
              <a:t> </a:t>
            </a:r>
            <a:r>
              <a:rPr sz="2000" b="1" dirty="0" err="1">
                <a:latin typeface="Bookman Old Style"/>
                <a:cs typeface="Bookman Old Style"/>
              </a:rPr>
              <a:t>бю</a:t>
            </a:r>
            <a:r>
              <a:rPr sz="2000" b="1" spc="5" dirty="0" err="1">
                <a:latin typeface="Bookman Old Style"/>
                <a:cs typeface="Bookman Old Style"/>
              </a:rPr>
              <a:t>д</a:t>
            </a:r>
            <a:r>
              <a:rPr sz="2000" b="1" dirty="0" err="1">
                <a:latin typeface="Bookman Old Style"/>
                <a:cs typeface="Bookman Old Style"/>
              </a:rPr>
              <a:t>жета</a:t>
            </a:r>
            <a:r>
              <a:rPr sz="2000" b="1" spc="-30" dirty="0">
                <a:latin typeface="Bookman Old Style"/>
                <a:cs typeface="Bookman Old Style"/>
              </a:rPr>
              <a:t> </a:t>
            </a:r>
            <a:r>
              <a:rPr lang="ru-RU" sz="2000" b="1" dirty="0" smtClean="0">
                <a:latin typeface="Bookman Old Style"/>
                <a:cs typeface="Bookman Old Style"/>
              </a:rPr>
              <a:t>муниципального района </a:t>
            </a:r>
            <a:r>
              <a:rPr sz="2000" b="1" dirty="0" err="1" smtClean="0">
                <a:latin typeface="Bookman Old Style"/>
                <a:cs typeface="Bookman Old Style"/>
              </a:rPr>
              <a:t>за</a:t>
            </a:r>
            <a:r>
              <a:rPr sz="2000" spc="16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Bookman Old Style"/>
                <a:cs typeface="Bookman Old Style"/>
              </a:rPr>
              <a:t>20</a:t>
            </a:r>
            <a:r>
              <a:rPr lang="ru-RU" sz="2000" b="1" dirty="0" smtClean="0">
                <a:latin typeface="Bookman Old Style"/>
                <a:cs typeface="Bookman Old Style"/>
              </a:rPr>
              <a:t>23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310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го</a:t>
            </a:r>
            <a:r>
              <a:rPr sz="2000" spc="-4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4" name="object 4"/>
          <p:cNvSpPr/>
          <p:nvPr/>
        </p:nvSpPr>
        <p:spPr>
          <a:xfrm>
            <a:off x="3429000" y="941832"/>
            <a:ext cx="2574036" cy="160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1015" y="1318005"/>
            <a:ext cx="1818639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 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39325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0" y="4471415"/>
            <a:ext cx="2574036" cy="1824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6820" y="4955794"/>
            <a:ext cx="1905635" cy="83502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20" dirty="0">
                <a:latin typeface="Times New Roman"/>
                <a:cs typeface="Times New Roman"/>
              </a:rPr>
              <a:t>с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38309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1195" y="1024127"/>
            <a:ext cx="813816" cy="522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42590" y="1397380"/>
            <a:ext cx="338554" cy="4425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spc="-80" dirty="0" err="1">
                <a:latin typeface="Times New Roman"/>
                <a:cs typeface="Times New Roman"/>
              </a:rPr>
              <a:t>х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dirty="0" err="1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 smtClean="0">
                <a:latin typeface="Times New Roman"/>
                <a:cs typeface="Times New Roman"/>
              </a:rPr>
              <a:t>б</a:t>
            </a:r>
            <a:r>
              <a:rPr sz="2200" b="1" spc="-110" dirty="0" err="1" smtClean="0">
                <a:latin typeface="Times New Roman"/>
                <a:cs typeface="Times New Roman"/>
              </a:rPr>
              <a:t>ю</a:t>
            </a:r>
            <a:r>
              <a:rPr sz="2200" b="1" dirty="0" err="1" smtClean="0">
                <a:latin typeface="Times New Roman"/>
                <a:cs typeface="Times New Roman"/>
              </a:rPr>
              <a:t>д</a:t>
            </a:r>
            <a:r>
              <a:rPr sz="2200" b="1" spc="-15" dirty="0" err="1" smtClean="0">
                <a:latin typeface="Times New Roman"/>
                <a:cs typeface="Times New Roman"/>
              </a:rPr>
              <a:t>ж</a:t>
            </a:r>
            <a:r>
              <a:rPr sz="2200" b="1" dirty="0" err="1" smtClean="0">
                <a:latin typeface="Times New Roman"/>
                <a:cs typeface="Times New Roman"/>
              </a:rPr>
              <a:t>е</a:t>
            </a:r>
            <a:r>
              <a:rPr sz="2200" b="1" spc="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а</a:t>
            </a:r>
            <a:r>
              <a:rPr lang="ru-RU" sz="2200" b="1" dirty="0" smtClean="0">
                <a:latin typeface="Times New Roman"/>
                <a:cs typeface="Times New Roman"/>
              </a:rPr>
              <a:t> 696845,1</a:t>
            </a:r>
            <a:r>
              <a:rPr lang="ru-RU"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т</a:t>
            </a:r>
            <a:r>
              <a:rPr sz="2200" b="1" dirty="0">
                <a:latin typeface="Times New Roman"/>
                <a:cs typeface="Times New Roman"/>
              </a:rPr>
              <a:t>ыс.</a:t>
            </a:r>
            <a:r>
              <a:rPr sz="2200" b="1" spc="-20" dirty="0">
                <a:latin typeface="Times New Roman"/>
                <a:cs typeface="Times New Roman"/>
              </a:rPr>
              <a:t>р</a:t>
            </a:r>
            <a:r>
              <a:rPr sz="2200" b="1" dirty="0">
                <a:latin typeface="Times New Roman"/>
                <a:cs typeface="Times New Roman"/>
              </a:rPr>
              <a:t>у</a:t>
            </a:r>
            <a:r>
              <a:rPr sz="2200" b="1" spc="-5" dirty="0">
                <a:latin typeface="Times New Roman"/>
                <a:cs typeface="Times New Roman"/>
              </a:rPr>
              <a:t>б</a:t>
            </a:r>
            <a:r>
              <a:rPr sz="2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5907023" y="1024127"/>
            <a:ext cx="813816" cy="5221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42101" y="1346635"/>
            <a:ext cx="338554" cy="4530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Р</a:t>
            </a:r>
            <a:r>
              <a:rPr sz="2200" b="1" spc="5" dirty="0">
                <a:latin typeface="Times New Roman"/>
                <a:cs typeface="Times New Roman"/>
              </a:rPr>
              <a:t>а</a:t>
            </a:r>
            <a:r>
              <a:rPr sz="2200" b="1" spc="-30" dirty="0">
                <a:latin typeface="Times New Roman"/>
                <a:cs typeface="Times New Roman"/>
              </a:rPr>
              <a:t>с</a:t>
            </a:r>
            <a:r>
              <a:rPr sz="2200" b="1" spc="-80" dirty="0">
                <a:latin typeface="Times New Roman"/>
                <a:cs typeface="Times New Roman"/>
              </a:rPr>
              <a:t>х</a:t>
            </a:r>
            <a:r>
              <a:rPr sz="2200" b="1" spc="-55" dirty="0">
                <a:latin typeface="Times New Roman"/>
                <a:cs typeface="Times New Roman"/>
              </a:rPr>
              <a:t>о</a:t>
            </a:r>
            <a:r>
              <a:rPr sz="2200" b="1" dirty="0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>
                <a:latin typeface="Times New Roman"/>
                <a:cs typeface="Times New Roman"/>
              </a:rPr>
              <a:t>б</a:t>
            </a:r>
            <a:r>
              <a:rPr sz="2200" b="1" spc="-114" dirty="0" err="1">
                <a:latin typeface="Times New Roman"/>
                <a:cs typeface="Times New Roman"/>
              </a:rPr>
              <a:t>ю</a:t>
            </a: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20" dirty="0" err="1">
                <a:latin typeface="Times New Roman"/>
                <a:cs typeface="Times New Roman"/>
              </a:rPr>
              <a:t>ж</a:t>
            </a:r>
            <a:r>
              <a:rPr sz="2200" b="1" dirty="0" err="1">
                <a:latin typeface="Times New Roman"/>
                <a:cs typeface="Times New Roman"/>
              </a:rPr>
              <a:t>е</a:t>
            </a:r>
            <a:r>
              <a:rPr sz="2200" b="1" spc="5" dirty="0" err="1">
                <a:latin typeface="Times New Roman"/>
                <a:cs typeface="Times New Roman"/>
              </a:rPr>
              <a:t>т</a:t>
            </a:r>
            <a:r>
              <a:rPr sz="2200" b="1" dirty="0" err="1">
                <a:latin typeface="Times New Roman"/>
                <a:cs typeface="Times New Roman"/>
              </a:rPr>
              <a:t>а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cs typeface="Times New Roman"/>
              </a:rPr>
              <a:t>678833,6  </a:t>
            </a:r>
            <a:r>
              <a:rPr sz="2200" b="1" spc="-1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ыс.</a:t>
            </a:r>
            <a:r>
              <a:rPr sz="2200" b="1" spc="-20" dirty="0" err="1" smtClean="0">
                <a:latin typeface="Times New Roman"/>
                <a:cs typeface="Times New Roman"/>
              </a:rPr>
              <a:t>р</a:t>
            </a:r>
            <a:r>
              <a:rPr sz="2200" b="1" dirty="0" err="1" smtClean="0">
                <a:latin typeface="Times New Roman"/>
                <a:cs typeface="Times New Roman"/>
              </a:rPr>
              <a:t>уб</a:t>
            </a:r>
            <a:r>
              <a:rPr sz="2200" b="1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908" y="1101852"/>
            <a:ext cx="2299716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1291" y="1253997"/>
            <a:ext cx="11715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10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</a:t>
            </a:r>
            <a:endParaRPr sz="1800" dirty="0">
              <a:latin typeface="Times New Roman"/>
              <a:cs typeface="Times New Roman"/>
            </a:endParaRPr>
          </a:p>
          <a:p>
            <a:pPr marL="129539" marR="122555" indent="89535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ды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143477,9</a:t>
            </a:r>
            <a:endParaRPr sz="1800" dirty="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908" y="4700015"/>
            <a:ext cx="2304288" cy="1412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4390" y="4853304"/>
            <a:ext cx="156591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Без</a:t>
            </a:r>
            <a:r>
              <a:rPr sz="1800" b="1" spc="-15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3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ме</a:t>
            </a:r>
            <a:r>
              <a:rPr sz="1800" b="1" spc="-4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дн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е пос</a:t>
            </a:r>
            <a:r>
              <a:rPr sz="1800" b="1" spc="-35" dirty="0">
                <a:latin typeface="Times New Roman"/>
                <a:cs typeface="Times New Roman"/>
              </a:rPr>
              <a:t>т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п</a:t>
            </a:r>
            <a:r>
              <a:rPr sz="1800" b="1" spc="-10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ения</a:t>
            </a:r>
            <a:endParaRPr sz="18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496266,9</a:t>
            </a:r>
            <a:endParaRPr sz="1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908" y="2903220"/>
            <a:ext cx="2304288" cy="1408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6478" y="3189985"/>
            <a:ext cx="16814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4414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 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57100,3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16268" y="1033272"/>
            <a:ext cx="2921507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2352" y="1102995"/>
            <a:ext cx="14478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Обра</a:t>
            </a:r>
            <a:r>
              <a:rPr sz="1400" b="1" spc="-15" dirty="0">
                <a:latin typeface="Times New Roman"/>
                <a:cs typeface="Times New Roman"/>
              </a:rPr>
              <a:t>з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ни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304570,9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" y="10668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3407" y="1691639"/>
            <a:ext cx="2916936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95133" y="1748790"/>
            <a:ext cx="208724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Жили</a:t>
            </a:r>
            <a:r>
              <a:rPr sz="1400" b="1" spc="-15" dirty="0">
                <a:latin typeface="Times New Roman"/>
                <a:cs typeface="Times New Roman"/>
              </a:rPr>
              <a:t>щ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м</a:t>
            </a:r>
            <a:r>
              <a:rPr sz="1400" b="1" spc="5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льное 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dirty="0">
                <a:latin typeface="Times New Roman"/>
                <a:cs typeface="Times New Roman"/>
              </a:rPr>
              <a:t>озя</a:t>
            </a:r>
            <a:r>
              <a:rPr sz="1400" b="1" spc="-10" dirty="0">
                <a:latin typeface="Times New Roman"/>
                <a:cs typeface="Times New Roman"/>
              </a:rPr>
              <a:t>й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15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16075,7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84264" y="2519172"/>
            <a:ext cx="2921507" cy="649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15530" y="2627884"/>
            <a:ext cx="183515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ци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льная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endParaRPr sz="1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19977,6 </a:t>
            </a:r>
            <a:r>
              <a:rPr sz="1400" b="1" dirty="0" err="1" smtClean="0">
                <a:latin typeface="Times New Roman"/>
                <a:cs typeface="Times New Roman"/>
              </a:rPr>
              <a:t>т</a:t>
            </a:r>
            <a:r>
              <a:rPr sz="1400" b="1" spc="-10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5119" y="3255264"/>
            <a:ext cx="2921507" cy="6537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58990" y="3366389"/>
            <a:ext cx="23317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334" marR="6350" indent="-509270">
              <a:lnSpc>
                <a:spcPct val="100000"/>
              </a:lnSpc>
            </a:pPr>
            <a:r>
              <a:rPr sz="1400" b="1" spc="-35" dirty="0">
                <a:latin typeface="Times New Roman"/>
                <a:cs typeface="Times New Roman"/>
              </a:rPr>
              <a:t>К</a:t>
            </a:r>
            <a:r>
              <a:rPr sz="1400" b="1" spc="-30" dirty="0">
                <a:latin typeface="Times New Roman"/>
                <a:cs typeface="Times New Roman"/>
              </a:rPr>
              <a:t>у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0" dirty="0">
                <a:latin typeface="Times New Roman"/>
                <a:cs typeface="Times New Roman"/>
              </a:rPr>
              <a:t>ь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15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кин</a:t>
            </a:r>
            <a:r>
              <a:rPr sz="1400" b="1" dirty="0" err="1">
                <a:latin typeface="Times New Roman"/>
                <a:cs typeface="Times New Roman"/>
              </a:rPr>
              <a:t>е</a:t>
            </a:r>
            <a:r>
              <a:rPr sz="1400" b="1" spc="-10" dirty="0" err="1">
                <a:latin typeface="Times New Roman"/>
                <a:cs typeface="Times New Roman"/>
              </a:rPr>
              <a:t>м</a:t>
            </a:r>
            <a:r>
              <a:rPr sz="1400" b="1" spc="-30" dirty="0" err="1">
                <a:latin typeface="Times New Roman"/>
                <a:cs typeface="Times New Roman"/>
              </a:rPr>
              <a:t>а</a:t>
            </a:r>
            <a:r>
              <a:rPr sz="1400" b="1" spc="-20" dirty="0" err="1">
                <a:latin typeface="Times New Roman"/>
                <a:cs typeface="Times New Roman"/>
              </a:rPr>
              <a:t>т</a:t>
            </a:r>
            <a:r>
              <a:rPr sz="1400" b="1" dirty="0" err="1">
                <a:latin typeface="Times New Roman"/>
                <a:cs typeface="Times New Roman"/>
              </a:rPr>
              <a:t>огра</a:t>
            </a:r>
            <a:r>
              <a:rPr sz="1400" b="1" spc="-10" dirty="0" err="1">
                <a:latin typeface="Times New Roman"/>
                <a:cs typeface="Times New Roman"/>
              </a:rPr>
              <a:t>ф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я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spc="5" dirty="0" smtClean="0">
                <a:latin typeface="Times New Roman"/>
                <a:cs typeface="Times New Roman"/>
              </a:rPr>
              <a:t>38991,5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dirty="0" err="1" smtClean="0">
                <a:latin typeface="Times New Roman"/>
                <a:cs typeface="Times New Roman"/>
              </a:rPr>
              <a:t>ыс</a:t>
            </a:r>
            <a:r>
              <a:rPr sz="1400" b="1" spc="-5" dirty="0" err="1" smtClean="0">
                <a:latin typeface="Times New Roman"/>
                <a:cs typeface="Times New Roman"/>
              </a:rPr>
              <a:t>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5600" y="4038600"/>
            <a:ext cx="2921507" cy="649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67600" y="4104640"/>
            <a:ext cx="2133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6350" indent="-172720">
              <a:lnSpc>
                <a:spcPct val="100000"/>
              </a:lnSpc>
            </a:pPr>
            <a:r>
              <a:rPr lang="ru-RU" sz="1400" b="1" spc="-10" dirty="0" smtClean="0">
                <a:latin typeface="Times New Roman"/>
                <a:cs typeface="Times New Roman"/>
              </a:rPr>
              <a:t>Национальная экономика </a:t>
            </a:r>
            <a:r>
              <a:rPr lang="ru-RU" sz="1400" b="1" dirty="0" smtClean="0">
                <a:latin typeface="Times New Roman"/>
                <a:cs typeface="Times New Roman"/>
              </a:rPr>
              <a:t>175451,3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02552" y="4741164"/>
            <a:ext cx="2921507" cy="6492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91400" y="4849241"/>
            <a:ext cx="2133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69545">
              <a:lnSpc>
                <a:spcPct val="100000"/>
              </a:lnSpc>
            </a:pPr>
            <a:r>
              <a:rPr lang="ru-RU" sz="1400" b="1" spc="-50" dirty="0" smtClean="0">
                <a:latin typeface="Times New Roman"/>
                <a:cs typeface="Times New Roman"/>
              </a:rPr>
              <a:t>Физическая культура                 </a:t>
            </a:r>
            <a:r>
              <a:rPr lang="ru-RU" sz="1400" b="1" dirty="0" smtClean="0">
                <a:latin typeface="Times New Roman"/>
                <a:cs typeface="Times New Roman"/>
              </a:rPr>
              <a:t>5082,1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02552" y="5477255"/>
            <a:ext cx="2921507" cy="6537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85913" y="5589320"/>
            <a:ext cx="168668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6350" indent="-1079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Пр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ч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ра</a:t>
            </a:r>
            <a:r>
              <a:rPr sz="1400" b="1" spc="-25" dirty="0" err="1">
                <a:latin typeface="Times New Roman"/>
                <a:cs typeface="Times New Roman"/>
              </a:rPr>
              <a:t>с</a:t>
            </a:r>
            <a:r>
              <a:rPr sz="1400" b="1" spc="-45" dirty="0" err="1">
                <a:latin typeface="Times New Roman"/>
                <a:cs typeface="Times New Roman"/>
              </a:rPr>
              <a:t>х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ды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118684,5 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069011"/>
          </a:xfrm>
          <a:prstGeom prst="rect">
            <a:avLst/>
          </a:prstGeom>
        </p:spPr>
        <p:txBody>
          <a:bodyPr vert="horz" wrap="square" lIns="0" tIns="205232" rIns="0" bIns="0" rtlCol="0">
            <a:spAutoFit/>
          </a:bodyPr>
          <a:lstStyle/>
          <a:p>
            <a:pPr marL="2233930" algn="l">
              <a:lnSpc>
                <a:spcPct val="100000"/>
              </a:lnSpc>
            </a:pPr>
            <a:r>
              <a:rPr lang="ru-RU" sz="2800" b="1" spc="-25" dirty="0" smtClean="0"/>
              <a:t>     </a:t>
            </a:r>
            <a:r>
              <a:rPr sz="2800" b="1" spc="-25" dirty="0" err="1" smtClean="0">
                <a:solidFill>
                  <a:srgbClr val="0070C0"/>
                </a:solidFill>
              </a:rPr>
              <a:t>Д</a:t>
            </a:r>
            <a:r>
              <a:rPr sz="2800" b="1" spc="-35" dirty="0" err="1" smtClean="0">
                <a:solidFill>
                  <a:srgbClr val="0070C0"/>
                </a:solidFill>
              </a:rPr>
              <a:t>о</a:t>
            </a:r>
            <a:r>
              <a:rPr sz="2800" b="1" spc="20" dirty="0" err="1" smtClean="0">
                <a:solidFill>
                  <a:srgbClr val="0070C0"/>
                </a:solidFill>
              </a:rPr>
              <a:t>х</a:t>
            </a:r>
            <a:r>
              <a:rPr sz="2800" b="1" spc="-20" dirty="0" err="1" smtClean="0">
                <a:solidFill>
                  <a:srgbClr val="0070C0"/>
                </a:solidFill>
              </a:rPr>
              <a:t>о</a:t>
            </a:r>
            <a:r>
              <a:rPr sz="2800" b="1" spc="-30" dirty="0" err="1" smtClean="0">
                <a:solidFill>
                  <a:srgbClr val="0070C0"/>
                </a:solidFill>
              </a:rPr>
              <a:t>ды</a:t>
            </a:r>
            <a:r>
              <a:rPr sz="2800" b="1" spc="-35" dirty="0" smtClean="0">
                <a:solidFill>
                  <a:srgbClr val="0070C0"/>
                </a:solidFill>
              </a:rPr>
              <a:t> </a:t>
            </a:r>
            <a:r>
              <a:rPr sz="2800" b="1" spc="-25" dirty="0" err="1">
                <a:solidFill>
                  <a:srgbClr val="0070C0"/>
                </a:solidFill>
              </a:rPr>
              <a:t>бюдж</a:t>
            </a:r>
            <a:r>
              <a:rPr sz="2800" b="1" spc="-35" dirty="0" err="1">
                <a:solidFill>
                  <a:srgbClr val="0070C0"/>
                </a:solidFill>
              </a:rPr>
              <a:t>е</a:t>
            </a:r>
            <a:r>
              <a:rPr sz="2800" b="1" spc="-20" dirty="0" err="1">
                <a:solidFill>
                  <a:srgbClr val="0070C0"/>
                </a:solidFill>
              </a:rPr>
              <a:t>та</a:t>
            </a:r>
            <a:r>
              <a:rPr sz="2800" b="1" spc="20" dirty="0">
                <a:solidFill>
                  <a:srgbClr val="0070C0"/>
                </a:solidFill>
              </a:rPr>
              <a:t> </a:t>
            </a:r>
            <a:r>
              <a:rPr lang="ru-RU" sz="2800" spc="20" dirty="0" smtClean="0">
                <a:solidFill>
                  <a:srgbClr val="0070C0"/>
                </a:solidFill>
              </a:rPr>
              <a:t/>
            </a:r>
            <a:br>
              <a:rPr lang="ru-RU" sz="2800" spc="20" dirty="0" smtClean="0">
                <a:solidFill>
                  <a:srgbClr val="0070C0"/>
                </a:solidFill>
              </a:rPr>
            </a:br>
            <a:r>
              <a:rPr lang="ru-RU" sz="2800" b="1" spc="20" dirty="0" smtClean="0">
                <a:solidFill>
                  <a:srgbClr val="0070C0"/>
                </a:solidFill>
              </a:rPr>
              <a:t>муниципального района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5"/>
          </p:nvPr>
        </p:nvSpPr>
        <p:spPr>
          <a:xfrm>
            <a:off x="8978268" y="5751270"/>
            <a:ext cx="284479" cy="393700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6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143000"/>
            <a:ext cx="8632190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355" marR="6350" indent="-2701290" algn="ctr">
              <a:lnSpc>
                <a:spcPts val="1510"/>
              </a:lnSpc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Доходы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юд</a:t>
            </a:r>
            <a:r>
              <a:rPr sz="1400" b="1" spc="5" dirty="0" err="1">
                <a:solidFill>
                  <a:srgbClr val="C00000"/>
                </a:solidFill>
                <a:latin typeface="Tahoma"/>
                <a:cs typeface="Tahoma"/>
              </a:rPr>
              <a:t>ж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та</a:t>
            </a:r>
            <a:r>
              <a:rPr sz="14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400" b="1" spc="-30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района </a:t>
            </a:r>
            <a:r>
              <a:rPr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ра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зу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ются</a:t>
            </a:r>
            <a:r>
              <a:rPr sz="1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счет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endParaRPr lang="ru-RU" sz="1400" b="1" spc="-5" dirty="0" smtClean="0">
              <a:solidFill>
                <a:srgbClr val="C00000"/>
              </a:solidFill>
              <a:latin typeface="Tahoma"/>
              <a:cs typeface="Tahoma"/>
            </a:endParaRPr>
          </a:p>
          <a:p>
            <a:pPr marL="2713355" marR="6350" indent="-2701290" algn="ctr">
              <a:lnSpc>
                <a:spcPts val="1510"/>
              </a:lnSpc>
            </a:pP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доходов,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также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счет</a:t>
            </a:r>
            <a:r>
              <a:rPr sz="1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м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здных</a:t>
            </a:r>
            <a:r>
              <a:rPr sz="1400" b="1" spc="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поступл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ни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й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837" y="6762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837" y="7079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1632204"/>
            <a:ext cx="2382012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3364991"/>
            <a:ext cx="3314700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136" y="3468242"/>
            <a:ext cx="30772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marR="53975" indent="31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 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 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-40" dirty="0">
                <a:latin typeface="Times New Roman"/>
                <a:cs typeface="Times New Roman"/>
              </a:rPr>
              <a:t>Р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ссийс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ации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огах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борах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боров, 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числе </a:t>
            </a:r>
            <a:r>
              <a:rPr sz="1400" spc="-2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специ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endParaRPr sz="140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овыми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ами,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 т</a:t>
            </a:r>
            <a:r>
              <a:rPr sz="1400" dirty="0">
                <a:latin typeface="Times New Roman"/>
                <a:cs typeface="Times New Roman"/>
              </a:rPr>
              <a:t>ак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пеней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0459" y="3360420"/>
            <a:ext cx="3707891" cy="214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23513" y="3472179"/>
            <a:ext cx="36233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90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(с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енд</a:t>
            </a:r>
            <a:r>
              <a:rPr sz="1400" spc="-16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, 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а),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spc="-16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, 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азы</a:t>
            </a:r>
            <a:r>
              <a:rPr sz="1400" spc="-2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аемых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r>
              <a:rPr sz="1400" spc="-25" dirty="0">
                <a:latin typeface="Times New Roman"/>
                <a:cs typeface="Times New Roman"/>
              </a:rPr>
              <a:t> к</a:t>
            </a:r>
            <a:r>
              <a:rPr sz="1400" dirty="0">
                <a:latin typeface="Times New Roman"/>
                <a:cs typeface="Times New Roman"/>
              </a:rPr>
              <a:t>азен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ыми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ениями,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рафы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ммы прин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дите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ъ</a:t>
            </a:r>
            <a:r>
              <a:rPr sz="1400" dirty="0">
                <a:latin typeface="Times New Roman"/>
                <a:cs typeface="Times New Roman"/>
              </a:rPr>
              <a:t>ятия,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амоо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ан,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8643" y="3346703"/>
            <a:ext cx="2203704" cy="2135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73518" y="3559047"/>
            <a:ext cx="1938655" cy="171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Без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ме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ос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лен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я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мощь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ровней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(ме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 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фе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ты),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физич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ридич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иц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9795" y="1862327"/>
            <a:ext cx="1562100" cy="1235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640" y="1917192"/>
            <a:ext cx="106679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9116" y="2091308"/>
            <a:ext cx="559435" cy="960119"/>
          </a:xfrm>
          <a:custGeom>
            <a:avLst/>
            <a:gdLst/>
            <a:ahLst/>
            <a:cxnLst/>
            <a:rect l="l" t="t" r="r" b="b"/>
            <a:pathLst>
              <a:path w="559434" h="960119">
                <a:moveTo>
                  <a:pt x="88773" y="200025"/>
                </a:moveTo>
                <a:lnTo>
                  <a:pt x="226440" y="959992"/>
                </a:lnTo>
                <a:lnTo>
                  <a:pt x="559307" y="575055"/>
                </a:lnTo>
                <a:lnTo>
                  <a:pt x="441325" y="481075"/>
                </a:lnTo>
                <a:lnTo>
                  <a:pt x="435249" y="463877"/>
                </a:lnTo>
                <a:lnTo>
                  <a:pt x="414116" y="413544"/>
                </a:lnTo>
                <a:lnTo>
                  <a:pt x="388766" y="365310"/>
                </a:lnTo>
                <a:lnTo>
                  <a:pt x="359378" y="319436"/>
                </a:lnTo>
                <a:lnTo>
                  <a:pt x="340483" y="294004"/>
                </a:lnTo>
                <a:lnTo>
                  <a:pt x="206628" y="294004"/>
                </a:lnTo>
                <a:lnTo>
                  <a:pt x="88773" y="200025"/>
                </a:lnTo>
                <a:close/>
              </a:path>
              <a:path w="559434" h="960119">
                <a:moveTo>
                  <a:pt x="0" y="0"/>
                </a:moveTo>
                <a:lnTo>
                  <a:pt x="41497" y="36101"/>
                </a:lnTo>
                <a:lnTo>
                  <a:pt x="79572" y="75426"/>
                </a:lnTo>
                <a:lnTo>
                  <a:pt x="114041" y="117717"/>
                </a:lnTo>
                <a:lnTo>
                  <a:pt x="144722" y="162717"/>
                </a:lnTo>
                <a:lnTo>
                  <a:pt x="171432" y="210169"/>
                </a:lnTo>
                <a:lnTo>
                  <a:pt x="193988" y="259815"/>
                </a:lnTo>
                <a:lnTo>
                  <a:pt x="206628" y="294004"/>
                </a:lnTo>
                <a:lnTo>
                  <a:pt x="340483" y="294004"/>
                </a:lnTo>
                <a:lnTo>
                  <a:pt x="314224" y="262398"/>
                </a:lnTo>
                <a:lnTo>
                  <a:pt x="276115" y="223053"/>
                </a:lnTo>
                <a:lnTo>
                  <a:pt x="234568" y="186943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0055" y="1952375"/>
            <a:ext cx="975360" cy="413384"/>
          </a:xfrm>
          <a:custGeom>
            <a:avLst/>
            <a:gdLst/>
            <a:ahLst/>
            <a:cxnLst/>
            <a:rect l="l" t="t" r="r" b="b"/>
            <a:pathLst>
              <a:path w="975359" h="413385">
                <a:moveTo>
                  <a:pt x="459279" y="0"/>
                </a:moveTo>
                <a:lnTo>
                  <a:pt x="411908" y="2916"/>
                </a:lnTo>
                <a:lnTo>
                  <a:pt x="364990" y="9422"/>
                </a:lnTo>
                <a:lnTo>
                  <a:pt x="318747" y="19494"/>
                </a:lnTo>
                <a:lnTo>
                  <a:pt x="273405" y="33111"/>
                </a:lnTo>
                <a:lnTo>
                  <a:pt x="229186" y="50250"/>
                </a:lnTo>
                <a:lnTo>
                  <a:pt x="186314" y="70889"/>
                </a:lnTo>
                <a:lnTo>
                  <a:pt x="145014" y="95005"/>
                </a:lnTo>
                <a:lnTo>
                  <a:pt x="105509" y="122577"/>
                </a:lnTo>
                <a:lnTo>
                  <a:pt x="68022" y="153582"/>
                </a:lnTo>
                <a:lnTo>
                  <a:pt x="32778" y="187997"/>
                </a:lnTo>
                <a:lnTo>
                  <a:pt x="0" y="225801"/>
                </a:lnTo>
                <a:lnTo>
                  <a:pt x="234696" y="412872"/>
                </a:lnTo>
                <a:lnTo>
                  <a:pt x="261850" y="381126"/>
                </a:lnTo>
                <a:lnTo>
                  <a:pt x="290838" y="351666"/>
                </a:lnTo>
                <a:lnTo>
                  <a:pt x="321528" y="324523"/>
                </a:lnTo>
                <a:lnTo>
                  <a:pt x="353786" y="299727"/>
                </a:lnTo>
                <a:lnTo>
                  <a:pt x="387480" y="277308"/>
                </a:lnTo>
                <a:lnTo>
                  <a:pt x="422479" y="257294"/>
                </a:lnTo>
                <a:lnTo>
                  <a:pt x="458649" y="239716"/>
                </a:lnTo>
                <a:lnTo>
                  <a:pt x="495858" y="224603"/>
                </a:lnTo>
                <a:lnTo>
                  <a:pt x="533974" y="211986"/>
                </a:lnTo>
                <a:lnTo>
                  <a:pt x="572865" y="201893"/>
                </a:lnTo>
                <a:lnTo>
                  <a:pt x="612397" y="194356"/>
                </a:lnTo>
                <a:lnTo>
                  <a:pt x="652439" y="189402"/>
                </a:lnTo>
                <a:lnTo>
                  <a:pt x="692858" y="187062"/>
                </a:lnTo>
                <a:lnTo>
                  <a:pt x="922865" y="187062"/>
                </a:lnTo>
                <a:lnTo>
                  <a:pt x="916787" y="181022"/>
                </a:lnTo>
                <a:lnTo>
                  <a:pt x="888658" y="155206"/>
                </a:lnTo>
                <a:lnTo>
                  <a:pt x="827686" y="108546"/>
                </a:lnTo>
                <a:lnTo>
                  <a:pt x="784750" y="81948"/>
                </a:lnTo>
                <a:lnTo>
                  <a:pt x="740477" y="59117"/>
                </a:lnTo>
                <a:lnTo>
                  <a:pt x="695090" y="40032"/>
                </a:lnTo>
                <a:lnTo>
                  <a:pt x="648813" y="24669"/>
                </a:lnTo>
                <a:lnTo>
                  <a:pt x="601869" y="13007"/>
                </a:lnTo>
                <a:lnTo>
                  <a:pt x="554484" y="5022"/>
                </a:lnTo>
                <a:lnTo>
                  <a:pt x="506879" y="694"/>
                </a:lnTo>
                <a:lnTo>
                  <a:pt x="459279" y="0"/>
                </a:lnTo>
                <a:close/>
              </a:path>
              <a:path w="975359" h="413385">
                <a:moveTo>
                  <a:pt x="922865" y="187062"/>
                </a:moveTo>
                <a:lnTo>
                  <a:pt x="692858" y="187062"/>
                </a:lnTo>
                <a:lnTo>
                  <a:pt x="733522" y="187367"/>
                </a:lnTo>
                <a:lnTo>
                  <a:pt x="774299" y="190344"/>
                </a:lnTo>
                <a:lnTo>
                  <a:pt x="815055" y="196025"/>
                </a:lnTo>
                <a:lnTo>
                  <a:pt x="855659" y="204439"/>
                </a:lnTo>
                <a:lnTo>
                  <a:pt x="895978" y="215615"/>
                </a:lnTo>
                <a:lnTo>
                  <a:pt x="935880" y="229584"/>
                </a:lnTo>
                <a:lnTo>
                  <a:pt x="975233" y="246375"/>
                </a:lnTo>
                <a:lnTo>
                  <a:pt x="968168" y="237450"/>
                </a:lnTo>
                <a:lnTo>
                  <a:pt x="943318" y="208461"/>
                </a:lnTo>
                <a:lnTo>
                  <a:pt x="925812" y="189992"/>
                </a:lnTo>
                <a:lnTo>
                  <a:pt x="922865" y="187062"/>
                </a:lnTo>
                <a:close/>
              </a:path>
            </a:pathLst>
          </a:custGeom>
          <a:solidFill>
            <a:srgbClr val="527AC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0055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6939" y="1872995"/>
            <a:ext cx="1571243" cy="139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6120" y="1956816"/>
            <a:ext cx="106680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7833" y="2234057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6842" y="1963319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7833" y="1963319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46903" y="2787395"/>
            <a:ext cx="975360" cy="614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766699" y="369188"/>
                </a:moveTo>
                <a:lnTo>
                  <a:pt x="0" y="369188"/>
                </a:lnTo>
                <a:lnTo>
                  <a:pt x="383286" y="492251"/>
                </a:lnTo>
                <a:lnTo>
                  <a:pt x="766699" y="369188"/>
                </a:lnTo>
                <a:close/>
              </a:path>
              <a:path w="767079" h="492760">
                <a:moveTo>
                  <a:pt x="575056" y="0"/>
                </a:moveTo>
                <a:lnTo>
                  <a:pt x="191643" y="0"/>
                </a:lnTo>
                <a:lnTo>
                  <a:pt x="191643" y="369188"/>
                </a:lnTo>
                <a:lnTo>
                  <a:pt x="575056" y="369188"/>
                </a:lnTo>
                <a:lnTo>
                  <a:pt x="575056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0" y="369188"/>
                </a:moveTo>
                <a:lnTo>
                  <a:pt x="191643" y="369188"/>
                </a:lnTo>
                <a:lnTo>
                  <a:pt x="191643" y="0"/>
                </a:lnTo>
                <a:lnTo>
                  <a:pt x="575056" y="0"/>
                </a:lnTo>
                <a:lnTo>
                  <a:pt x="575056" y="369188"/>
                </a:lnTo>
                <a:lnTo>
                  <a:pt x="766699" y="369188"/>
                </a:lnTo>
                <a:lnTo>
                  <a:pt x="383286" y="492251"/>
                </a:lnTo>
                <a:lnTo>
                  <a:pt x="0" y="369188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19684"/>
            <a:ext cx="8915400" cy="9567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-20" dirty="0" smtClean="0">
                <a:latin typeface="Bookman Old Style"/>
                <a:cs typeface="Bookman Old Style"/>
              </a:rPr>
              <a:t>          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lang="ru-RU" sz="2400" b="1" spc="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lang="ru-RU" sz="2400" b="1" spc="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sz="2400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бюджета</a:t>
            </a:r>
            <a:r>
              <a:rPr lang="ru-RU" sz="240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                муниципального района</a:t>
            </a:r>
            <a:r>
              <a:rPr lang="ru-RU" sz="24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2023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 Все</a:t>
            </a:r>
            <a:r>
              <a:rPr lang="ru-RU" sz="2200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sz="2200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sz="2200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sz="2200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2200" b="1" spc="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 696845,1 тыс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руб. </a:t>
            </a:r>
            <a:r>
              <a:rPr lang="ru-RU" sz="2400" dirty="0" smtClean="0">
                <a:latin typeface="Bookman Old Style"/>
                <a:cs typeface="Bookman Old Style"/>
              </a:rPr>
              <a:t/>
            </a:r>
            <a:br>
              <a:rPr lang="ru-RU" sz="2400" dirty="0" smtClean="0">
                <a:latin typeface="Bookman Old Style"/>
                <a:cs typeface="Bookman Old Style"/>
              </a:rPr>
            </a:br>
            <a:endParaRPr lang="ru-RU" sz="2400" dirty="0"/>
          </a:p>
        </p:txBody>
      </p:sp>
      <p:sp>
        <p:nvSpPr>
          <p:cNvPr id="6" name="object 23"/>
          <p:cNvSpPr txBox="1">
            <a:spLocks noGrp="1"/>
          </p:cNvSpPr>
          <p:nvPr>
            <p:ph type="sldNum" sz="quarter" idx="15"/>
          </p:nvPr>
        </p:nvSpPr>
        <p:spPr>
          <a:xfrm>
            <a:off x="9372600" y="6404596"/>
            <a:ext cx="533400" cy="413447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lang="ru-RU" sz="1800" b="1" spc="-15" dirty="0" smtClean="0">
                <a:solidFill>
                  <a:srgbClr val="C00000"/>
                </a:solidFill>
                <a:latin typeface="Tahoma"/>
                <a:cs typeface="Tahoma"/>
              </a:rPr>
              <a:t>   </a:t>
            </a:r>
            <a:fld id="{81D60167-4931-47E6-BA6A-407CBD079E47}" type="slidenum">
              <a:rPr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7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32053700"/>
              </p:ext>
            </p:extLst>
          </p:nvPr>
        </p:nvGraphicFramePr>
        <p:xfrm>
          <a:off x="0" y="1261548"/>
          <a:ext cx="9906000" cy="55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2"/>
          <p:cNvSpPr/>
          <p:nvPr/>
        </p:nvSpPr>
        <p:spPr>
          <a:xfrm>
            <a:off x="9287904" y="6525360"/>
            <a:ext cx="618096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533400" y="129540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2400" y="152400"/>
            <a:ext cx="9601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0" marR="6350" indent="-953135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sz="2000" b="1" spc="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налоговых</a:t>
            </a:r>
            <a:r>
              <a:rPr sz="2000" b="1" spc="3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sz="2000" b="1" spc="30" dirty="0" err="1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sz="2000" b="1" spc="-35" dirty="0" err="1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sz="2000" b="1" spc="-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а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0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sz="2000" b="1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23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endParaRPr sz="2000" b="1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lang="ru-RU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налог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lang="ru-RU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b="1" spc="3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– 143477,9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 тыс</a:t>
            </a:r>
            <a:r>
              <a:rPr lang="ru-RU" sz="24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руб.</a:t>
            </a:r>
            <a:endParaRPr lang="ru-RU" sz="2400" dirty="0" smtClean="0">
              <a:latin typeface="Tahoma"/>
              <a:cs typeface="Tahoma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772914" y="1493775"/>
          <a:ext cx="8592399" cy="46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4"/>
          <p:cNvSpPr>
            <a:spLocks noGrp="1"/>
          </p:cNvSpPr>
          <p:nvPr>
            <p:ph type="title"/>
          </p:nvPr>
        </p:nvSpPr>
        <p:spPr>
          <a:xfrm>
            <a:off x="380999" y="228600"/>
            <a:ext cx="9229725" cy="838200"/>
          </a:xfrm>
        </p:spPr>
        <p:txBody>
          <a:bodyPr/>
          <a:lstStyle/>
          <a:p>
            <a:pPr algn="ctr"/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0070C0"/>
                </a:solidFill>
              </a:rPr>
              <a:t>Пост</a:t>
            </a:r>
            <a:r>
              <a:rPr lang="ru-RU" sz="1800" spc="5" dirty="0" smtClean="0">
                <a:solidFill>
                  <a:srgbClr val="0070C0"/>
                </a:solidFill>
              </a:rPr>
              <a:t>у</a:t>
            </a:r>
            <a:r>
              <a:rPr lang="ru-RU" sz="1800" spc="-10" dirty="0" smtClean="0">
                <a:solidFill>
                  <a:srgbClr val="0070C0"/>
                </a:solidFill>
              </a:rPr>
              <a:t>п</a:t>
            </a:r>
            <a:r>
              <a:rPr lang="ru-RU" sz="1800" dirty="0" smtClean="0">
                <a:solidFill>
                  <a:srgbClr val="0070C0"/>
                </a:solidFill>
              </a:rPr>
              <a:t>л</a:t>
            </a:r>
            <a:r>
              <a:rPr lang="ru-RU" sz="1800" spc="5" dirty="0" smtClean="0">
                <a:solidFill>
                  <a:srgbClr val="0070C0"/>
                </a:solidFill>
              </a:rPr>
              <a:t>е</a:t>
            </a:r>
            <a:r>
              <a:rPr lang="ru-RU" sz="1800" dirty="0" smtClean="0">
                <a:solidFill>
                  <a:srgbClr val="0070C0"/>
                </a:solidFill>
              </a:rPr>
              <a:t>ние</a:t>
            </a:r>
            <a:r>
              <a:rPr lang="ru-RU" sz="1800" spc="-5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на</a:t>
            </a:r>
            <a:r>
              <a:rPr lang="ru-RU" sz="1800" spc="5" dirty="0" smtClean="0">
                <a:solidFill>
                  <a:srgbClr val="0070C0"/>
                </a:solidFill>
              </a:rPr>
              <a:t>л</a:t>
            </a:r>
            <a:r>
              <a:rPr lang="ru-RU" sz="1800" dirty="0" smtClean="0">
                <a:solidFill>
                  <a:srgbClr val="0070C0"/>
                </a:solidFill>
              </a:rPr>
              <a:t>о</a:t>
            </a:r>
            <a:r>
              <a:rPr lang="ru-RU" sz="1800" spc="10" dirty="0" smtClean="0">
                <a:solidFill>
                  <a:srgbClr val="0070C0"/>
                </a:solidFill>
              </a:rPr>
              <a:t>г</a:t>
            </a:r>
            <a:r>
              <a:rPr lang="ru-RU" sz="1800" dirty="0" smtClean="0">
                <a:solidFill>
                  <a:srgbClr val="0070C0"/>
                </a:solidFill>
              </a:rPr>
              <a:t>овых</a:t>
            </a:r>
            <a:r>
              <a:rPr lang="ru-RU" sz="1800" spc="-4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платежей</a:t>
            </a:r>
            <a:r>
              <a:rPr lang="ru-RU" sz="1800" spc="-3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 </a:t>
            </a:r>
            <a:r>
              <a:rPr lang="ru-RU" sz="1800" spc="5" dirty="0" smtClean="0">
                <a:solidFill>
                  <a:srgbClr val="0070C0"/>
                </a:solidFill>
              </a:rPr>
              <a:t>б</a:t>
            </a:r>
            <a:r>
              <a:rPr lang="ru-RU" sz="1800" dirty="0" smtClean="0">
                <a:solidFill>
                  <a:srgbClr val="0070C0"/>
                </a:solidFill>
              </a:rPr>
              <a:t>юджет Нижнедевицкого муниципального района</a:t>
            </a:r>
            <a:r>
              <a:rPr lang="ru-RU" sz="1800" spc="-4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</a:t>
            </a:r>
            <a:r>
              <a:rPr lang="ru-RU" sz="1800" spc="-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2023</a:t>
            </a:r>
            <a:r>
              <a:rPr lang="ru-RU" sz="1800" spc="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г</a:t>
            </a:r>
            <a:r>
              <a:rPr lang="ru-RU" sz="1800" spc="10" dirty="0" smtClean="0">
                <a:solidFill>
                  <a:srgbClr val="0070C0"/>
                </a:solidFill>
              </a:rPr>
              <a:t>о</a:t>
            </a:r>
            <a:r>
              <a:rPr lang="ru-RU" sz="1800" dirty="0" smtClean="0">
                <a:solidFill>
                  <a:srgbClr val="0070C0"/>
                </a:solidFill>
              </a:rPr>
              <a:t>ду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09600" y="1219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78268" y="582867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 cstate="print"/>
          <a:stretch>
            <a:fillRect/>
          </a:stretch>
        </a:blipFill>
      </a:spPr>
      <a:bodyPr wrap="square" lIns="0" tIns="0" rIns="0" bIns="0" rtlCol="0">
        <a:spAutoFit/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9428</TotalTime>
  <Words>2043</Words>
  <Application>Microsoft Office PowerPoint</Application>
  <PresentationFormat>Лист A4 (210x297 мм)</PresentationFormat>
  <Paragraphs>606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Слайд 1</vt:lpstr>
      <vt:lpstr>Слайд 2</vt:lpstr>
      <vt:lpstr>Слайд 3</vt:lpstr>
      <vt:lpstr>Слайд 4</vt:lpstr>
      <vt:lpstr>Слайд 5</vt:lpstr>
      <vt:lpstr>     Доходы бюджета  муниципального района</vt:lpstr>
      <vt:lpstr>           Структура доходов бюджета Нижнедевицкого                 муниципального района за 2023 год   Всего поступило доходов –  696845,1 тыс.руб.  </vt:lpstr>
      <vt:lpstr>Слайд 8</vt:lpstr>
      <vt:lpstr>   Поступление налоговых платежей в бюджет Нижнедевицкого муниципального района в 2023 году</vt:lpstr>
      <vt:lpstr>Слайд 10</vt:lpstr>
      <vt:lpstr>Структура неналоговых доходов в 2023 году</vt:lpstr>
      <vt:lpstr>Слайд 12</vt:lpstr>
      <vt:lpstr>Слайд 13</vt:lpstr>
      <vt:lpstr>        Структура безвозмездных поступлений                                 в  2023  году, % Всего поступило – 496266,9 тыс. руб.</vt:lpstr>
      <vt:lpstr>Безвозмездные поступления в бюджет Нижнедевицкого муниципального района  в 2023  году</vt:lpstr>
      <vt:lpstr>Слайд 16</vt:lpstr>
      <vt:lpstr>Недоимка по налоговым доходам</vt:lpstr>
      <vt:lpstr>Слайд 18</vt:lpstr>
      <vt:lpstr>Слайд 19</vt:lpstr>
      <vt:lpstr>Исполнение расходов бюджета Нижнедевицкого муниципального района за 2023 год</vt:lpstr>
      <vt:lpstr>Функциональная структура расходов за 2023 год</vt:lpstr>
      <vt:lpstr>Реализация национальных проектов, тыс. руб. </vt:lpstr>
      <vt:lpstr>         Структура системы образования                 муниципального района </vt:lpstr>
      <vt:lpstr>Структура системы культуры муниципального района</vt:lpstr>
      <vt:lpstr>Расходы бюджета Нижнедевицкого муниципального района в 2023 году на социальную сферу</vt:lpstr>
      <vt:lpstr>Динамика расходов бюджета Нижнедевицкого муниципального района за 2022-2023 годы</vt:lpstr>
      <vt:lpstr>Муниципальные программы в 2023 году</vt:lpstr>
      <vt:lpstr>Расходы по публично-нормативным обязательствам в 2023 году</vt:lpstr>
      <vt:lpstr>Источники финансирования дефицита бюджета</vt:lpstr>
      <vt:lpstr>Муниципальный долг Нижнедевицкого муниципального района   в 2023 году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Рощупкина Наталья Ивановна</cp:lastModifiedBy>
  <cp:revision>1080</cp:revision>
  <dcterms:created xsi:type="dcterms:W3CDTF">2014-10-12T19:29:42Z</dcterms:created>
  <dcterms:modified xsi:type="dcterms:W3CDTF">2024-02-16T06:14:32Z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2014-03-28T00:00:00Z</vt:filetime>
  </property>
  <property fmtid="{D5CDD505-2E9C-101B-9397-08002B2CF9AE}" pid="3" name="LastSaved">
    <vt:filetime>2014-10-12T00:00:00Z</vt:filetime>
  </property>
</Properties>
</file>