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5"/>
  </p:notesMasterIdLst>
  <p:sldIdLst>
    <p:sldId id="308" r:id="rId2"/>
    <p:sldId id="258" r:id="rId3"/>
    <p:sldId id="302" r:id="rId4"/>
    <p:sldId id="315" r:id="rId5"/>
    <p:sldId id="261" r:id="rId6"/>
    <p:sldId id="326" r:id="rId7"/>
    <p:sldId id="310" r:id="rId8"/>
    <p:sldId id="298" r:id="rId9"/>
    <p:sldId id="338" r:id="rId10"/>
    <p:sldId id="320" r:id="rId11"/>
    <p:sldId id="267" r:id="rId12"/>
    <p:sldId id="337" r:id="rId13"/>
    <p:sldId id="336" r:id="rId14"/>
    <p:sldId id="333" r:id="rId15"/>
    <p:sldId id="324" r:id="rId16"/>
    <p:sldId id="325" r:id="rId17"/>
    <p:sldId id="334" r:id="rId18"/>
    <p:sldId id="274" r:id="rId19"/>
    <p:sldId id="332" r:id="rId20"/>
    <p:sldId id="330" r:id="rId21"/>
    <p:sldId id="331" r:id="rId22"/>
    <p:sldId id="335" r:id="rId23"/>
    <p:sldId id="278" r:id="rId24"/>
    <p:sldId id="307" r:id="rId25"/>
    <p:sldId id="277" r:id="rId26"/>
    <p:sldId id="305" r:id="rId27"/>
    <p:sldId id="318" r:id="rId28"/>
    <p:sldId id="284" r:id="rId29"/>
    <p:sldId id="287" r:id="rId30"/>
    <p:sldId id="306" r:id="rId31"/>
    <p:sldId id="289" r:id="rId32"/>
    <p:sldId id="292" r:id="rId33"/>
    <p:sldId id="293" r:id="rId34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щупкина Наталья Ивановна" initials="РН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FF"/>
    <a:srgbClr val="99FF99"/>
    <a:srgbClr val="FFCCFF"/>
    <a:srgbClr val="FF99CC"/>
    <a:srgbClr val="64C1EA"/>
    <a:srgbClr val="CCFFCC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8327" autoAdjust="0"/>
  </p:normalViewPr>
  <p:slideViewPr>
    <p:cSldViewPr>
      <p:cViewPr varScale="1">
        <p:scale>
          <a:sx n="87" d="100"/>
          <a:sy n="87" d="100"/>
        </p:scale>
        <p:origin x="-1003" y="-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84" y="-52"/>
      </p:cViewPr>
      <p:guideLst>
        <p:guide orient="horz" pos="2160"/>
        <p:guide pos="3120"/>
      </p:guideLst>
    </p:cSldViewPr>
  </p:notesViewPr>
  <p:gridSpacing cx="79267050" cy="792670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121211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1131312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413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61615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171716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181817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333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4"/>
      <c:perspective val="30"/>
    </c:view3D>
    <c:plotArea>
      <c:layout>
        <c:manualLayout>
          <c:layoutTarget val="inner"/>
          <c:xMode val="edge"/>
          <c:yMode val="edge"/>
          <c:x val="8.3094084393298823E-2"/>
          <c:y val="8.2107500582343368E-2"/>
          <c:w val="0.91224334901354232"/>
          <c:h val="0.91789254887219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03-4C0F-823B-F2708D9C76CB}"/>
              </c:ext>
            </c:extLst>
          </c:dPt>
          <c:dPt>
            <c:idx val="2"/>
            <c:explosion val="16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03-4C0F-823B-F2708D9C76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167300,4</a:t>
                    </a:r>
                    <a:r>
                      <a:rPr lang="ru-RU" baseline="0" dirty="0" smtClean="0"/>
                      <a:t> 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</a:t>
                    </a:r>
                    <a:r>
                      <a:rPr lang="ru-RU" b="1" dirty="0" smtClean="0"/>
                      <a:t>20,7%</a:t>
                    </a:r>
                    <a:endParaRPr lang="ru-RU" b="1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03-4C0F-823B-F2708D9C76CB}"/>
                </c:ext>
              </c:extLst>
            </c:dLbl>
            <c:dLbl>
              <c:idx val="1"/>
              <c:layout>
                <c:manualLayout>
                  <c:x val="-0.17870189783969323"/>
                  <c:y val="-0.275244744348740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  82904,0  </a:t>
                    </a:r>
                    <a:r>
                      <a:rPr lang="ru-RU" sz="1600" b="0" i="0" u="none" strike="noStrike" baseline="0" dirty="0" smtClean="0"/>
                      <a:t>тыс</a:t>
                    </a:r>
                    <a:r>
                      <a:rPr lang="ru-RU" sz="1600" b="0" i="0" u="none" strike="noStrike" baseline="0" dirty="0" smtClean="0"/>
                      <a:t>.  руб.</a:t>
                    </a:r>
                    <a:r>
                      <a:rPr lang="ru-RU" dirty="0" smtClean="0"/>
                      <a:t>; </a:t>
                    </a:r>
                    <a:r>
                      <a:rPr lang="ru-RU" b="1" dirty="0" smtClean="0"/>
                      <a:t>10,3%</a:t>
                    </a:r>
                    <a:endParaRPr lang="ru-RU" b="1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03-4C0F-823B-F2708D9C76CB}"/>
                </c:ext>
              </c:extLst>
            </c:dLbl>
            <c:dLbl>
              <c:idx val="2"/>
              <c:layout>
                <c:manualLayout>
                  <c:x val="0.22692307692307689"/>
                  <c:y val="8.16522682585335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556735,4</a:t>
                    </a:r>
                    <a:r>
                      <a:rPr lang="ru-RU" sz="1600" b="0" i="0" u="none" strike="noStrike" baseline="0" dirty="0" smtClean="0"/>
                      <a:t> тыс.руб.</a:t>
                    </a:r>
                    <a:r>
                      <a:rPr lang="ru-RU" dirty="0" smtClean="0"/>
                      <a:t>; </a:t>
                    </a:r>
                    <a:r>
                      <a:rPr lang="ru-RU" b="1" dirty="0" smtClean="0"/>
                      <a:t>69,0%</a:t>
                    </a:r>
                    <a:endParaRPr lang="ru-RU" b="1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03-4C0F-823B-F2708D9C7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Ser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Безвоздмездные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167300.4</c:v>
                </c:pt>
                <c:pt idx="1">
                  <c:v>82904</c:v>
                </c:pt>
                <c:pt idx="2">
                  <c:v>556735.4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03-4C0F-823B-F2708D9C76CB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2292022792022816"/>
          <c:y val="6.6147523141524528E-2"/>
          <c:w val="0.75896437624784163"/>
          <c:h val="0.63692938848202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84900284900284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91225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4A-4E15-B24E-A44798A03F98}"/>
                </c:ext>
              </c:extLst>
            </c:dLbl>
            <c:dLbl>
              <c:idx val="1"/>
              <c:layout>
                <c:manualLayout>
                  <c:x val="-2.7065527065527412E-2"/>
                  <c:y val="-3.3153101479942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94895,5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4A-4E15-B24E-A44798A03F98}"/>
                </c:ext>
              </c:extLst>
            </c:dLbl>
            <c:dLbl>
              <c:idx val="2"/>
              <c:layout>
                <c:manualLayout>
                  <c:x val="-5.6981178634721895E-3"/>
                  <c:y val="-3.3413405279667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90618,9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4A-4E15-B24E-A44798A03F98}"/>
                </c:ext>
              </c:extLst>
            </c:dLbl>
            <c:dLbl>
              <c:idx val="3"/>
              <c:layout>
                <c:manualLayout>
                  <c:x val="-1.4245014245014283E-2"/>
                  <c:y val="-1.52343390877912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80239,1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4A-4E15-B24E-A44798A03F98}"/>
                </c:ext>
              </c:extLst>
            </c:dLbl>
            <c:dLbl>
              <c:idx val="4"/>
              <c:layout>
                <c:manualLayout>
                  <c:x val="-8.5470085470085496E-3"/>
                  <c:y val="-1.15384606648656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2363,6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91225</c:v>
                </c:pt>
                <c:pt idx="1">
                  <c:v>194895.5</c:v>
                </c:pt>
                <c:pt idx="2">
                  <c:v>190618.9</c:v>
                </c:pt>
                <c:pt idx="3">
                  <c:v>80239.100000000006</c:v>
                </c:pt>
                <c:pt idx="4">
                  <c:v>2363.6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4A-4E15-B24E-A44798A03F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7065527065527412E-2"/>
                  <c:y val="6.620199531797597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/>
                      <a:t>9</a:t>
                    </a:r>
                    <a:r>
                      <a:rPr lang="ru-RU" dirty="0" smtClean="0"/>
                      <a:t>1225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4A-4E15-B24E-A44798A03F98}"/>
                </c:ext>
              </c:extLst>
            </c:dLbl>
            <c:dLbl>
              <c:idx val="1"/>
              <c:layout>
                <c:manualLayout>
                  <c:x val="-4.2735042735042739E-3"/>
                  <c:y val="-6.37066098433595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dirty="0" smtClean="0"/>
                      <a:t>1</a:t>
                    </a:r>
                    <a:r>
                      <a:rPr lang="ru-RU" sz="1100" b="0" dirty="0" smtClean="0"/>
                      <a:t>92316,1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4A-4E15-B24E-A44798A03F98}"/>
                </c:ext>
              </c:extLst>
            </c:dLbl>
            <c:dLbl>
              <c:idx val="2"/>
              <c:layout>
                <c:manualLayout>
                  <c:x val="3.1339031339031341E-2"/>
                  <c:y val="-1.554482447506597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dirty="0" smtClean="0"/>
                      <a:t> </a:t>
                    </a:r>
                    <a:r>
                      <a:rPr lang="ru-RU" sz="900" b="1" dirty="0" smtClean="0"/>
                      <a:t>190618,9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4A-4E15-B24E-A44798A03F98}"/>
                </c:ext>
              </c:extLst>
            </c:dLbl>
            <c:dLbl>
              <c:idx val="3"/>
              <c:layout>
                <c:manualLayout>
                  <c:x val="1.7094017094017103E-2"/>
                  <c:y val="-1.71072776765485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4A-4E15-B24E-A44798A03F98}"/>
                </c:ext>
              </c:extLst>
            </c:dLbl>
            <c:dLbl>
              <c:idx val="4"/>
              <c:layout>
                <c:manualLayout>
                  <c:x val="1.8518518518518583E-2"/>
                  <c:y val="-2.80450295275597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94A-4E15-B24E-A44798A03F98}"/>
                </c:ext>
              </c:extLst>
            </c:dLbl>
            <c:dLbl>
              <c:idx val="5"/>
              <c:layout>
                <c:manualLayout>
                  <c:x val="1.7094017094017103E-2"/>
                  <c:y val="6.92710383858267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dirty="0" smtClean="0"/>
                      <a:t>-</a:t>
                    </a:r>
                    <a:r>
                      <a:rPr lang="ru-RU" dirty="0" smtClean="0"/>
                      <a:t>22,4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91225</c:v>
                </c:pt>
                <c:pt idx="1">
                  <c:v>192316.1</c:v>
                </c:pt>
                <c:pt idx="2">
                  <c:v>190618.9</c:v>
                </c:pt>
                <c:pt idx="3">
                  <c:v>80234.3</c:v>
                </c:pt>
                <c:pt idx="4">
                  <c:v>2363.6</c:v>
                </c:pt>
                <c:pt idx="5">
                  <c:v>-22.4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4A-4E15-B24E-A44798A03F98}"/>
            </c:ext>
          </c:extLst>
        </c:ser>
        <c:axId val="161312128"/>
        <c:axId val="161481856"/>
      </c:barChart>
      <c:catAx>
        <c:axId val="161312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481856"/>
        <c:crosses val="autoZero"/>
        <c:auto val="1"/>
        <c:lblAlgn val="ctr"/>
        <c:lblOffset val="100"/>
      </c:catAx>
      <c:valAx>
        <c:axId val="1614818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131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1936200282664"/>
          <c:y val="6.3790600393700894E-2"/>
          <c:w val="0.36028063799718385"/>
          <c:h val="0.3283482489136822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0.12254310344827685"/>
          <c:y val="3.4096151264676605E-2"/>
          <c:w val="0.71506177029595441"/>
          <c:h val="0.557868446557517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-3.017241379310345E-2"/>
                  <c:y val="-1.1538460664865304E-2"/>
                </c:manualLayout>
              </c:layout>
              <c:showVal val="1"/>
            </c:dLbl>
            <c:dLbl>
              <c:idx val="1"/>
              <c:layout>
                <c:manualLayout>
                  <c:x val="-4.0229885057471236E-2"/>
                  <c:y val="5.7692303324326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EA-48EA-A6E1-C3B910E1F2E8}"/>
                </c:ext>
              </c:extLst>
            </c:dLbl>
            <c:dLbl>
              <c:idx val="2"/>
              <c:layout>
                <c:manualLayout>
                  <c:x val="2.873563218390815E-3"/>
                  <c:y val="-1.323093630439737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70232.399999999994</c:v>
                </c:pt>
                <c:pt idx="1">
                  <c:v>176658.7</c:v>
                </c:pt>
                <c:pt idx="2">
                  <c:v>160935.1</c:v>
                </c:pt>
                <c:pt idx="3">
                  <c:v>85517.3</c:v>
                </c:pt>
                <c:pt idx="4">
                  <c:v>3193.8</c:v>
                </c:pt>
                <c:pt idx="5">
                  <c:v>-270.39999999999969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EA-48EA-A6E1-C3B910E1F2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год2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011494252873565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EA-48EA-A6E1-C3B910E1F2E8}"/>
                </c:ext>
              </c:extLst>
            </c:dLbl>
            <c:dLbl>
              <c:idx val="1"/>
              <c:layout>
                <c:manualLayout>
                  <c:x val="-3.3045977011494497E-2"/>
                  <c:y val="7.9385617826384734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/>
                      <a:t> </a:t>
                    </a:r>
                    <a:r>
                      <a:rPr lang="en-US" dirty="0" smtClean="0"/>
                      <a:t>         </a:t>
                    </a:r>
                    <a:r>
                      <a:rPr lang="ru-RU" dirty="0" smtClean="0"/>
                      <a:t>192316,1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EA-48EA-A6E1-C3B910E1F2E8}"/>
                </c:ext>
              </c:extLst>
            </c:dLbl>
            <c:dLbl>
              <c:idx val="2"/>
              <c:layout>
                <c:manualLayout>
                  <c:x val="4.1666553534256495E-2"/>
                  <c:y val="-4.31516048604834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190618,8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EA-48EA-A6E1-C3B910E1F2E8}"/>
                </c:ext>
              </c:extLst>
            </c:dLbl>
            <c:dLbl>
              <c:idx val="3"/>
              <c:layout>
                <c:manualLayout>
                  <c:x val="3.8793103448275891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EA-48EA-A6E1-C3B910E1F2E8}"/>
                </c:ext>
              </c:extLst>
            </c:dLbl>
            <c:dLbl>
              <c:idx val="4"/>
              <c:layout>
                <c:manualLayout>
                  <c:x val="2.2988505747126436E-2"/>
                  <c:y val="-5.7692303324327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EA-48EA-A6E1-C3B910E1F2E8}"/>
                </c:ext>
              </c:extLst>
            </c:dLbl>
            <c:dLbl>
              <c:idx val="5"/>
              <c:layout>
                <c:manualLayout>
                  <c:x val="2.2988505747126436E-2"/>
                  <c:y val="3.1730993963431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EA-48EA-A6E1-C3B910E1F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91225</c:v>
                </c:pt>
                <c:pt idx="1">
                  <c:v>192316.1</c:v>
                </c:pt>
                <c:pt idx="2">
                  <c:v>190618.8</c:v>
                </c:pt>
                <c:pt idx="3">
                  <c:v>80234.3</c:v>
                </c:pt>
                <c:pt idx="4">
                  <c:v>2363.6</c:v>
                </c:pt>
                <c:pt idx="5">
                  <c:v>-22.4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EA-48EA-A6E1-C3B910E1F2E8}"/>
            </c:ext>
          </c:extLst>
        </c:ser>
        <c:axId val="161589504"/>
        <c:axId val="161599488"/>
      </c:barChart>
      <c:catAx>
        <c:axId val="1615895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99488"/>
        <c:crosses val="autoZero"/>
        <c:auto val="1"/>
        <c:lblAlgn val="ctr"/>
        <c:lblOffset val="100"/>
      </c:catAx>
      <c:valAx>
        <c:axId val="161599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58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78878179020656"/>
          <c:y val="5.1691168103333726E-2"/>
          <c:w val="0.14084340211784047"/>
          <c:h val="9.464745076320653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>
        <c:manualLayout>
          <c:layoutTarget val="inner"/>
          <c:xMode val="edge"/>
          <c:yMode val="edge"/>
          <c:x val="0.12884073404758831"/>
          <c:y val="3.9693731465385011E-2"/>
          <c:w val="0.86305402762853911"/>
          <c:h val="0.635236455882779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план- 794789,6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3903617450952873E-3"/>
                  <c:y val="-3.16671337403982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47-439B-8EC2-B87523591B0F}"/>
                </c:ext>
              </c:extLst>
            </c:dLbl>
            <c:dLbl>
              <c:idx val="1"/>
              <c:layout>
                <c:manualLayout>
                  <c:x val="-1.3661202185792361E-3"/>
                  <c:y val="-1.7316017316017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47-439B-8EC2-B87523591B0F}"/>
                </c:ext>
              </c:extLst>
            </c:dLbl>
            <c:dLbl>
              <c:idx val="2"/>
              <c:layout>
                <c:manualLayout>
                  <c:x val="-1.6795922019311363E-2"/>
                  <c:y val="-2.87232509820567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47-439B-8EC2-B87523591B0F}"/>
                </c:ext>
              </c:extLst>
            </c:dLbl>
            <c:dLbl>
              <c:idx val="3"/>
              <c:layout>
                <c:manualLayout>
                  <c:x val="-1.4403189821284681E-3"/>
                  <c:y val="-2.95235056987906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47-439B-8EC2-B87523591B0F}"/>
                </c:ext>
              </c:extLst>
            </c:dLbl>
            <c:dLbl>
              <c:idx val="4"/>
              <c:layout>
                <c:manualLayout>
                  <c:x val="-4.0983606557377103E-3"/>
                  <c:y val="-3.03030303030303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47-439B-8EC2-B87523591B0F}"/>
                </c:ext>
              </c:extLst>
            </c:dLbl>
            <c:dLbl>
              <c:idx val="5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47-439B-8EC2-B87523591B0F}"/>
                </c:ext>
              </c:extLst>
            </c:dLbl>
            <c:dLbl>
              <c:idx val="6"/>
              <c:layout>
                <c:manualLayout>
                  <c:x val="-1.3661202185792361E-3"/>
                  <c:y val="-4.11255411255411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47-439B-8EC2-B87523591B0F}"/>
                </c:ext>
              </c:extLst>
            </c:dLbl>
            <c:dLbl>
              <c:idx val="7"/>
              <c:layout>
                <c:manualLayout>
                  <c:x val="-1.3661202185792361E-3"/>
                  <c:y val="-3.6796536796536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47-439B-8EC2-B87523591B0F}"/>
                </c:ext>
              </c:extLst>
            </c:dLbl>
            <c:dLbl>
              <c:idx val="8"/>
              <c:layout>
                <c:manualLayout>
                  <c:x val="-2.2238573915332892E-4"/>
                  <c:y val="-3.28780618078901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47-439B-8EC2-B87523591B0F}"/>
                </c:ext>
              </c:extLst>
            </c:dLbl>
            <c:dLbl>
              <c:idx val="9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55808.1</c:v>
                </c:pt>
                <c:pt idx="1">
                  <c:v>378306.7</c:v>
                </c:pt>
                <c:pt idx="2">
                  <c:v>42976.3</c:v>
                </c:pt>
                <c:pt idx="3">
                  <c:v>25007.7</c:v>
                </c:pt>
                <c:pt idx="4">
                  <c:v>2127.1</c:v>
                </c:pt>
                <c:pt idx="5">
                  <c:v>58501.9</c:v>
                </c:pt>
                <c:pt idx="6">
                  <c:v>13494</c:v>
                </c:pt>
                <c:pt idx="7">
                  <c:v>199816</c:v>
                </c:pt>
                <c:pt idx="8">
                  <c:v>18751.8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647-439B-8EC2-B87523591B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- 778211,5 тыс.руб.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-6.9899927434700112E-4"/>
                  <c:y val="-4.13418410542146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47-439B-8EC2-B87523591B0F}"/>
                </c:ext>
              </c:extLst>
            </c:dLbl>
            <c:dLbl>
              <c:idx val="3"/>
              <c:layout>
                <c:manualLayout>
                  <c:x val="-8.7474097809236446E-3"/>
                  <c:y val="4.32897478840939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55808.1</c:v>
                </c:pt>
                <c:pt idx="1">
                  <c:v>366239.2</c:v>
                </c:pt>
                <c:pt idx="2">
                  <c:v>42852.4</c:v>
                </c:pt>
                <c:pt idx="3">
                  <c:v>22427.599999999988</c:v>
                </c:pt>
                <c:pt idx="4">
                  <c:v>2098.6999999999998</c:v>
                </c:pt>
                <c:pt idx="5">
                  <c:v>57991.199999999997</c:v>
                </c:pt>
                <c:pt idx="6">
                  <c:v>13492.8</c:v>
                </c:pt>
                <c:pt idx="7">
                  <c:v>198564.5</c:v>
                </c:pt>
                <c:pt idx="8">
                  <c:v>18737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647-439B-8EC2-B87523591B0F}"/>
            </c:ext>
          </c:extLst>
        </c:ser>
        <c:axId val="162535680"/>
        <c:axId val="162553856"/>
      </c:barChart>
      <c:catAx>
        <c:axId val="162535680"/>
        <c:scaling>
          <c:orientation val="minMax"/>
        </c:scaling>
        <c:axPos val="b"/>
        <c:numFmt formatCode="General" sourceLinked="0"/>
        <c:tickLblPos val="nextTo"/>
        <c:crossAx val="162553856"/>
        <c:crosses val="autoZero"/>
        <c:auto val="1"/>
        <c:lblAlgn val="ctr"/>
        <c:lblOffset val="100"/>
      </c:catAx>
      <c:valAx>
        <c:axId val="162553856"/>
        <c:scaling>
          <c:orientation val="minMax"/>
        </c:scaling>
        <c:axPos val="l"/>
        <c:majorGridlines/>
        <c:numFmt formatCode="General" sourceLinked="1"/>
        <c:tickLblPos val="nextTo"/>
        <c:crossAx val="162535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82558839982311"/>
          <c:y val="0"/>
          <c:w val="0.17500012039779494"/>
          <c:h val="0.17909806728704394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Всего произведено расходов </a:t>
            </a:r>
            <a:r>
              <a:rPr lang="ru-RU" dirty="0" smtClean="0">
                <a:solidFill>
                  <a:srgbClr val="FF0000"/>
                </a:solidFill>
              </a:rPr>
              <a:t>– 778211,5 тыс.руб</a:t>
            </a:r>
            <a:r>
              <a:rPr lang="ru-RU" dirty="0"/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1681761865848997E-4"/>
          <c:y val="0.17808987373747992"/>
          <c:w val="0.83289817482224049"/>
          <c:h val="0.704838576881857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</c:v>
                </c:pt>
              </c:strCache>
            </c:strRef>
          </c:tx>
          <c:explosion val="4"/>
          <c:dPt>
            <c:idx val="0"/>
            <c:explosion val="16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2B-449F-A581-3BE2F7246838}"/>
              </c:ext>
            </c:extLst>
          </c:dPt>
          <c:dLbls>
            <c:dLbl>
              <c:idx val="0"/>
              <c:layout>
                <c:manualLayout>
                  <c:x val="-1.0737283690041118E-2"/>
                  <c:y val="-5.184836544176937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5.1956568136857249E-2"/>
                  <c:y val="6.958500980630660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 err="1"/>
                      <a:t>безопастность</a:t>
                    </a:r>
                    <a:r>
                      <a:rPr lang="ru-RU" dirty="0"/>
                      <a:t> и правоохранительная деятельность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8.3439578847090187E-3"/>
                  <c:y val="8.400847508936654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политика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2.9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2B-449F-A581-3BE2F7246838}"/>
                </c:ext>
              </c:extLst>
            </c:dLbl>
            <c:dLbl>
              <c:idx val="3"/>
              <c:layout>
                <c:manualLayout>
                  <c:x val="-3.7960315796226364E-2"/>
                  <c:y val="7.90668000841096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культура </a:t>
                    </a:r>
                    <a:r>
                      <a:rPr lang="ru-RU" dirty="0" smtClean="0"/>
                      <a:t>и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спорт
</a:t>
                    </a:r>
                    <a:r>
                      <a:rPr lang="en-US" dirty="0" smtClean="0"/>
                      <a:t>0.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2B-449F-A581-3BE2F7246838}"/>
                </c:ext>
              </c:extLst>
            </c:dLbl>
            <c:dLbl>
              <c:idx val="4"/>
              <c:layout>
                <c:manualLayout>
                  <c:x val="-6.8578898211111516E-2"/>
                  <c:y val="-4.238322899784235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en-US" dirty="0" smtClean="0"/>
                      <a:t>7.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3.5069797423012188E-2"/>
                  <c:y val="-3.995052410549067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
</a:t>
                    </a:r>
                    <a:r>
                      <a:rPr lang="en-US" dirty="0" smtClean="0"/>
                      <a:t>5.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9.7809912560135426E-4"/>
                  <c:y val="-9.46918316991565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en-US" dirty="0" smtClean="0"/>
                      <a:t>25.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</a:t>
                    </a:r>
                    <a:r>
                      <a:rPr lang="ru-RU"/>
                      <a:t>
</a:t>
                    </a:r>
                    <a:r>
                      <a:rPr lang="en-US" smtClean="0"/>
                      <a:t>2.4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5.6466578402012274E-2"/>
                  <c:y val="-1.91282511746789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
</a:t>
                    </a:r>
                    <a:r>
                      <a:rPr lang="ru-RU" dirty="0" smtClean="0"/>
                      <a:t>7,2%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Жилищно-коммунальное хозяйство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366239.2</c:v>
                </c:pt>
                <c:pt idx="1">
                  <c:v>13492.8</c:v>
                </c:pt>
                <c:pt idx="2">
                  <c:v>22427.599999999999</c:v>
                </c:pt>
                <c:pt idx="3">
                  <c:v>2098.6999999999998</c:v>
                </c:pt>
                <c:pt idx="4">
                  <c:v>57991.199999999997</c:v>
                </c:pt>
                <c:pt idx="5">
                  <c:v>42852.4</c:v>
                </c:pt>
                <c:pt idx="6">
                  <c:v>198564.5</c:v>
                </c:pt>
                <c:pt idx="7">
                  <c:v>18737</c:v>
                </c:pt>
                <c:pt idx="8">
                  <c:v>55808.1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2B-449F-A581-3BE2F7246838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тыс.руб</a:t>
            </a:r>
            <a:endParaRPr lang="ru-RU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  <a:sp3d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250917331838153E-2"/>
          <c:y val="3.1973228242194091E-2"/>
          <c:w val="0.70211390232318316"/>
          <c:h val="0.955209302212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99FF"/>
              </a:solidFill>
            </c:spPr>
          </c:dPt>
          <c:dPt>
            <c:idx val="1"/>
            <c:explosion val="16"/>
          </c:dPt>
          <c:dPt>
            <c:idx val="2"/>
            <c:explosion val="5"/>
            <c:spPr>
              <a:gradFill rotWithShape="1">
                <a:gsLst>
                  <a:gs pos="0">
                    <a:schemeClr val="accent1">
                      <a:tint val="35000"/>
                      <a:satMod val="260000"/>
                    </a:schemeClr>
                  </a:gs>
                  <a:gs pos="30000">
                    <a:schemeClr val="accent1">
                      <a:tint val="38000"/>
                      <a:satMod val="260000"/>
                    </a:schemeClr>
                  </a:gs>
                  <a:gs pos="75000">
                    <a:schemeClr val="accent1">
                      <a:tint val="55000"/>
                      <a:satMod val="255000"/>
                    </a:schemeClr>
                  </a:gs>
                  <a:gs pos="100000">
                    <a:schemeClr val="accent1">
                      <a:tint val="70000"/>
                      <a:satMod val="25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1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spPr>
              <a:gradFill rotWithShape="1">
                <a:gsLst>
                  <a:gs pos="0">
                    <a:schemeClr val="accent3">
                      <a:tint val="35000"/>
                      <a:satMod val="260000"/>
                    </a:schemeClr>
                  </a:gs>
                  <a:gs pos="30000">
                    <a:schemeClr val="accent3">
                      <a:tint val="38000"/>
                      <a:satMod val="260000"/>
                    </a:schemeClr>
                  </a:gs>
                  <a:gs pos="75000">
                    <a:schemeClr val="accent3">
                      <a:tint val="55000"/>
                      <a:satMod val="255000"/>
                    </a:schemeClr>
                  </a:gs>
                  <a:gs pos="100000">
                    <a:schemeClr val="accent3">
                      <a:tint val="70000"/>
                      <a:satMod val="25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3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1">
                  <c:v>Образование  </c:v>
                </c:pt>
                <c:pt idx="2">
                  <c:v>Комфортная среда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3664.3</c:v>
                </c:pt>
                <c:pt idx="2">
                  <c:v>10950.9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8.5796486977590763E-2"/>
          <c:y val="9.4611332829971598E-2"/>
          <c:w val="0.88984451310674773"/>
          <c:h val="0.59568163919721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- 678833,6 тыс.руб.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2.4336765596608152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92-440C-A12C-BE3D116DD93F}"/>
                </c:ext>
              </c:extLst>
            </c:dLbl>
            <c:dLbl>
              <c:idx val="1"/>
              <c:layout>
                <c:manualLayout>
                  <c:x val="-4.2372881355934831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92-440C-A12C-BE3D116DD93F}"/>
                </c:ext>
              </c:extLst>
            </c:dLbl>
            <c:dLbl>
              <c:idx val="2"/>
              <c:layout>
                <c:manualLayout>
                  <c:x val="-1.5428023420149405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92-440C-A12C-BE3D116DD93F}"/>
                </c:ext>
              </c:extLst>
            </c:dLbl>
            <c:dLbl>
              <c:idx val="3"/>
              <c:layout>
                <c:manualLayout>
                  <c:x val="-8.8657379366044887E-3"/>
                  <c:y val="-5.70776255707763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92-440C-A12C-BE3D116DD93F}"/>
                </c:ext>
              </c:extLst>
            </c:dLbl>
            <c:dLbl>
              <c:idx val="4"/>
              <c:layout>
                <c:manualLayout>
                  <c:x val="-1.0256511205330061E-2"/>
                  <c:y val="-3.4246755114514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92-440C-A12C-BE3D116DD93F}"/>
                </c:ext>
              </c:extLst>
            </c:dLbl>
            <c:dLbl>
              <c:idx val="5"/>
              <c:layout>
                <c:manualLayout>
                  <c:x val="-1.8361581920903963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92-440C-A12C-BE3D116DD93F}"/>
                </c:ext>
              </c:extLst>
            </c:dLbl>
            <c:dLbl>
              <c:idx val="6"/>
              <c:layout>
                <c:manualLayout>
                  <c:x val="-6.4102564102564447E-3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92-440C-A12C-BE3D116DD93F}"/>
                </c:ext>
              </c:extLst>
            </c:dLbl>
            <c:dLbl>
              <c:idx val="7"/>
              <c:layout>
                <c:manualLayout>
                  <c:x val="-3.8461538461538472E-3"/>
                  <c:y val="-9.13242009132435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92-440C-A12C-BE3D116DD93F}"/>
                </c:ext>
              </c:extLst>
            </c:dLbl>
            <c:dLbl>
              <c:idx val="8"/>
              <c:layout>
                <c:manualLayout>
                  <c:x val="-6.5624873813850196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792-440C-A12C-BE3D116DD93F}"/>
                </c:ext>
              </c:extLst>
            </c:dLbl>
            <c:dLbl>
              <c:idx val="9"/>
              <c:layout>
                <c:manualLayout>
                  <c:x val="1.021199273167777E-3"/>
                  <c:y val="-1.59817351598175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51726.6</c:v>
                </c:pt>
                <c:pt idx="1">
                  <c:v>20036.5</c:v>
                </c:pt>
                <c:pt idx="2">
                  <c:v>46921.4</c:v>
                </c:pt>
                <c:pt idx="3">
                  <c:v>175451.3</c:v>
                </c:pt>
                <c:pt idx="4">
                  <c:v>16075.7</c:v>
                </c:pt>
                <c:pt idx="5">
                  <c:v>304570.90000000002</c:v>
                </c:pt>
                <c:pt idx="6">
                  <c:v>38991.5</c:v>
                </c:pt>
                <c:pt idx="7">
                  <c:v>19977.59999999998</c:v>
                </c:pt>
                <c:pt idx="8">
                  <c:v>5082.1000000000004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92-440C-A12C-BE3D116DD9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- 778211,56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0034726428427435E-2"/>
                  <c:y val="-4.7945205479451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92-440C-A12C-BE3D116DD93F}"/>
                </c:ext>
              </c:extLst>
            </c:dLbl>
            <c:dLbl>
              <c:idx val="1"/>
              <c:layout>
                <c:manualLayout>
                  <c:x val="1.2711864406779662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92-440C-A12C-BE3D116DD93F}"/>
                </c:ext>
              </c:extLst>
            </c:dLbl>
            <c:dLbl>
              <c:idx val="2"/>
              <c:layout>
                <c:manualLayout>
                  <c:x val="2.1947001817080591E-2"/>
                  <c:y val="-5.25114155251141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92-440C-A12C-BE3D116DD93F}"/>
                </c:ext>
              </c:extLst>
            </c:dLbl>
            <c:dLbl>
              <c:idx val="3"/>
              <c:layout>
                <c:manualLayout>
                  <c:x val="1.6666565717746985E-2"/>
                  <c:y val="-1.1415525114155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92-440C-A12C-BE3D116DD93F}"/>
                </c:ext>
              </c:extLst>
            </c:dLbl>
            <c:dLbl>
              <c:idx val="4"/>
              <c:layout>
                <c:manualLayout>
                  <c:x val="3.8461538461538472E-3"/>
                  <c:y val="-2.51143350231906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92-440C-A12C-BE3D116DD93F}"/>
                </c:ext>
              </c:extLst>
            </c:dLbl>
            <c:dLbl>
              <c:idx val="5"/>
              <c:layout>
                <c:manualLayout>
                  <c:x val="2.8248587570621472E-2"/>
                  <c:y val="-2.28310502283118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92-440C-A12C-BE3D116DD93F}"/>
                </c:ext>
              </c:extLst>
            </c:dLbl>
            <c:dLbl>
              <c:idx val="6"/>
              <c:layout>
                <c:manualLayout>
                  <c:x val="2.5641025641025936E-3"/>
                  <c:y val="-4.7945205479451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792-440C-A12C-BE3D116DD93F}"/>
                </c:ext>
              </c:extLst>
            </c:dLbl>
            <c:dLbl>
              <c:idx val="7"/>
              <c:layout>
                <c:manualLayout>
                  <c:x val="-3.8461538461538472E-3"/>
                  <c:y val="-3.4246575342465752E-2"/>
                </c:manualLayout>
              </c:layout>
              <c:showVal val="1"/>
            </c:dLbl>
            <c:dLbl>
              <c:idx val="8"/>
              <c:layout>
                <c:manualLayout>
                  <c:x val="1.0125984251968541E-2"/>
                  <c:y val="-5.47947003199945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792-440C-A12C-BE3D116DD93F}"/>
                </c:ext>
              </c:extLst>
            </c:dLbl>
            <c:dLbl>
              <c:idx val="9"/>
              <c:layout>
                <c:manualLayout>
                  <c:x val="0"/>
                  <c:y val="-9.13242009132427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792-440C-A12C-BE3D116DD93F}"/>
                </c:ext>
              </c:extLst>
            </c:dLbl>
            <c:dLbl>
              <c:idx val="10"/>
              <c:layout>
                <c:manualLayout>
                  <c:x val="-1.4124293785310734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92-440C-A12C-BE3D116DD93F}"/>
                </c:ext>
              </c:extLst>
            </c:dLbl>
            <c:dLbl>
              <c:idx val="11"/>
              <c:layout>
                <c:manualLayout>
                  <c:x val="2.8248587570621612E-3"/>
                  <c:y val="-3.65296803652967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57991.199999999997</c:v>
                </c:pt>
                <c:pt idx="1">
                  <c:v>13492.8</c:v>
                </c:pt>
                <c:pt idx="2">
                  <c:v>55808.1</c:v>
                </c:pt>
                <c:pt idx="3">
                  <c:v>198564.5</c:v>
                </c:pt>
                <c:pt idx="4">
                  <c:v>18737</c:v>
                </c:pt>
                <c:pt idx="5">
                  <c:v>366239.2</c:v>
                </c:pt>
                <c:pt idx="6">
                  <c:v>42852.4</c:v>
                </c:pt>
                <c:pt idx="7">
                  <c:v>22427.59999999998</c:v>
                </c:pt>
                <c:pt idx="8">
                  <c:v>2098.6999999999998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792-440C-A12C-BE3D116DD93F}"/>
            </c:ext>
          </c:extLst>
        </c:ser>
        <c:shape val="cylinder"/>
        <c:axId val="162527872"/>
        <c:axId val="163467648"/>
        <c:axId val="0"/>
      </c:bar3DChart>
      <c:catAx>
        <c:axId val="1625278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3467648"/>
        <c:crosses val="autoZero"/>
        <c:auto val="1"/>
        <c:lblAlgn val="ctr"/>
        <c:lblOffset val="100"/>
      </c:catAx>
      <c:valAx>
        <c:axId val="1634676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252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4955646373214"/>
          <c:y val="5.7088437872650534E-2"/>
          <c:w val="0.32385677265027468"/>
          <c:h val="0.12087305819537685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700760288250129E-3"/>
          <c:y val="5.2267178235088953E-2"/>
          <c:w val="0.660733399368442"/>
          <c:h val="0.9477328217649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D2-4F5A-B105-83C7C16D68BA}"/>
              </c:ext>
            </c:extLst>
          </c:dPt>
          <c:dPt>
            <c:idx val="1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2-4F5A-B105-83C7C16D68BA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D2-4F5A-B105-83C7C16D68BA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2-4F5A-B105-83C7C16D68BA}"/>
              </c:ext>
            </c:extLst>
          </c:dPt>
          <c:dPt>
            <c:idx val="4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D2-4F5A-B105-83C7C16D68BA}"/>
              </c:ext>
            </c:extLst>
          </c:dPt>
          <c:dLbls>
            <c:dLbl>
              <c:idx val="0"/>
              <c:layout>
                <c:manualLayout>
                  <c:x val="-0.18430813094224327"/>
                  <c:y val="-0.18168645334091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120313,5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9041023350987319E-2"/>
                  <c:y val="7.7493573098735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32831,1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5,1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3"/>
              <c:layout>
                <c:manualLayout>
                  <c:x val="4.3597719333098944E-2"/>
                  <c:y val="0.11393636398868351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6551,4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2956,5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5"/>
              <c:layout>
                <c:manualLayout>
                  <c:x val="3.6204207928426053E-2"/>
                  <c:y val="-1.6793912852510692E-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1198,1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3444,7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Патентная система</c:v>
                </c:pt>
                <c:pt idx="6">
                  <c:v>Упрощенная система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120313.5</c:v>
                </c:pt>
                <c:pt idx="1">
                  <c:v>32831.1</c:v>
                </c:pt>
                <c:pt idx="2">
                  <c:v>5.0999999999999996</c:v>
                </c:pt>
                <c:pt idx="3">
                  <c:v>6551.4</c:v>
                </c:pt>
                <c:pt idx="4">
                  <c:v>2956.5</c:v>
                </c:pt>
                <c:pt idx="5">
                  <c:v>1198.0999999999999</c:v>
                </c:pt>
                <c:pt idx="6">
                  <c:v>3444.7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D2-4F5A-B105-83C7C16D68BA}"/>
            </c:ext>
          </c:extLst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5883939979975348"/>
          <c:y val="1.6203111610622385E-2"/>
          <c:w val="0.33229229694756968"/>
          <c:h val="0.6175914084064301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0.12406777692611605"/>
          <c:y val="4.3550423770133684E-2"/>
          <c:w val="0.72087090330522863"/>
          <c:h val="0.475228981276812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8495575221241747E-3"/>
                  <c:y val="-2.8361346883589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103562,3</a:t>
                    </a:r>
                    <a:endParaRPr lang="ru-RU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41-46BD-952D-4F3C36EB8AA7}"/>
                </c:ext>
              </c:extLst>
            </c:dLbl>
            <c:dLbl>
              <c:idx val="1"/>
              <c:layout>
                <c:manualLayout>
                  <c:x val="-7.3746312684365781E-3"/>
                  <c:y val="-1.57563038242162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31293,1</a:t>
                    </a:r>
                    <a:endParaRPr lang="ru-RU" dirty="0"/>
                  </a:p>
                </c:rich>
              </c:tx>
            </c:dLbl>
            <c:dLbl>
              <c:idx val="2"/>
              <c:layout>
                <c:manualLayout>
                  <c:x val="1.4749262536873156E-3"/>
                  <c:y val="0.113586971103538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-239,6</a:t>
                    </a:r>
                    <a:endParaRPr lang="ru-RU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1-46BD-952D-4F3C36EB8AA7}"/>
                </c:ext>
              </c:extLst>
            </c:dLbl>
            <c:dLbl>
              <c:idx val="3"/>
              <c:layout>
                <c:manualLayout>
                  <c:x val="-4.8672566371681415E-2"/>
                  <c:y val="-2.83804705674256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endParaRPr lang="ru-RU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41-46BD-952D-4F3C36EB8AA7}"/>
                </c:ext>
              </c:extLst>
            </c:dLbl>
            <c:dLbl>
              <c:idx val="4"/>
              <c:layout>
                <c:manualLayout>
                  <c:x val="-5.6047197640117986E-2"/>
                  <c:y val="-1.576764578159764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1198,1</a:t>
                    </a:r>
                    <a:endParaRPr lang="ru-RU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41-46BD-952D-4F3C36EB8AA7}"/>
                </c:ext>
              </c:extLst>
            </c:dLbl>
            <c:dLbl>
              <c:idx val="5"/>
              <c:layout>
                <c:manualLayout>
                  <c:x val="-4.277286135693234E-2"/>
                  <c:y val="-8.2031805087263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6551,4</a:t>
                    </a:r>
                    <a:endParaRPr lang="ru-RU" dirty="0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41-46BD-952D-4F3C36EB8AA7}"/>
                </c:ext>
              </c:extLst>
            </c:dLbl>
            <c:dLbl>
              <c:idx val="6"/>
              <c:layout>
                <c:manualLayout>
                  <c:x val="1.6224188790560548E-2"/>
                  <c:y val="-1.8930416558599329E-2"/>
                </c:manualLayout>
              </c:layout>
              <c:showVal val="1"/>
            </c:dLbl>
            <c:delete val="1"/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Упрощенная система налогообложения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103562.3</c:v>
                </c:pt>
                <c:pt idx="1">
                  <c:v>31293.1</c:v>
                </c:pt>
                <c:pt idx="2">
                  <c:v>-239.6</c:v>
                </c:pt>
                <c:pt idx="3">
                  <c:v>437.4</c:v>
                </c:pt>
                <c:pt idx="4">
                  <c:v>3935.7</c:v>
                </c:pt>
                <c:pt idx="5">
                  <c:v>1465.2</c:v>
                </c:pt>
                <c:pt idx="6">
                  <c:v>3023.8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41-46BD-952D-4F3C36EB8A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2.9498525073746309E-2"/>
                  <c:y val="-3.9368427791340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baseline="0" dirty="0" smtClean="0"/>
                      <a:t>120313,5</a:t>
                    </a:r>
                    <a:endParaRPr lang="ru-RU" sz="1200" b="0" i="0" baseline="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41-46BD-952D-4F3C36EB8AA7}"/>
                </c:ext>
              </c:extLst>
            </c:dLbl>
            <c:dLbl>
              <c:idx val="1"/>
              <c:layout>
                <c:manualLayout>
                  <c:x val="3.8348082595870206E-2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32831,1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41-46BD-952D-4F3C36EB8AA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41-46BD-952D-4F3C36EB8AA7}"/>
                </c:ext>
              </c:extLst>
            </c:dLbl>
            <c:dLbl>
              <c:idx val="3"/>
              <c:layout>
                <c:manualLayout>
                  <c:x val="-2.949852507374626E-2"/>
                  <c:y val="-8.19826158158909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437,4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41-46BD-952D-4F3C36EB8AA7}"/>
                </c:ext>
              </c:extLst>
            </c:dLbl>
            <c:dLbl>
              <c:idx val="4"/>
              <c:layout>
                <c:manualLayout>
                  <c:x val="-2.9498525073746309E-2"/>
                  <c:y val="-1.254400949203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3935,7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41-46BD-952D-4F3C36EB8AA7}"/>
                </c:ext>
              </c:extLst>
            </c:dLbl>
            <c:dLbl>
              <c:idx val="5"/>
              <c:layout>
                <c:manualLayout>
                  <c:x val="-4.277286135693234E-2"/>
                  <c:y val="-2.20477245241808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1465,2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41-46BD-952D-4F3C36EB8AA7}"/>
                </c:ext>
              </c:extLst>
            </c:dLbl>
            <c:dLbl>
              <c:idx val="6"/>
              <c:layout>
                <c:manualLayout>
                  <c:x val="-7.3746312684365781E-2"/>
                  <c:y val="-3.78265496856357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2956,5</a:t>
                    </a:r>
                    <a:endParaRPr lang="en-US" dirty="0"/>
                  </a:p>
                </c:rich>
              </c:tx>
              <c:showLegendKey val="1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41-46BD-952D-4F3C36EB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Упрощенная система налогообложения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120313.5</c:v>
                </c:pt>
                <c:pt idx="1">
                  <c:v>32831.1</c:v>
                </c:pt>
                <c:pt idx="2">
                  <c:v>5.0999999999999996</c:v>
                </c:pt>
                <c:pt idx="3">
                  <c:v>1198.0999999999999</c:v>
                </c:pt>
                <c:pt idx="4">
                  <c:v>6551.4</c:v>
                </c:pt>
                <c:pt idx="5">
                  <c:v>2956.5</c:v>
                </c:pt>
                <c:pt idx="6">
                  <c:v>3444.7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A41-46BD-952D-4F3C36EB8AA7}"/>
            </c:ext>
          </c:extLst>
        </c:ser>
        <c:shape val="cylinder"/>
        <c:axId val="130637184"/>
        <c:axId val="131855104"/>
        <c:axId val="0"/>
      </c:bar3DChart>
      <c:catAx>
        <c:axId val="130637184"/>
        <c:scaling>
          <c:orientation val="minMax"/>
        </c:scaling>
        <c:axPos val="b"/>
        <c:numFmt formatCode="General" sourceLinked="0"/>
        <c:tickLblPos val="nextTo"/>
        <c:crossAx val="131855104"/>
        <c:crosses val="autoZero"/>
        <c:auto val="1"/>
        <c:lblAlgn val="ctr"/>
        <c:lblOffset val="100"/>
      </c:catAx>
      <c:valAx>
        <c:axId val="1318551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063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6930992033056"/>
          <c:y val="0.36634330931505793"/>
          <c:w val="0.16080679627435937"/>
          <c:h val="0.4973552981998464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7.6226098622324129E-2"/>
          <c:y val="1.72628505729308E-2"/>
          <c:w val="0.90475203501869761"/>
          <c:h val="0.728307853513653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498525073746312E-3"/>
                  <c:y val="-2.7322404371584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110410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01-4E16-A2D3-CEA78B1CA3FF}"/>
                </c:ext>
              </c:extLst>
            </c:dLbl>
            <c:dLbl>
              <c:idx val="1"/>
              <c:layout>
                <c:manualLayout>
                  <c:x val="-1.4749262536873134E-2"/>
                  <c:y val="-1.9125683060109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30606</a:t>
                    </a:r>
                    <a:endParaRPr lang="ru-RU" sz="12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01-4E16-A2D3-CEA78B1CA3FF}"/>
                </c:ext>
              </c:extLst>
            </c:dLbl>
            <c:dLbl>
              <c:idx val="2"/>
              <c:layout>
                <c:manualLayout>
                  <c:x val="-8.8495575221241747E-3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01-4E16-A2D3-CEA78B1CA3FF}"/>
                </c:ext>
              </c:extLst>
            </c:dLbl>
            <c:dLbl>
              <c:idx val="3"/>
              <c:layout>
                <c:manualLayout>
                  <c:x val="2.9498525073746312E-3"/>
                  <c:y val="-2.66499091459722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6452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01-4E16-A2D3-CEA78B1CA3F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1200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01-4E16-A2D3-CEA78B1CA3F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1930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01-4E16-A2D3-CEA78B1CA3FF}"/>
                </c:ext>
              </c:extLst>
            </c:dLbl>
            <c:dLbl>
              <c:idx val="6"/>
              <c:layout>
                <c:manualLayout>
                  <c:x val="-4.424894896987326E-3"/>
                  <c:y val="-3.07692307692307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3415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110410</c:v>
                </c:pt>
                <c:pt idx="1">
                  <c:v>30606</c:v>
                </c:pt>
                <c:pt idx="2">
                  <c:v>5</c:v>
                </c:pt>
                <c:pt idx="3">
                  <c:v>6452</c:v>
                </c:pt>
                <c:pt idx="4">
                  <c:v>1200</c:v>
                </c:pt>
                <c:pt idx="5">
                  <c:v>1930</c:v>
                </c:pt>
                <c:pt idx="6">
                  <c:v>3415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01-4E16-A2D3-CEA78B1CA3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6873040206258229E-2"/>
                  <c:y val="-1.38295982232990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120313,5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01-4E16-A2D3-CEA78B1CA3FF}"/>
                </c:ext>
              </c:extLst>
            </c:dLbl>
            <c:dLbl>
              <c:idx val="1"/>
              <c:layout>
                <c:manualLayout>
                  <c:x val="2.9498525073746309E-2"/>
                  <c:y val="-8.70119119725416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32831,1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B01-4E16-A2D3-CEA78B1CA3FF}"/>
                </c:ext>
              </c:extLst>
            </c:dLbl>
            <c:dLbl>
              <c:idx val="2"/>
              <c:layout>
                <c:manualLayout>
                  <c:x val="1.0324483775811209E-2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B01-4E16-A2D3-CEA78B1CA3FF}"/>
                </c:ext>
              </c:extLst>
            </c:dLbl>
            <c:dLbl>
              <c:idx val="3"/>
              <c:layout>
                <c:manualLayout>
                  <c:x val="1.9174041297935845E-2"/>
                  <c:y val="-1.639344262295082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   6551,4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B01-4E16-A2D3-CEA78B1CA3FF}"/>
                </c:ext>
              </c:extLst>
            </c:dLbl>
            <c:dLbl>
              <c:idx val="4"/>
              <c:layout>
                <c:manualLayout>
                  <c:x val="2.2123893805309811E-2"/>
                  <c:y val="-1.025641025641026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1198,1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B01-4E16-A2D3-CEA78B1CA3FF}"/>
                </c:ext>
              </c:extLst>
            </c:dLbl>
            <c:dLbl>
              <c:idx val="5"/>
              <c:layout>
                <c:manualLayout>
                  <c:x val="2.2123893805309811E-2"/>
                  <c:y val="-1.2820512820512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2956,5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B01-4E16-A2D3-CEA78B1CA3FF}"/>
                </c:ext>
              </c:extLst>
            </c:dLbl>
            <c:dLbl>
              <c:idx val="6"/>
              <c:layout>
                <c:manualLayout>
                  <c:x val="2.2123893805309811E-2"/>
                  <c:y val="-1.53846153846155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3444,7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120313.5</c:v>
                </c:pt>
                <c:pt idx="1">
                  <c:v>32831.1</c:v>
                </c:pt>
                <c:pt idx="2">
                  <c:v>5.0999999999999996</c:v>
                </c:pt>
                <c:pt idx="3">
                  <c:v>6551.4</c:v>
                </c:pt>
                <c:pt idx="4">
                  <c:v>1198.0999999999999</c:v>
                </c:pt>
                <c:pt idx="5">
                  <c:v>2956.5</c:v>
                </c:pt>
                <c:pt idx="6">
                  <c:v>3444.7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B01-4E16-A2D3-CEA78B1CA3FF}"/>
            </c:ext>
          </c:extLst>
        </c:ser>
        <c:axId val="160631040"/>
        <c:axId val="160649216"/>
      </c:barChart>
      <c:catAx>
        <c:axId val="1606310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649216"/>
        <c:crosses val="autoZero"/>
        <c:auto val="1"/>
        <c:lblAlgn val="ctr"/>
        <c:lblOffset val="100"/>
      </c:catAx>
      <c:valAx>
        <c:axId val="160649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63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363246812064618"/>
          <c:y val="2.7392717347373856E-2"/>
          <c:w val="0.10564865143254673"/>
          <c:h val="0.1285025919835824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125075711690283E-3"/>
          <c:y val="3.2650796641751981E-2"/>
          <c:w val="0.99504133858267763"/>
          <c:h val="0.93057632521568057"/>
        </c:manualLayout>
      </c:layout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8783089504303078E-3"/>
          <c:y val="1.0287448031406632E-3"/>
          <c:w val="0.70522070850368068"/>
          <c:h val="0.956125631017083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48-4CC8-B7E9-64D00AC3FCE0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48-4CC8-B7E9-64D00AC3FCE0}"/>
              </c:ext>
            </c:extLst>
          </c:dPt>
          <c:dPt>
            <c:idx val="4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48-4CC8-B7E9-64D00AC3FCE0}"/>
              </c:ext>
            </c:extLst>
          </c:dPt>
          <c:dLbls>
            <c:dLbl>
              <c:idx val="0"/>
              <c:layout>
                <c:manualLayout>
                  <c:x val="-0.20112875038556871"/>
                  <c:y val="-0.175790310591415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53366,9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48-4CC8-B7E9-64D00AC3FCE0}"/>
                </c:ext>
              </c:extLst>
            </c:dLbl>
            <c:dLbl>
              <c:idx val="1"/>
              <c:layout>
                <c:manualLayout>
                  <c:x val="4.2892922600912591E-2"/>
                  <c:y val="9.04780379627974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48-4CC8-B7E9-64D00AC3FCE0}"/>
                </c:ext>
              </c:extLst>
            </c:dLbl>
            <c:dLbl>
              <c:idx val="2"/>
              <c:layout>
                <c:manualLayout>
                  <c:x val="0"/>
                  <c:y val="-2.13530895518527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266,3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48-4CC8-B7E9-64D00AC3FCE0}"/>
                </c:ext>
              </c:extLst>
            </c:dLbl>
            <c:dLbl>
              <c:idx val="3"/>
              <c:layout>
                <c:manualLayout>
                  <c:x val="4.3174634256454618E-2"/>
                  <c:y val="-0.144927066851543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3966,7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48-4CC8-B7E9-64D00AC3FCE0}"/>
                </c:ext>
              </c:extLst>
            </c:dLbl>
            <c:dLbl>
              <c:idx val="4"/>
              <c:layout>
                <c:manualLayout>
                  <c:x val="9.5487786111275411E-2"/>
                  <c:y val="5.1183764994562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23110,5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48-4CC8-B7E9-64D00AC3FCE0}"/>
                </c:ext>
              </c:extLst>
            </c:dLbl>
            <c:dLbl>
              <c:idx val="5"/>
              <c:layout>
                <c:manualLayout>
                  <c:x val="-3.1623436505977716E-2"/>
                  <c:y val="-6.3331680234448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468,2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3.3195854419212779E-2"/>
                  <c:y val="-5.6904836607481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844,9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48-4CC8-B7E9-64D00AC3FCE0}"/>
                </c:ext>
              </c:extLst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негатив. воздействие на окруж. среду</c:v>
                </c:pt>
                <c:pt idx="3">
                  <c:v>платные услуги</c:v>
                </c:pt>
                <c:pt idx="4">
                  <c:v>продажа мат. и немат. активов</c:v>
                </c:pt>
                <c:pt idx="5">
                  <c:v>штрафы</c:v>
                </c:pt>
                <c:pt idx="6">
                  <c:v>доходы от компенсации затрат</c:v>
                </c:pt>
                <c:pt idx="7">
                  <c:v>прочие неналоговые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53366.9</c:v>
                </c:pt>
                <c:pt idx="1">
                  <c:v>720.7</c:v>
                </c:pt>
                <c:pt idx="2">
                  <c:v>266.3</c:v>
                </c:pt>
                <c:pt idx="3">
                  <c:v>3966.7</c:v>
                </c:pt>
                <c:pt idx="4">
                  <c:v>23110.5</c:v>
                </c:pt>
                <c:pt idx="5">
                  <c:v>468.2</c:v>
                </c:pt>
                <c:pt idx="6">
                  <c:v>844.9</c:v>
                </c:pt>
                <c:pt idx="7">
                  <c:v>159.80000000000001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48-4CC8-B7E9-64D00AC3FCE0}"/>
            </c:ext>
          </c:extLst>
        </c:ser>
      </c:pie3DChart>
    </c:plotArea>
    <c:legend>
      <c:legendPos val="r"/>
      <c:layout>
        <c:manualLayout>
          <c:xMode val="edge"/>
          <c:yMode val="edge"/>
          <c:x val="0.69201085689070563"/>
          <c:y val="8.7042965951785733E-3"/>
          <c:w val="0.30654998863408467"/>
          <c:h val="0.9596403216683152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2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2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2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2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1072390297645748E-2"/>
                  <c:y val="1.417647252527067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2.599019962966291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0103414710921945E-3"/>
                  <c:y val="-3.307843589229823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5051707355461241E-3"/>
                  <c:y val="-3.5441181313176695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3.0103414710922491E-3"/>
                  <c:y val="-3.0715690471419824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3.0103414710923606E-3"/>
                  <c:y val="-2.599019962966291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8"/>
                <c:pt idx="0">
                  <c:v>аренда земельных участков</c:v>
                </c:pt>
                <c:pt idx="1">
                  <c:v>прочие налоговые доходы</c:v>
                </c:pt>
                <c:pt idx="2">
                  <c:v>продажа мат.и не мат.активов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платные услуги</c:v>
                </c:pt>
                <c:pt idx="6">
                  <c:v>доходы от компенсации затрат</c:v>
                </c:pt>
                <c:pt idx="7">
                  <c:v>негативное воздейсвие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53231.3</c:v>
                </c:pt>
                <c:pt idx="1">
                  <c:v>160</c:v>
                </c:pt>
                <c:pt idx="2">
                  <c:v>12485</c:v>
                </c:pt>
                <c:pt idx="3">
                  <c:v>720</c:v>
                </c:pt>
                <c:pt idx="4">
                  <c:v>466.7</c:v>
                </c:pt>
                <c:pt idx="5">
                  <c:v>4564</c:v>
                </c:pt>
                <c:pt idx="7">
                  <c:v>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6124097653106972E-2"/>
                  <c:y val="0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5051707355461241E-2"/>
                  <c:y val="-7.0882362626353418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8"/>
                <c:pt idx="0">
                  <c:v>аренда земельных участков</c:v>
                </c:pt>
                <c:pt idx="1">
                  <c:v>прочие налоговые доходы</c:v>
                </c:pt>
                <c:pt idx="2">
                  <c:v>продажа мат.и не мат.активов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платные услуги</c:v>
                </c:pt>
                <c:pt idx="6">
                  <c:v>доходы от компенсации затрат</c:v>
                </c:pt>
                <c:pt idx="7">
                  <c:v>негативное воздейсвие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53366.9</c:v>
                </c:pt>
                <c:pt idx="1">
                  <c:v>159.80000000000001</c:v>
                </c:pt>
                <c:pt idx="2">
                  <c:v>23110.5</c:v>
                </c:pt>
                <c:pt idx="3">
                  <c:v>720.7</c:v>
                </c:pt>
                <c:pt idx="4">
                  <c:v>468.2</c:v>
                </c:pt>
                <c:pt idx="5">
                  <c:v>3966.7</c:v>
                </c:pt>
                <c:pt idx="6">
                  <c:v>844.9</c:v>
                </c:pt>
                <c:pt idx="7">
                  <c:v>266.3</c:v>
                </c:pt>
              </c:numCache>
            </c:numRef>
          </c:val>
        </c:ser>
        <c:dLbls>
          <c:showVal val="1"/>
        </c:dLbls>
        <c:axId val="160915456"/>
        <c:axId val="160916992"/>
      </c:barChart>
      <c:catAx>
        <c:axId val="160915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0916992"/>
        <c:crosses val="autoZero"/>
        <c:auto val="1"/>
        <c:lblAlgn val="ctr"/>
        <c:lblOffset val="100"/>
      </c:catAx>
      <c:valAx>
        <c:axId val="160916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9154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3000"/>
                    <a:satMod val="165000"/>
                  </a:schemeClr>
                </a:gs>
                <a:gs pos="30000">
                  <a:schemeClr val="accent2">
                    <a:shade val="58000"/>
                    <a:satMod val="165000"/>
                  </a:schemeClr>
                </a:gs>
                <a:gs pos="75000">
                  <a:schemeClr val="accent2">
                    <a:shade val="30000"/>
                    <a:satMod val="175000"/>
                  </a:schemeClr>
                </a:gs>
                <a:gs pos="100000">
                  <a:schemeClr val="accent2">
                    <a:shade val="15000"/>
                    <a:satMod val="175000"/>
                  </a:schemeClr>
                </a:gs>
              </a:gsLst>
              <a:path path="circle">
                <a:fillToRect l="5000" t="100000" r="120000" b="10000"/>
              </a:path>
            </a:gradFill>
            <a:ln w="12700" cap="flat" cmpd="sng" algn="ctr">
              <a:solidFill>
                <a:schemeClr val="accent2">
                  <a:shade val="70000"/>
                  <a:satMod val="150000"/>
                </a:schemeClr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c:spPr>
          <c:dLbls>
            <c:dLbl>
              <c:idx val="1"/>
              <c:layout>
                <c:manualLayout>
                  <c:x val="7.3467972938795348E-3"/>
                  <c:y val="-2.222491850863215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4080783763277174E-3"/>
                  <c:y val="-2.963322467817620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4693594587759061E-3"/>
                  <c:y val="-2.2224918508632154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4080783763277174E-3"/>
                  <c:y val="-2.963322467817620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возд.на окруж. среду</c:v>
                </c:pt>
                <c:pt idx="3">
                  <c:v>доходы от продажи мат и не мат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  <c:pt idx="6">
                  <c:v>доходы от компенсации затрат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41481.4</c:v>
                </c:pt>
                <c:pt idx="1">
                  <c:v>1189.4000000000001</c:v>
                </c:pt>
                <c:pt idx="2">
                  <c:v>199.5</c:v>
                </c:pt>
                <c:pt idx="3">
                  <c:v>7912.2</c:v>
                </c:pt>
                <c:pt idx="4">
                  <c:v>4944.8999999999996</c:v>
                </c:pt>
                <c:pt idx="5">
                  <c:v>1164.5999999999999</c:v>
                </c:pt>
                <c:pt idx="6">
                  <c:v>208.3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возд.на окруж. среду</c:v>
                </c:pt>
                <c:pt idx="3">
                  <c:v>доходы от продажи мат и не мат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  <c:pt idx="6">
                  <c:v>доходы от компенсации затрат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53366.9</c:v>
                </c:pt>
                <c:pt idx="1">
                  <c:v>720.7</c:v>
                </c:pt>
                <c:pt idx="2">
                  <c:v>266.3</c:v>
                </c:pt>
                <c:pt idx="3">
                  <c:v>3966.7</c:v>
                </c:pt>
                <c:pt idx="4">
                  <c:v>23110.5</c:v>
                </c:pt>
                <c:pt idx="5">
                  <c:v>468.2</c:v>
                </c:pt>
                <c:pt idx="6">
                  <c:v>159.80000000000001</c:v>
                </c:pt>
                <c:pt idx="7">
                  <c:v>844.9</c:v>
                </c:pt>
              </c:numCache>
            </c:numRef>
          </c:val>
        </c:ser>
        <c:dLbls>
          <c:showVal val="1"/>
        </c:dLbls>
        <c:axId val="161171712"/>
        <c:axId val="161181696"/>
      </c:barChart>
      <c:catAx>
        <c:axId val="161171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181696"/>
        <c:crosses val="autoZero"/>
        <c:auto val="1"/>
        <c:lblAlgn val="ctr"/>
        <c:lblOffset val="100"/>
      </c:catAx>
      <c:valAx>
        <c:axId val="161181696"/>
        <c:scaling>
          <c:orientation val="minMax"/>
        </c:scaling>
        <c:axPos val="l"/>
        <c:majorGridlines/>
        <c:numFmt formatCode="General" sourceLinked="1"/>
        <c:tickLblPos val="nextTo"/>
        <c:crossAx val="1611717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7.2636726525809325E-2"/>
          <c:y val="9.377024288902025E-2"/>
          <c:w val="0.60824780768973485"/>
          <c:h val="0.81767124060632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Pt>
            <c:idx val="0"/>
            <c:spPr>
              <a:gradFill rotWithShape="1">
                <a:gsLst>
                  <a:gs pos="0">
                    <a:schemeClr val="accent3">
                      <a:tint val="35000"/>
                      <a:satMod val="260000"/>
                    </a:schemeClr>
                  </a:gs>
                  <a:gs pos="30000">
                    <a:schemeClr val="accent3">
                      <a:tint val="38000"/>
                      <a:satMod val="260000"/>
                    </a:schemeClr>
                  </a:gs>
                  <a:gs pos="75000">
                    <a:schemeClr val="accent3">
                      <a:tint val="55000"/>
                      <a:satMod val="255000"/>
                    </a:schemeClr>
                  </a:gs>
                  <a:gs pos="100000">
                    <a:schemeClr val="accent3">
                      <a:tint val="70000"/>
                      <a:satMod val="25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3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FF99CC"/>
              </a:solidFill>
              <a:ln w="12700" cap="flat" cmpd="sng" algn="ctr">
                <a:solidFill>
                  <a:schemeClr val="accent6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2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Субсидии </c:v>
                </c:pt>
                <c:pt idx="1">
                  <c:v>Дотации</c:v>
                </c:pt>
                <c:pt idx="2">
                  <c:v>Субвенции</c:v>
                </c:pt>
                <c:pt idx="3">
                  <c:v>Иные меж. бюд. трансферты</c:v>
                </c:pt>
                <c:pt idx="4">
                  <c:v>Прочие безвозд. поступления </c:v>
                </c:pt>
                <c:pt idx="5">
                  <c:v>Возврат остатков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190618.8</c:v>
                </c:pt>
                <c:pt idx="1">
                  <c:v>91225</c:v>
                </c:pt>
                <c:pt idx="2">
                  <c:v>192316.1</c:v>
                </c:pt>
                <c:pt idx="3">
                  <c:v>80234.3</c:v>
                </c:pt>
                <c:pt idx="4">
                  <c:v>2363.6</c:v>
                </c:pt>
                <c:pt idx="5">
                  <c:v>-22.4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0.90635</cdr:x>
      <cdr:y>0.80667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78269" y="5263813"/>
          <a:ext cx="927731" cy="1261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</a:rPr>
            <a:t>7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0.83186</cdr:x>
      <cdr:y>0.79412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2800" y="3200399"/>
          <a:ext cx="1447800" cy="829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167300,4тыс. руб.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0.8146</cdr:x>
      <cdr:y>0.53535</cdr:y>
    </cdr:from>
    <cdr:to>
      <cdr:x>0.98631</cdr:x>
      <cdr:y>0.63029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4170" y="2157551"/>
          <a:ext cx="1478551" cy="38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143477,9 тыс. руб</a:t>
          </a:r>
          <a:r>
            <a:rPr lang="ru-RU" sz="1200" b="1" dirty="0" smtClean="0"/>
            <a:t>.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0.8091</cdr:x>
      <cdr:y>0.48077</cdr:y>
    </cdr:from>
    <cdr:to>
      <cdr:x>0.91529</cdr:x>
      <cdr:y>0.70793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66810" y="1935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0.77314</cdr:x>
      <cdr:y>0.30769</cdr:y>
    </cdr:from>
    <cdr:to>
      <cdr:x>0.82708</cdr:x>
      <cdr:y>0.42308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57174" y="1238544"/>
          <a:ext cx="464453" cy="464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0.76415</cdr:x>
      <cdr:y>0.28846</cdr:y>
    </cdr:from>
    <cdr:to>
      <cdr:x>0.85405</cdr:x>
      <cdr:y>0.44231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79765" y="1161135"/>
          <a:ext cx="774090" cy="619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0.78213</cdr:x>
      <cdr:y>0.36538</cdr:y>
    </cdr:from>
    <cdr:to>
      <cdr:x>0.83438</cdr:x>
      <cdr:y>0.44231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34583" y="1470770"/>
          <a:ext cx="449945" cy="309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3444,7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0.60331</cdr:x>
      <cdr:y>0.22735</cdr:y>
    </cdr:from>
    <cdr:to>
      <cdr:x>0.82455</cdr:x>
      <cdr:y>0.31966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94899" y="1126074"/>
          <a:ext cx="1905009" cy="4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154018,0 тыс.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0.83094</cdr:x>
      <cdr:y>0.37143</cdr:y>
    </cdr:from>
    <cdr:to>
      <cdr:x>0.97345</cdr:x>
      <cdr:y>0.52857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76447" y="2012633"/>
          <a:ext cx="1247980" cy="85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0.81008</cdr:x>
      <cdr:y>0.22735</cdr:y>
    </cdr:from>
    <cdr:to>
      <cdr:x>0.96052</cdr:x>
      <cdr:y>0.36581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75306" y="1126074"/>
          <a:ext cx="1295379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167300,4 тыс.руб.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0.29825</cdr:x>
      <cdr:y>0.10446</cdr:y>
    </cdr:from>
    <cdr:to>
      <cdr:x>0.37719</cdr:x>
      <cdr:y>0.19151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1906" y="464449"/>
          <a:ext cx="696655" cy="387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159,8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</cdr:x>
      <cdr:y>0.0417</cdr:y>
    </cdr:from>
    <cdr:to>
      <cdr:x>0.41706</cdr:x>
      <cdr:y>0.12111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4497" y="203211"/>
          <a:ext cx="996765" cy="387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2363,6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0.37273</cdr:x>
      <cdr:y>0.06353</cdr:y>
    </cdr:from>
    <cdr:to>
      <cdr:x>0.47102</cdr:x>
      <cdr:y>0.14295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73768" y="309636"/>
          <a:ext cx="836991" cy="387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-22,4</a:t>
          </a:r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0.71795</cdr:x>
      <cdr:y>0.28125</cdr:y>
    </cdr:from>
    <cdr:to>
      <cdr:x>0.87179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13716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0.67521</cdr:x>
      <cdr:y>0.28125</cdr:y>
    </cdr:from>
    <cdr:to>
      <cdr:x>0.82906</cdr:x>
      <cdr:y>0.40625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9800" y="1371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559342,1 </a:t>
          </a:r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0.82906</cdr:x>
      <cdr:y>0.29688</cdr:y>
    </cdr:from>
    <cdr:to>
      <cdr:x>1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91400" y="1447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0.83761</cdr:x>
      <cdr:y>0.29688</cdr:y>
    </cdr:from>
    <cdr:to>
      <cdr:x>1</cdr:x>
      <cdr:y>0.35938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67600" y="14478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556735,4</a:t>
          </a:r>
          <a:r>
            <a:rPr lang="ru-RU" sz="1100" b="1" dirty="0" smtClean="0"/>
            <a:t>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0.83621</cdr:x>
      <cdr:y>0.14516</cdr:y>
    </cdr:from>
    <cdr:to>
      <cdr:x>1</cdr:x>
      <cdr:y>0.22581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27" y="696681"/>
          <a:ext cx="1447773" cy="387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496266,9тыс. </a:t>
          </a:r>
          <a:r>
            <a:rPr lang="ru-RU" sz="1200" b="1" dirty="0" err="1" smtClean="0"/>
            <a:t>руб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0.89655</cdr:x>
      <cdr:y>0.60577</cdr:y>
    </cdr:from>
    <cdr:to>
      <cdr:x>1</cdr:x>
      <cdr:y>0.81346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7200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0.83196</cdr:x>
      <cdr:y>0.37097</cdr:y>
    </cdr:from>
    <cdr:to>
      <cdr:x>1</cdr:x>
      <cdr:y>0.54839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53861" y="1780407"/>
          <a:ext cx="1485339" cy="851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/>
        </a:p>
        <a:p xmlns:a="http://schemas.openxmlformats.org/drawingml/2006/main">
          <a:r>
            <a:rPr lang="ru-RU" sz="1200" b="1" dirty="0" smtClean="0"/>
            <a:t>556735,4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0.84947</cdr:x>
      <cdr:y>0.29032</cdr:y>
    </cdr:from>
    <cdr:to>
      <cdr:x>1</cdr:x>
      <cdr:y>0.3871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08673" y="1393363"/>
          <a:ext cx="1330527" cy="464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2024 год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0.06481</cdr:x>
      <cdr:y>0.04147</cdr:y>
    </cdr:to>
    <cdr:sp macro="" textlink="">
      <cdr:nvSpPr>
        <cdr:cNvPr id="2" name="object 101"/>
        <cdr:cNvSpPr txBox="1"/>
      </cdr:nvSpPr>
      <cdr:spPr>
        <a:xfrm xmlns:a="http://schemas.openxmlformats.org/drawingml/2006/main">
          <a:off x="0" y="0"/>
          <a:ext cx="6221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endParaRPr dirty="0">
            <a:latin typeface="Tahoma"/>
            <a:cs typeface="Tahom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AA6-7B1D-49ED-8BBF-FA2183DE8B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B7EA-4A23-4259-84D6-AA5D7400B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A6ED666A-80A1-4803-86E9-E2ADB488F2EB}" type="datetime1">
              <a:rPr lang="en-US" smtClean="0"/>
              <a:t>3/3/2025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6F1D-E875-48EE-90F6-DB7F2DF35384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597-BED5-4D83-95BD-DE5F306D90C7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070-580E-4688-A0E5-C7BDECF85A83}" type="datetime1">
              <a:rPr lang="en-US" smtClean="0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5B88-EF89-4BD3-A9C9-99A9E45FE031}" type="datetime1">
              <a:rPr lang="en-US" smtClean="0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38AB1-42A9-4EA9-A8BA-8019657ABEBB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240246-35A7-42CA-BEA2-E372C1F27610}" type="datetime1">
              <a:rPr lang="en-US" smtClean="0"/>
              <a:t>3/3/2025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436C9E2C-D88E-412D-ACBF-539549BD854B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42D3-725D-4475-9929-D98061918531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14B6-0FD6-4CD8-BF97-C5E590AF7552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0BF322-688B-40F5-8CC7-CB4F45F49543}" type="datetime1">
              <a:rPr lang="en-US" smtClean="0"/>
              <a:t>3/3/2025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EA54-0439-4716-8DB3-68ACA754E38D}" type="datetime1">
              <a:rPr lang="en-US" smtClean="0"/>
              <a:t>3/3/2025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B32C1A-8CFB-45FA-868A-1EAA2FC86F3E}" type="datetime1">
              <a:rPr lang="en-US" smtClean="0"/>
              <a:t>3/3/2025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97147F-8FFC-41F2-8576-CAD0C68E468D}" type="datetime1">
              <a:rPr lang="en-US" smtClean="0"/>
              <a:t>3/3/2025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23BB7E-3BF8-4DC4-8D0F-DE8F60E924DF}" type="datetime1">
              <a:rPr lang="en-US" smtClean="0"/>
              <a:t>3/3/2025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Безымянный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7732" y="3738636"/>
            <a:ext cx="8388380" cy="1393362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08460" y="5131998"/>
            <a:ext cx="92060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0"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ru-RU" sz="2800" b="1" dirty="0" smtClean="0">
                <a:latin typeface="Bookman Old Style"/>
                <a:cs typeface="Bookman Old Style"/>
              </a:rPr>
              <a:t>по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отчету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об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исп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лне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н</a:t>
            </a:r>
            <a:r>
              <a:rPr lang="ru-RU" sz="2800" b="1" spc="-15" dirty="0" smtClean="0">
                <a:latin typeface="Bookman Old Style"/>
                <a:cs typeface="Bookman Old Style"/>
              </a:rPr>
              <a:t>и</a:t>
            </a:r>
            <a:r>
              <a:rPr lang="ru-RU" sz="2800" b="1" dirty="0" smtClean="0">
                <a:latin typeface="Bookman Old Style"/>
                <a:cs typeface="Bookman Old Style"/>
              </a:rPr>
              <a:t>и</a:t>
            </a:r>
            <a:r>
              <a:rPr lang="ru-RU" sz="2800" b="1" spc="-55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бюд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ж</a:t>
            </a:r>
            <a:r>
              <a:rPr lang="ru-RU" sz="2800" b="1" dirty="0" smtClean="0">
                <a:latin typeface="Bookman Old Style"/>
                <a:cs typeface="Bookman Old Style"/>
              </a:rPr>
              <a:t>ета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Нижнедевицкого муниципального района Воронежской области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smtClean="0">
                <a:latin typeface="Bookman Old Style"/>
                <a:cs typeface="Bookman Old Style"/>
              </a:rPr>
              <a:t>за</a:t>
            </a:r>
            <a:r>
              <a:rPr lang="ru-RU" sz="2800" b="1" spc="-20" smtClean="0">
                <a:latin typeface="Bookman Old Style"/>
                <a:cs typeface="Bookman Old Style"/>
              </a:rPr>
              <a:t> </a:t>
            </a:r>
            <a:r>
              <a:rPr lang="ru-RU" sz="2800" b="1" smtClean="0">
                <a:latin typeface="Bookman Old Style"/>
                <a:cs typeface="Bookman Old Style"/>
              </a:rPr>
              <a:t>2</a:t>
            </a:r>
            <a:r>
              <a:rPr lang="ru-RU" sz="2800" b="1" spc="-10" smtClean="0">
                <a:latin typeface="Bookman Old Style"/>
                <a:cs typeface="Bookman Old Style"/>
              </a:rPr>
              <a:t>024</a:t>
            </a:r>
            <a:r>
              <a:rPr lang="ru-RU" sz="2800" b="1" smtClean="0">
                <a:latin typeface="Bookman Old Style"/>
                <a:cs typeface="Bookman Old Style"/>
              </a:rPr>
              <a:t>г</a:t>
            </a:r>
            <a:r>
              <a:rPr lang="ru-RU" sz="2800" b="1" spc="5" smtClean="0">
                <a:latin typeface="Bookman Old Style"/>
                <a:cs typeface="Bookman Old Style"/>
              </a:rPr>
              <a:t>о</a:t>
            </a:r>
            <a:r>
              <a:rPr lang="ru-RU" sz="2800" b="1" smtClean="0">
                <a:latin typeface="Bookman Old Style"/>
                <a:cs typeface="Bookman Old Style"/>
              </a:rPr>
              <a:t>д</a:t>
            </a:r>
            <a:endParaRPr lang="ru-RU" sz="2800" dirty="0" smtClean="0">
              <a:latin typeface="Bookman Old Style"/>
              <a:cs typeface="Bookman Old Sty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4"/>
          <p:cNvSpPr>
            <a:spLocks noGrp="1"/>
          </p:cNvSpPr>
          <p:nvPr>
            <p:ph type="title"/>
          </p:nvPr>
        </p:nvSpPr>
        <p:spPr>
          <a:xfrm>
            <a:off x="380999" y="228600"/>
            <a:ext cx="9229725" cy="838200"/>
          </a:xfrm>
        </p:spPr>
        <p:txBody>
          <a:bodyPr/>
          <a:lstStyle/>
          <a:p>
            <a:pPr algn="ctr"/>
            <a:r>
              <a:rPr lang="ru-RU" sz="1800" smtClean="0"/>
              <a:t>   </a:t>
            </a:r>
            <a:r>
              <a:rPr lang="ru-RU" sz="1800" smtClean="0">
                <a:solidFill>
                  <a:srgbClr val="0070C0"/>
                </a:solidFill>
              </a:rPr>
              <a:t>Пост</a:t>
            </a:r>
            <a:r>
              <a:rPr lang="ru-RU" sz="1800" spc="5" smtClean="0">
                <a:solidFill>
                  <a:srgbClr val="0070C0"/>
                </a:solidFill>
              </a:rPr>
              <a:t>у</a:t>
            </a:r>
            <a:r>
              <a:rPr lang="ru-RU" sz="1800" spc="-10" smtClean="0">
                <a:solidFill>
                  <a:srgbClr val="0070C0"/>
                </a:solidFill>
              </a:rPr>
              <a:t>п</a:t>
            </a:r>
            <a:r>
              <a:rPr lang="ru-RU" sz="1800" smtClean="0">
                <a:solidFill>
                  <a:srgbClr val="0070C0"/>
                </a:solidFill>
              </a:rPr>
              <a:t>л</a:t>
            </a:r>
            <a:r>
              <a:rPr lang="ru-RU" sz="1800" spc="5" smtClean="0">
                <a:solidFill>
                  <a:srgbClr val="0070C0"/>
                </a:solidFill>
              </a:rPr>
              <a:t>е</a:t>
            </a:r>
            <a:r>
              <a:rPr lang="ru-RU" sz="1800" smtClean="0">
                <a:solidFill>
                  <a:srgbClr val="0070C0"/>
                </a:solidFill>
              </a:rPr>
              <a:t>ние</a:t>
            </a:r>
            <a:r>
              <a:rPr lang="ru-RU" sz="1800" spc="-55" smtClean="0">
                <a:solidFill>
                  <a:srgbClr val="0070C0"/>
                </a:solidFill>
              </a:rPr>
              <a:t> </a:t>
            </a:r>
            <a:r>
              <a:rPr lang="ru-RU" sz="1800" smtClean="0">
                <a:solidFill>
                  <a:srgbClr val="0070C0"/>
                </a:solidFill>
              </a:rPr>
              <a:t>на</a:t>
            </a:r>
            <a:r>
              <a:rPr lang="ru-RU" sz="1800" spc="5" smtClean="0">
                <a:solidFill>
                  <a:srgbClr val="0070C0"/>
                </a:solidFill>
              </a:rPr>
              <a:t>л</a:t>
            </a:r>
            <a:r>
              <a:rPr lang="ru-RU" sz="1800" smtClean="0">
                <a:solidFill>
                  <a:srgbClr val="0070C0"/>
                </a:solidFill>
              </a:rPr>
              <a:t>о</a:t>
            </a:r>
            <a:r>
              <a:rPr lang="ru-RU" sz="1800" spc="10" smtClean="0">
                <a:solidFill>
                  <a:srgbClr val="0070C0"/>
                </a:solidFill>
              </a:rPr>
              <a:t>г</a:t>
            </a:r>
            <a:r>
              <a:rPr lang="ru-RU" sz="1800" smtClean="0">
                <a:solidFill>
                  <a:srgbClr val="0070C0"/>
                </a:solidFill>
              </a:rPr>
              <a:t>овых</a:t>
            </a:r>
            <a:r>
              <a:rPr lang="ru-RU" sz="1800" spc="-40" smtClean="0">
                <a:solidFill>
                  <a:srgbClr val="0070C0"/>
                </a:solidFill>
              </a:rPr>
              <a:t> </a:t>
            </a:r>
            <a:r>
              <a:rPr lang="ru-RU" sz="1800" smtClean="0">
                <a:solidFill>
                  <a:srgbClr val="0070C0"/>
                </a:solidFill>
              </a:rPr>
              <a:t>платежей</a:t>
            </a:r>
            <a:r>
              <a:rPr lang="ru-RU" sz="1800" spc="-35" smtClean="0">
                <a:solidFill>
                  <a:srgbClr val="0070C0"/>
                </a:solidFill>
              </a:rPr>
              <a:t> </a:t>
            </a:r>
            <a:r>
              <a:rPr lang="ru-RU" sz="1800" smtClean="0">
                <a:solidFill>
                  <a:srgbClr val="0070C0"/>
                </a:solidFill>
              </a:rPr>
              <a:t>в </a:t>
            </a:r>
            <a:r>
              <a:rPr lang="ru-RU" sz="1800" spc="5" smtClean="0">
                <a:solidFill>
                  <a:srgbClr val="0070C0"/>
                </a:solidFill>
              </a:rPr>
              <a:t>б</a:t>
            </a:r>
            <a:r>
              <a:rPr lang="ru-RU" sz="1800" smtClean="0">
                <a:solidFill>
                  <a:srgbClr val="0070C0"/>
                </a:solidFill>
              </a:rPr>
              <a:t>юджет Нижнедевицкого муниципального района</a:t>
            </a:r>
            <a:r>
              <a:rPr lang="ru-RU" sz="1800" spc="-45" smtClean="0">
                <a:solidFill>
                  <a:srgbClr val="0070C0"/>
                </a:solidFill>
              </a:rPr>
              <a:t> </a:t>
            </a:r>
            <a:r>
              <a:rPr lang="ru-RU" sz="1800" smtClean="0">
                <a:solidFill>
                  <a:srgbClr val="0070C0"/>
                </a:solidFill>
              </a:rPr>
              <a:t>в</a:t>
            </a:r>
            <a:r>
              <a:rPr lang="ru-RU" sz="1800" spc="-10" smtClean="0">
                <a:solidFill>
                  <a:srgbClr val="0070C0"/>
                </a:solidFill>
              </a:rPr>
              <a:t> </a:t>
            </a:r>
            <a:r>
              <a:rPr lang="ru-RU" sz="1800" smtClean="0">
                <a:solidFill>
                  <a:srgbClr val="0070C0"/>
                </a:solidFill>
              </a:rPr>
              <a:t>2024</a:t>
            </a:r>
            <a:r>
              <a:rPr lang="ru-RU" sz="1800" spc="10" smtClean="0">
                <a:solidFill>
                  <a:srgbClr val="0070C0"/>
                </a:solidFill>
              </a:rPr>
              <a:t> </a:t>
            </a:r>
            <a:r>
              <a:rPr lang="ru-RU" sz="1800" smtClean="0">
                <a:solidFill>
                  <a:srgbClr val="0070C0"/>
                </a:solidFill>
              </a:rPr>
              <a:t>г</a:t>
            </a:r>
            <a:r>
              <a:rPr lang="ru-RU" sz="1800" spc="10" smtClean="0">
                <a:solidFill>
                  <a:srgbClr val="0070C0"/>
                </a:solidFill>
              </a:rPr>
              <a:t>о</a:t>
            </a:r>
            <a:r>
              <a:rPr lang="ru-RU" sz="1800" smtClean="0">
                <a:solidFill>
                  <a:srgbClr val="0070C0"/>
                </a:solidFill>
              </a:rPr>
              <a:t>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3278" y="1106730"/>
          <a:ext cx="8756922" cy="54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78268" y="58286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10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888225" y="1338957"/>
            <a:ext cx="165268" cy="1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8624" y="1337949"/>
            <a:ext cx="1717039" cy="1275715"/>
          </a:xfrm>
          <a:custGeom>
            <a:avLst/>
            <a:gdLst/>
            <a:ahLst/>
            <a:cxnLst/>
            <a:rect l="l" t="t" r="r" b="b"/>
            <a:pathLst>
              <a:path w="1717040" h="1275714">
                <a:moveTo>
                  <a:pt x="0" y="1275473"/>
                </a:moveTo>
                <a:lnTo>
                  <a:pt x="1716953" y="1275473"/>
                </a:lnTo>
                <a:lnTo>
                  <a:pt x="1716953" y="0"/>
                </a:lnTo>
                <a:lnTo>
                  <a:pt x="0" y="0"/>
                </a:lnTo>
                <a:lnTo>
                  <a:pt x="0" y="127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9518" y="5054257"/>
            <a:ext cx="1451341" cy="798318"/>
          </a:xfrm>
          <a:custGeom>
            <a:avLst/>
            <a:gdLst/>
            <a:ahLst/>
            <a:cxnLst/>
            <a:rect l="l" t="t" r="r" b="b"/>
            <a:pathLst>
              <a:path w="1597659" h="862964">
                <a:moveTo>
                  <a:pt x="0" y="862550"/>
                </a:moveTo>
                <a:lnTo>
                  <a:pt x="1597593" y="862550"/>
                </a:lnTo>
                <a:lnTo>
                  <a:pt x="1597593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8546" y="5441634"/>
            <a:ext cx="2420038" cy="215444"/>
          </a:xfrm>
          <a:custGeom>
            <a:avLst/>
            <a:gdLst/>
            <a:ahLst/>
            <a:cxnLst/>
            <a:rect l="l" t="t" r="r" b="b"/>
            <a:pathLst>
              <a:path w="1726564" h="862965">
                <a:moveTo>
                  <a:pt x="0" y="862550"/>
                </a:moveTo>
                <a:lnTo>
                  <a:pt x="1726135" y="862550"/>
                </a:lnTo>
                <a:lnTo>
                  <a:pt x="1726135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99900"/>
              </a:lnSpc>
            </a:pPr>
            <a:endParaRPr lang="ru-RU" sz="1400" dirty="0"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625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625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 rot="10800000" flipV="1">
            <a:off x="838788" y="26482"/>
            <a:ext cx="8062071" cy="571182"/>
          </a:xfrm>
          <a:prstGeom prst="rect">
            <a:avLst/>
          </a:prstGeom>
        </p:spPr>
        <p:txBody>
          <a:bodyPr vert="horz" wrap="square" lIns="0" tIns="260858" rIns="0" bIns="0" rtlCol="0">
            <a:spAutoFit/>
          </a:bodyPr>
          <a:lstStyle/>
          <a:p>
            <a:pPr marL="875665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Структу</a:t>
            </a:r>
            <a:r>
              <a:rPr sz="2000" b="1" spc="-10" dirty="0">
                <a:solidFill>
                  <a:srgbClr val="0070C0"/>
                </a:solidFill>
              </a:rPr>
              <a:t>р</a:t>
            </a:r>
            <a:r>
              <a:rPr sz="2000" b="1" dirty="0">
                <a:solidFill>
                  <a:srgbClr val="0070C0"/>
                </a:solidFill>
              </a:rPr>
              <a:t>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неналого</a:t>
            </a:r>
            <a:r>
              <a:rPr sz="2000" b="1" spc="-10" dirty="0">
                <a:solidFill>
                  <a:srgbClr val="0070C0"/>
                </a:solidFill>
              </a:rPr>
              <a:t>в</a:t>
            </a:r>
            <a:r>
              <a:rPr sz="2000" b="1" dirty="0">
                <a:solidFill>
                  <a:srgbClr val="0070C0"/>
                </a:solidFill>
              </a:rPr>
              <a:t>ых</a:t>
            </a:r>
            <a:r>
              <a:rPr sz="2000" b="1" spc="-5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д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ов</a:t>
            </a:r>
            <a:r>
              <a:rPr sz="2000" b="1" spc="-2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 </a:t>
            </a:r>
            <a:r>
              <a:rPr sz="2000" b="1" spc="-10" dirty="0" smtClean="0">
                <a:solidFill>
                  <a:srgbClr val="0070C0"/>
                </a:solidFill>
              </a:rPr>
              <a:t>2</a:t>
            </a:r>
            <a:r>
              <a:rPr sz="2000" b="1" dirty="0" smtClean="0">
                <a:solidFill>
                  <a:srgbClr val="0070C0"/>
                </a:solidFill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</a:rPr>
              <a:t>24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spc="5" dirty="0">
                <a:solidFill>
                  <a:srgbClr val="0070C0"/>
                </a:solidFill>
              </a:rPr>
              <a:t>г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11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4859" y="825372"/>
            <a:ext cx="681614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sz="1600" b="1" spc="-2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sz="16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не</a:t>
            </a:r>
            <a:r>
              <a:rPr sz="1600" b="1" spc="-2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алоговых</a:t>
            </a:r>
            <a:r>
              <a:rPr sz="1600" b="1" spc="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82904,0</a:t>
            </a:r>
            <a:r>
              <a:rPr lang="ru-RU"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тыс.р</a:t>
            </a:r>
            <a:r>
              <a:rPr sz="18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3" name="Диаграмма 32"/>
          <p:cNvGraphicFramePr/>
          <p:nvPr/>
        </p:nvGraphicFramePr>
        <p:xfrm flipH="1">
          <a:off x="1360496" y="1416366"/>
          <a:ext cx="6921091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31051" y="1261548"/>
          <a:ext cx="8824626" cy="444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3277" y="1227666"/>
          <a:ext cx="8437581" cy="537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0" y="381000"/>
            <a:ext cx="8305800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Пост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л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4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неналог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b="1" spc="-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плате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ей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lang="ru-RU" b="1" spc="-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024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12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85869" y="1261548"/>
          <a:ext cx="8643222" cy="514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95505" y="410049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неналоговых поступлений в бюджет муниципального района за 2023 – 2024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13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914" y="274637"/>
            <a:ext cx="7586082" cy="1528774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Структура</a:t>
            </a:r>
            <a:r>
              <a:rPr lang="ru-RU" sz="2800" b="1" spc="-2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28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озмез</a:t>
            </a:r>
            <a:r>
              <a:rPr lang="ru-RU" sz="28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8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в </a:t>
            </a:r>
            <a:r>
              <a:rPr lang="ru-RU" sz="2800" b="1" spc="-38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spc="-38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Всего</a:t>
            </a:r>
            <a:r>
              <a:rPr lang="ru-RU" sz="2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lang="ru-RU" sz="2800" b="1" spc="5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ст</a:t>
            </a:r>
            <a:r>
              <a:rPr lang="ru-RU" sz="2800" b="1" spc="-10" dirty="0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пило</a:t>
            </a:r>
            <a:r>
              <a:rPr lang="ru-RU" sz="2800" b="1" spc="-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– 556735,4 тыс. руб.</a:t>
            </a:r>
            <a:endParaRPr lang="ru-RU" sz="2800" dirty="0">
              <a:latin typeface="Tahoma"/>
              <a:cs typeface="Tahoma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31051" y="1648593"/>
          <a:ext cx="851499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14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249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Без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озме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дные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поступления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 бюджет</a:t>
            </a:r>
            <a:r>
              <a:rPr lang="ru-RU" sz="2400" spc="-1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в</a:t>
            </a:r>
            <a:r>
              <a:rPr lang="ru-RU" sz="2400" spc="14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2024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spc="-29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году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479311189"/>
              </p:ext>
            </p:extLst>
          </p:nvPr>
        </p:nvGraphicFramePr>
        <p:xfrm>
          <a:off x="231051" y="1261548"/>
          <a:ext cx="8915400" cy="464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0859" y="5828678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8930" marR="6350" indent="-2856865" algn="ctr">
              <a:lnSpc>
                <a:spcPct val="100000"/>
              </a:lnSpc>
            </a:pP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Динам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ка</a:t>
            </a:r>
            <a:r>
              <a:rPr lang="ru-RU" b="1" spc="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м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езд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ных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плен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й</a:t>
            </a:r>
            <a:r>
              <a:rPr lang="ru-RU" b="1" spc="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ю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жет</a:t>
            </a:r>
            <a:r>
              <a:rPr lang="ru-RU" b="1" spc="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</a:p>
          <a:p>
            <a:pPr marL="2868930" marR="6350" indent="-2856865" algn="ctr">
              <a:lnSpc>
                <a:spcPct val="100000"/>
              </a:lnSpc>
            </a:pP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за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2023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2024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г.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703097185"/>
              </p:ext>
            </p:extLst>
          </p:nvPr>
        </p:nvGraphicFramePr>
        <p:xfrm>
          <a:off x="385869" y="1029321"/>
          <a:ext cx="8839200" cy="479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7704" y="58002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701930"/>
            <a:ext cx="8089900" cy="715708"/>
          </a:xfrm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327785">
              <a:lnSpc>
                <a:spcPct val="100000"/>
              </a:lnSpc>
            </a:pPr>
            <a:r>
              <a:rPr sz="2800" spc="-20" dirty="0">
                <a:solidFill>
                  <a:srgbClr val="0070C0"/>
                </a:solidFill>
              </a:rPr>
              <a:t>Нед</a:t>
            </a:r>
            <a:r>
              <a:rPr sz="2800" spc="-30" dirty="0">
                <a:solidFill>
                  <a:srgbClr val="0070C0"/>
                </a:solidFill>
              </a:rPr>
              <a:t>о</a:t>
            </a:r>
            <a:r>
              <a:rPr sz="2800" spc="-20" dirty="0">
                <a:solidFill>
                  <a:srgbClr val="0070C0"/>
                </a:solidFill>
              </a:rPr>
              <a:t>имка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по</a:t>
            </a:r>
            <a:r>
              <a:rPr sz="2800" spc="-5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налоговым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до</a:t>
            </a:r>
            <a:r>
              <a:rPr sz="2800" spc="30" dirty="0">
                <a:solidFill>
                  <a:srgbClr val="0070C0"/>
                </a:solidFill>
              </a:rPr>
              <a:t>х</a:t>
            </a:r>
            <a:r>
              <a:rPr sz="2800" spc="-20" dirty="0">
                <a:solidFill>
                  <a:srgbClr val="0070C0"/>
                </a:solidFill>
              </a:rPr>
              <a:t>одам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650" y="1011300"/>
            <a:ext cx="9048750" cy="0"/>
          </a:xfrm>
          <a:custGeom>
            <a:avLst/>
            <a:gdLst/>
            <a:ahLst/>
            <a:cxnLst/>
            <a:rect l="l" t="t" r="r" b="b"/>
            <a:pathLst>
              <a:path w="9048750">
                <a:moveTo>
                  <a:pt x="0" y="0"/>
                </a:moveTo>
                <a:lnTo>
                  <a:pt x="904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5006" y="810259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5952176"/>
              </p:ext>
            </p:extLst>
          </p:nvPr>
        </p:nvGraphicFramePr>
        <p:xfrm>
          <a:off x="463278" y="1493775"/>
          <a:ext cx="9056916" cy="5056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8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00"/>
                <a:gridCol w="1057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400"/>
                <a:gridCol w="14540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6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662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668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30113">
                <a:tc>
                  <a:txBody>
                    <a:bodyPr/>
                    <a:lstStyle/>
                    <a:p>
                      <a:pPr marL="768985" marR="218440" indent="-5429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765" indent="711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01.0</a:t>
                      </a: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3335" indent="-151130">
                        <a:lnSpc>
                          <a:spcPct val="100000"/>
                        </a:lnSpc>
                      </a:pPr>
                      <a:r>
                        <a:rPr sz="1400" b="1" spc="-135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lang="ru-RU" sz="1400" b="1" dirty="0" err="1" smtClean="0">
                          <a:latin typeface="Times New Roman"/>
                          <a:cs typeface="Times New Roman"/>
                        </a:rPr>
                        <a:t>ый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698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2857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83185" indent="-21653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+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 (гр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-гр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ный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3093,0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59,3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2444,0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6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-4,5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Единый с/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налог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27,0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Упрощенная система налогообложения, патентная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14,0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78740" marR="80010">
                        <a:lnSpc>
                          <a:spcPct val="100000"/>
                        </a:lnSpc>
                        <a:tabLst>
                          <a:tab pos="782320" algn="l"/>
                          <a:tab pos="120205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им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ф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1163,0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22,3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893,0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-2,3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6700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ый        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        </a:t>
                      </a:r>
                      <a:r>
                        <a:rPr sz="1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менен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    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    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              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ов деятел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сти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-0,1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1863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Патентная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64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930910" algn="l"/>
                          <a:tab pos="149733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ских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861,0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16,5</a:t>
                      </a:r>
                      <a:endParaRPr lang="ru-RU" sz="12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1030,0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23,1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0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/>
                        <a:t>5213,0</a:t>
                      </a:r>
                      <a:endParaRPr lang="ru-RU" sz="12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4461,0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lang="ru-RU" sz="1400" b="1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1" y="381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Недоимка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по платежам в бюджет муниципального района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9245600" y="6336792"/>
            <a:ext cx="660400" cy="521208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17</a:t>
            </a:fld>
            <a:endParaRPr lang="ru-RU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16409"/>
            <a:ext cx="8763000" cy="48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310"/>
              </a:lnSpc>
              <a:tabLst>
                <a:tab pos="1461135" algn="l"/>
                <a:tab pos="9328150" algn="l"/>
              </a:tabLst>
            </a:pP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Расходы</a:t>
            </a:r>
            <a:r>
              <a:rPr sz="2400" spc="3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бюджета</a:t>
            </a:r>
            <a:r>
              <a:rPr sz="24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</a:t>
            </a:r>
            <a:endParaRPr sz="3600" dirty="0">
              <a:solidFill>
                <a:srgbClr val="0070C0"/>
              </a:solidFill>
              <a:latin typeface="Bookman Old Style" pitchFamily="18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8184" y="1673351"/>
            <a:ext cx="2386584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994" y="1071169"/>
            <a:ext cx="8417560" cy="149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6530">
              <a:lnSpc>
                <a:spcPct val="100000"/>
              </a:lnSpc>
              <a:tabLst>
                <a:tab pos="1259205" algn="l"/>
                <a:tab pos="2393315" algn="l"/>
                <a:tab pos="3286760" algn="l"/>
                <a:tab pos="3556000" algn="l"/>
                <a:tab pos="4664710" algn="l"/>
                <a:tab pos="5709920" algn="l"/>
                <a:tab pos="7234555" algn="l"/>
                <a:tab pos="7613650" algn="l"/>
              </a:tabLst>
            </a:pP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бю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жета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</a:t>
            </a:r>
            <a:r>
              <a:rPr lang="ru-RU" sz="1600" b="1" spc="-10" dirty="0" smtClean="0">
                <a:solidFill>
                  <a:srgbClr val="C00000"/>
                </a:solidFill>
                <a:latin typeface="Tahoma"/>
                <a:cs typeface="Tahoma"/>
              </a:rPr>
              <a:t>района</a:t>
            </a:r>
            <a:r>
              <a:rPr lang="ru-RU" sz="16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денежные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средс</a:t>
            </a:r>
            <a:r>
              <a:rPr sz="1600" spc="-15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ва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нап</a:t>
            </a:r>
            <a:r>
              <a:rPr sz="1600" spc="0" dirty="0" err="1" smtClean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авляемые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финанс</a:t>
            </a:r>
            <a:r>
              <a:rPr sz="1600" spc="-20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dirty="0" err="1" smtClean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ое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обе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печение</a:t>
            </a:r>
            <a:r>
              <a:rPr sz="16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задач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и фун</a:t>
            </a:r>
            <a:r>
              <a:rPr sz="1600" spc="-15" dirty="0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ций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местн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го</a:t>
            </a:r>
            <a:r>
              <a:rPr sz="1600" spc="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само</a:t>
            </a:r>
            <a:r>
              <a:rPr sz="1600" spc="-20" dirty="0" err="1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правления</a:t>
            </a:r>
            <a:r>
              <a:rPr sz="1600" spc="-5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 dirty="0"/>
          </a:p>
          <a:p>
            <a:pPr marL="2540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Класси</a:t>
            </a:r>
            <a:r>
              <a:rPr sz="1800" b="1" spc="-15" dirty="0" err="1" smtClean="0">
                <a:latin typeface="Times New Roman"/>
                <a:cs typeface="Times New Roman"/>
              </a:rPr>
              <a:t>ф</a:t>
            </a:r>
            <a:r>
              <a:rPr sz="1800" b="1" spc="-10" dirty="0" err="1" smtClean="0">
                <a:latin typeface="Times New Roman"/>
                <a:cs typeface="Times New Roman"/>
              </a:rPr>
              <a:t>и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</a:t>
            </a:r>
            <a:r>
              <a:rPr sz="1800" b="1" spc="-10" dirty="0" err="1" smtClean="0">
                <a:latin typeface="Times New Roman"/>
                <a:cs typeface="Times New Roman"/>
              </a:rPr>
              <a:t>ци</a:t>
            </a:r>
            <a:r>
              <a:rPr sz="1800" b="1" dirty="0" err="1" smtClean="0">
                <a:latin typeface="Times New Roman"/>
                <a:cs typeface="Times New Roman"/>
              </a:rPr>
              <a:t>я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ра</a:t>
            </a:r>
            <a:r>
              <a:rPr sz="1800" b="1" spc="-25" dirty="0" err="1" smtClean="0">
                <a:latin typeface="Times New Roman"/>
                <a:cs typeface="Times New Roman"/>
              </a:rPr>
              <a:t>с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в</a:t>
            </a:r>
            <a:endParaRPr sz="1800" dirty="0" smtClean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по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п</a:t>
            </a:r>
            <a:r>
              <a:rPr sz="1800" b="1" spc="-10" dirty="0" err="1" smtClean="0">
                <a:latin typeface="Times New Roman"/>
                <a:cs typeface="Times New Roman"/>
              </a:rPr>
              <a:t>р</a:t>
            </a:r>
            <a:r>
              <a:rPr sz="1800" b="1" dirty="0" err="1" smtClean="0">
                <a:latin typeface="Times New Roman"/>
                <a:cs typeface="Times New Roman"/>
              </a:rPr>
              <a:t>и</a:t>
            </a:r>
            <a:r>
              <a:rPr sz="1800" b="1" spc="-10" dirty="0" err="1" smtClean="0">
                <a:latin typeface="Times New Roman"/>
                <a:cs typeface="Times New Roman"/>
              </a:rPr>
              <a:t>з</a:t>
            </a:r>
            <a:r>
              <a:rPr sz="1800" b="1" dirty="0" err="1" smtClean="0">
                <a:latin typeface="Times New Roman"/>
                <a:cs typeface="Times New Roman"/>
              </a:rPr>
              <a:t>на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051" y="3364990"/>
            <a:ext cx="2928201" cy="300555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12" y="3955542"/>
            <a:ext cx="253238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Фу</a:t>
            </a:r>
            <a:r>
              <a:rPr sz="1600" b="1" spc="-5" dirty="0">
                <a:latin typeface="Times New Roman"/>
                <a:cs typeface="Times New Roman"/>
              </a:rPr>
              <a:t>н</a:t>
            </a:r>
            <a:r>
              <a:rPr sz="1600" b="1" spc="-10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ц</a:t>
            </a:r>
            <a:r>
              <a:rPr sz="1600" b="1" spc="-10" dirty="0">
                <a:latin typeface="Times New Roman"/>
                <a:cs typeface="Times New Roman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ражает н</a:t>
            </a:r>
            <a:r>
              <a:rPr sz="1600" spc="-4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</a:t>
            </a:r>
            <a:r>
              <a:rPr sz="1600" spc="-3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сновн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ам</a:t>
            </a:r>
            <a:r>
              <a:rPr sz="1600" spc="-70" dirty="0">
                <a:latin typeface="Times New Roman"/>
                <a:cs typeface="Times New Roman"/>
              </a:rPr>
              <a:t>о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117" y="3401567"/>
            <a:ext cx="3076954" cy="2968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1527" y="3751326"/>
            <a:ext cx="24682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мс</a:t>
            </a:r>
            <a:r>
              <a:rPr sz="1600" b="1" spc="-30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венн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 с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язана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рой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ажает г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иров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70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нкцион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 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7304" y="3410711"/>
            <a:ext cx="3075941" cy="295983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2846" y="4004564"/>
            <a:ext cx="2889885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Э</a:t>
            </a:r>
            <a:r>
              <a:rPr sz="1600" b="1" spc="-35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он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мич</a:t>
            </a:r>
            <a:r>
              <a:rPr sz="1600" b="1" spc="1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ци</a:t>
            </a:r>
            <a:r>
              <a:rPr sz="1600" spc="-10" dirty="0">
                <a:latin typeface="Times New Roman"/>
                <a:cs typeface="Times New Roman"/>
              </a:rPr>
              <a:t>я по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азы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делен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 те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ущ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3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пи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(за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аб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тная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тери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з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при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етен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аров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г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р.)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1388" y="1898904"/>
            <a:ext cx="1571243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0567" y="1982723"/>
            <a:ext cx="10668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408" y="2205482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1417" y="1934744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2408" y="1934744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6791" y="1915667"/>
            <a:ext cx="1562100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2635" y="1970532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6366" y="2091308"/>
            <a:ext cx="559307" cy="9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7304" y="1952375"/>
            <a:ext cx="975233" cy="412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7304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6844" y="2827020"/>
            <a:ext cx="973836" cy="614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766826" y="369062"/>
                </a:moveTo>
                <a:lnTo>
                  <a:pt x="0" y="369062"/>
                </a:lnTo>
                <a:lnTo>
                  <a:pt x="383413" y="492125"/>
                </a:lnTo>
                <a:lnTo>
                  <a:pt x="766826" y="369062"/>
                </a:lnTo>
                <a:close/>
              </a:path>
              <a:path w="767079" h="492125">
                <a:moveTo>
                  <a:pt x="575055" y="0"/>
                </a:moveTo>
                <a:lnTo>
                  <a:pt x="191642" y="0"/>
                </a:lnTo>
                <a:lnTo>
                  <a:pt x="191642" y="369062"/>
                </a:lnTo>
                <a:lnTo>
                  <a:pt x="575055" y="369062"/>
                </a:lnTo>
                <a:lnTo>
                  <a:pt x="57505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0" y="369062"/>
                </a:moveTo>
                <a:lnTo>
                  <a:pt x="191642" y="369062"/>
                </a:lnTo>
                <a:lnTo>
                  <a:pt x="191642" y="0"/>
                </a:lnTo>
                <a:lnTo>
                  <a:pt x="575055" y="0"/>
                </a:lnTo>
                <a:lnTo>
                  <a:pt x="575055" y="369062"/>
                </a:lnTo>
                <a:lnTo>
                  <a:pt x="766826" y="369062"/>
                </a:lnTo>
                <a:lnTo>
                  <a:pt x="383413" y="492125"/>
                </a:lnTo>
                <a:lnTo>
                  <a:pt x="0" y="369062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5"/>
          </p:nvPr>
        </p:nvSpPr>
        <p:spPr>
          <a:xfrm>
            <a:off x="8900859" y="6336792"/>
            <a:ext cx="660400" cy="521208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18</a:t>
            </a:fld>
            <a:endParaRPr lang="ru-RU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55064" y="672083"/>
            <a:ext cx="658825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75" y="171703"/>
            <a:ext cx="931545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  <a:tabLst>
                <a:tab pos="2285365" algn="l"/>
                <a:tab pos="93021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Капитальные вложения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34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в</a:t>
            </a:r>
            <a:r>
              <a:rPr sz="2400" u="heavy" spc="-1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4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24 </a:t>
            </a:r>
            <a:r>
              <a:rPr sz="2400" b="1" u="heavy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году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098" y="727836"/>
            <a:ext cx="40927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b="1" dirty="0">
                <a:latin typeface="Times New Roman"/>
                <a:cs typeface="Times New Roman"/>
              </a:rPr>
              <a:t>ОБЩ</a:t>
            </a:r>
            <a:r>
              <a:rPr sz="1800" b="1" spc="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ЪЕМ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–</a:t>
            </a:r>
            <a:r>
              <a:rPr lang="ru-RU" sz="1800" b="1" spc="-10" dirty="0" smtClean="0">
                <a:latin typeface="Times New Roman"/>
                <a:cs typeface="Times New Roman"/>
              </a:rPr>
              <a:t>246216,9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3041955"/>
            <a:ext cx="2866584" cy="861774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дорог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160825,5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18" name="object 18"/>
          <p:cNvSpPr/>
          <p:nvPr/>
        </p:nvSpPr>
        <p:spPr>
          <a:xfrm>
            <a:off x="6578590" y="3119365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еспечение</a:t>
            </a:r>
            <a:r>
              <a:rPr lang="ru-RU" sz="14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жильем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ных к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егорий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2608,2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460" y="2345274"/>
            <a:ext cx="261695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59637" y="2500092"/>
            <a:ext cx="2786725" cy="738664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Ремонт и обустройство военно-мемориальных объектов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848,1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59639" y="3351591"/>
            <a:ext cx="2786724" cy="492443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 отдельных объектов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13597,8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559636" y="4875049"/>
            <a:ext cx="2786739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Развитие систем водоснабжения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13797,5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8"/>
          <p:cNvSpPr/>
          <p:nvPr/>
        </p:nvSpPr>
        <p:spPr>
          <a:xfrm>
            <a:off x="231052" y="2190456"/>
            <a:ext cx="2864132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Перевозка пассажиров</a:t>
            </a:r>
          </a:p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6947,8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2" name="object 8"/>
          <p:cNvSpPr/>
          <p:nvPr/>
        </p:nvSpPr>
        <p:spPr>
          <a:xfrm>
            <a:off x="6578589" y="1261549"/>
            <a:ext cx="2786723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сфера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37969,3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3" name="object 8"/>
          <p:cNvSpPr/>
          <p:nvPr/>
        </p:nvSpPr>
        <p:spPr>
          <a:xfrm>
            <a:off x="3559638" y="1261550"/>
            <a:ext cx="2786725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ммунальн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яйс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40474,3т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4" name="object 8"/>
          <p:cNvSpPr/>
          <p:nvPr/>
        </p:nvSpPr>
        <p:spPr>
          <a:xfrm>
            <a:off x="231051" y="1261548"/>
            <a:ext cx="2864133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402590" marR="398145"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мика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167773,3 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59638" y="2035638"/>
            <a:ext cx="2786724" cy="276999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64465" marR="156845" algn="ctr">
              <a:lnSpc>
                <a:spcPct val="10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Ремонт жилфонда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139,2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59638" y="4125680"/>
            <a:ext cx="2786724" cy="430887"/>
          </a:xfrm>
          <a:custGeom>
            <a:avLst/>
            <a:gdLst/>
            <a:ahLst/>
            <a:cxnLst/>
            <a:rect l="l" t="t" r="r" b="b"/>
            <a:pathLst>
              <a:path w="2965450" h="922654">
                <a:moveTo>
                  <a:pt x="0" y="922337"/>
                </a:moveTo>
                <a:lnTo>
                  <a:pt x="2965450" y="922337"/>
                </a:lnTo>
                <a:lnTo>
                  <a:pt x="29654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64C1EA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Приобретение спецтехники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12091,7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18"/>
          <p:cNvSpPr/>
          <p:nvPr/>
        </p:nvSpPr>
        <p:spPr>
          <a:xfrm>
            <a:off x="6578589" y="2190456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соцсферы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15970,2 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18"/>
          <p:cNvSpPr/>
          <p:nvPr/>
        </p:nvSpPr>
        <p:spPr>
          <a:xfrm>
            <a:off x="6578589" y="4048273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Модернизация систем образования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19390,9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en-US" sz="1400" b="1" spc="-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5"/>
          </p:nvPr>
        </p:nvSpPr>
        <p:spPr>
          <a:xfrm>
            <a:off x="8823450" y="5751270"/>
            <a:ext cx="660400" cy="521208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19</a:t>
            </a:fld>
            <a:endParaRPr lang="ru-RU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661" y="153670"/>
            <a:ext cx="36455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B0F0"/>
                </a:solidFill>
                <a:latin typeface="Bookman Old Style"/>
                <a:cs typeface="Bookman Old Style"/>
              </a:rPr>
              <a:t>Преди</a:t>
            </a:r>
            <a:r>
              <a:rPr sz="4000" b="1" spc="-40" dirty="0">
                <a:solidFill>
                  <a:srgbClr val="00B0F0"/>
                </a:solidFill>
                <a:latin typeface="Bookman Old Style"/>
                <a:cs typeface="Bookman Old Style"/>
              </a:rPr>
              <a:t>с</a:t>
            </a:r>
            <a:r>
              <a:rPr sz="4000" b="1" spc="-25" dirty="0">
                <a:solidFill>
                  <a:srgbClr val="00B0F0"/>
                </a:solidFill>
                <a:latin typeface="Bookman Old Style"/>
                <a:cs typeface="Bookman Old Style"/>
              </a:rPr>
              <a:t>ловие</a:t>
            </a:r>
            <a:endParaRPr sz="4000" dirty="0">
              <a:solidFill>
                <a:srgbClr val="00B0F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837" y="85718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37" y="8889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541" y="1067689"/>
            <a:ext cx="9077325" cy="447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 marR="548005" indent="-398145">
              <a:lnSpc>
                <a:spcPts val="2160"/>
              </a:lnSpc>
            </a:pP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Исполне</a:t>
            </a:r>
            <a:r>
              <a:rPr sz="1900" b="1" i="1" spc="-8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ие</a:t>
            </a:r>
            <a:r>
              <a:rPr sz="1900" b="1" i="1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b="1" i="1" spc="-120" dirty="0">
                <a:solidFill>
                  <a:srgbClr val="7030A0"/>
                </a:solidFill>
                <a:latin typeface="Tahoma"/>
                <a:cs typeface="Tahoma"/>
              </a:rPr>
              <a:t>ю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джета</a:t>
            </a:r>
            <a:r>
              <a:rPr sz="1900" b="1" i="1" spc="-1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–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процесс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ора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учета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д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х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од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</a:t>
            </a:r>
            <a:r>
              <a:rPr sz="1900" i="1" spc="-85" dirty="0">
                <a:solidFill>
                  <a:srgbClr val="7030A0"/>
                </a:solidFill>
                <a:latin typeface="Tahoma"/>
                <a:cs typeface="Tahoma"/>
              </a:rPr>
              <a:t>щ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ествление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 расх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дов</a:t>
            </a:r>
            <a:r>
              <a:rPr sz="1900" i="1" spc="-4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ове</a:t>
            </a:r>
            <a:r>
              <a:rPr sz="1900" i="1" spc="-2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сводн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юджетн</a:t>
            </a:r>
            <a:r>
              <a:rPr sz="1900" i="1" spc="-80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рос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писи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к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асс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вого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ла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а.</a:t>
            </a:r>
            <a:endParaRPr sz="1900" dirty="0">
              <a:solidFill>
                <a:srgbClr val="7030A0"/>
              </a:solidFill>
              <a:latin typeface="Tahoma"/>
              <a:cs typeface="Tahoma"/>
            </a:endParaRPr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2000"/>
              </a:lnSpc>
              <a:spcBef>
                <a:spcPts val="37"/>
              </a:spcBef>
            </a:pPr>
            <a:endParaRPr sz="2000" dirty="0"/>
          </a:p>
          <a:p>
            <a:pPr marL="12700" marR="6350" indent="354965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Ис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5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Times New Roman"/>
                <a:cs typeface="Times New Roman"/>
              </a:rPr>
              <a:t>б</a:t>
            </a:r>
            <a:r>
              <a:rPr sz="1400" b="1" spc="-90" dirty="0">
                <a:latin typeface="Times New Roman"/>
                <a:cs typeface="Times New Roman"/>
              </a:rPr>
              <a:t>ю</a:t>
            </a:r>
            <a:r>
              <a:rPr sz="1400" b="1" spc="5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ж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мен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шения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ете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ав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ным)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рг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жае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елить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щие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са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2700" marR="8255" indent="354965" algn="just">
              <a:lnSpc>
                <a:spcPct val="100000"/>
              </a:lnSpc>
              <a:buFont typeface="Times New Roman"/>
              <a:buChar char="-"/>
              <a:tabLst>
                <a:tab pos="482600" algn="l"/>
              </a:tabLst>
            </a:pP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част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акл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чае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и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ремен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пления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spc="-2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щ</a:t>
            </a:r>
            <a:r>
              <a:rPr sz="1400" spc="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ей,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ствии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моби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изац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дов.</a:t>
            </a:r>
          </a:p>
          <a:p>
            <a:pPr marL="12700" marR="7620" indent="354965" algn="just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чает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ият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й,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 реше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делах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dirty="0">
                <a:latin typeface="Times New Roman"/>
                <a:cs typeface="Times New Roman"/>
              </a:rPr>
              <a:t>иня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ых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dirty="0">
                <a:latin typeface="Times New Roman"/>
                <a:cs typeface="Times New Roman"/>
              </a:rPr>
              <a:t>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8255" indent="35496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2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36766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ем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30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поря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бхо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6985" indent="354965" algn="just">
              <a:lnSpc>
                <a:spcPct val="100000"/>
              </a:lnSpc>
            </a:pPr>
            <a:r>
              <a:rPr sz="1400" spc="-13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</a:t>
            </a:r>
            <a:r>
              <a:rPr sz="1400" dirty="0">
                <a:latin typeface="Times New Roman"/>
                <a:cs typeface="Times New Roman"/>
              </a:rPr>
              <a:t>ых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dirty="0" smtClean="0">
                <a:latin typeface="Times New Roman"/>
                <a:cs typeface="Times New Roman"/>
              </a:rPr>
              <a:t>. 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8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ь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ам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рения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spc="17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ает решение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ибо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тк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онени</a:t>
            </a:r>
            <a:r>
              <a:rPr sz="1400" spc="1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52400"/>
            <a:ext cx="9315450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Исп</a:t>
            </a:r>
            <a:r>
              <a:rPr lang="ru-RU" sz="2000" spc="5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лнение</a:t>
            </a:r>
            <a:r>
              <a:rPr lang="ru-RU" sz="2000" spc="-5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рас</a:t>
            </a:r>
            <a:r>
              <a:rPr lang="ru-RU" sz="2000" spc="35" dirty="0" smtClean="0">
                <a:solidFill>
                  <a:srgbClr val="0070C0"/>
                </a:solidFill>
              </a:rPr>
              <a:t>х</a:t>
            </a:r>
            <a:r>
              <a:rPr lang="ru-RU" sz="2000" spc="-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дов</a:t>
            </a:r>
            <a:r>
              <a:rPr lang="ru-RU" sz="2000" spc="-6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бю</a:t>
            </a:r>
            <a:r>
              <a:rPr lang="ru-RU" sz="2000" spc="5" dirty="0" smtClean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жета Нижнедевицкого муниципального района</a:t>
            </a:r>
            <a:r>
              <a:rPr lang="ru-RU" sz="2000" spc="-4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за</a:t>
            </a:r>
            <a:r>
              <a:rPr lang="ru-RU" sz="2000" spc="-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20</a:t>
            </a:r>
            <a:r>
              <a:rPr lang="ru-RU" sz="2000" spc="-10" dirty="0" smtClean="0">
                <a:solidFill>
                  <a:srgbClr val="0070C0"/>
                </a:solidFill>
              </a:rPr>
              <a:t>24</a:t>
            </a:r>
            <a:r>
              <a:rPr lang="ru-RU" sz="2000" dirty="0" smtClean="0">
                <a:solidFill>
                  <a:srgbClr val="0070C0"/>
                </a:solidFill>
              </a:rPr>
              <a:t> г</a:t>
            </a:r>
            <a:r>
              <a:rPr lang="ru-RU" sz="2000" spc="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875373255"/>
              </p:ext>
            </p:extLst>
          </p:nvPr>
        </p:nvGraphicFramePr>
        <p:xfrm>
          <a:off x="0" y="564867"/>
          <a:ext cx="9829767" cy="644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101"/>
          <p:cNvSpPr txBox="1"/>
          <p:nvPr/>
        </p:nvSpPr>
        <p:spPr>
          <a:xfrm>
            <a:off x="8965187" y="5906088"/>
            <a:ext cx="5549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0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1"/>
            <a:ext cx="8368669" cy="487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Функ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ио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ьная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стр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кт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-5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рас</a:t>
            </a:r>
            <a:r>
              <a:rPr lang="ru-RU" sz="2400" b="1" spc="35" dirty="0" smtClean="0">
                <a:solidFill>
                  <a:srgbClr val="0070C0"/>
                </a:solidFill>
                <a:latin typeface="Bookman Old Style" pitchFamily="18" charset="0"/>
              </a:rPr>
              <a:t>х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дов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24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3278" y="433053"/>
          <a:ext cx="9056853" cy="64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01"/>
          <p:cNvSpPr txBox="1"/>
          <p:nvPr/>
        </p:nvSpPr>
        <p:spPr>
          <a:xfrm>
            <a:off x="8978267" y="5828680"/>
            <a:ext cx="541863" cy="27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141" y="255231"/>
            <a:ext cx="7508673" cy="464454"/>
          </a:xfrm>
          <a:noFill/>
          <a:ln>
            <a:solidFill>
              <a:srgbClr val="CCFF9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Реализация национальных проектов, тыс. руб.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hod2\Desktop\Отдел Фото\Гимназия Точка рос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94766" y="719685"/>
            <a:ext cx="3813549" cy="1702998"/>
          </a:xfrm>
          <a:prstGeom prst="rect">
            <a:avLst/>
          </a:prstGeom>
          <a:noFill/>
        </p:spPr>
      </p:pic>
      <p:pic>
        <p:nvPicPr>
          <p:cNvPr id="3" name="Picture 2" descr="C:\Users\dohod2\Desktop\Отдел Фото\Курбатовская СОШ площадка ГТО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728" y="4619729"/>
            <a:ext cx="5174490" cy="22128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8459" y="5054589"/>
            <a:ext cx="2709315" cy="1200329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Объем финансирования 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в 202</a:t>
            </a:r>
            <a:r>
              <a:rPr lang="en-US" u="sng" dirty="0" smtClean="0">
                <a:solidFill>
                  <a:srgbClr val="002060"/>
                </a:solidFill>
              </a:rPr>
              <a:t>4</a:t>
            </a:r>
            <a:r>
              <a:rPr lang="ru-RU" u="sng" dirty="0" smtClean="0">
                <a:solidFill>
                  <a:srgbClr val="002060"/>
                </a:solidFill>
              </a:rPr>
              <a:t> году – </a:t>
            </a:r>
            <a:r>
              <a:rPr lang="en-US" b="1" u="sng" dirty="0" smtClean="0">
                <a:solidFill>
                  <a:srgbClr val="002060"/>
                </a:solidFill>
              </a:rPr>
              <a:t>14615.2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u="sng" dirty="0" smtClean="0">
                <a:solidFill>
                  <a:srgbClr val="002060"/>
                </a:solidFill>
              </a:rPr>
              <a:t>тыс. руб</a:t>
            </a:r>
            <a:r>
              <a:rPr lang="ru-RU" sz="1600" u="sng" dirty="0" smtClean="0">
                <a:solidFill>
                  <a:srgbClr val="002060"/>
                </a:solidFill>
              </a:rPr>
              <a:t>.</a:t>
            </a:r>
            <a:endParaRPr lang="ru-RU" sz="1600" u="sng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ndev.adm.000\Desktop\фот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492" y="2470453"/>
            <a:ext cx="3423823" cy="2096451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102604220"/>
              </p:ext>
            </p:extLst>
          </p:nvPr>
        </p:nvGraphicFramePr>
        <p:xfrm>
          <a:off x="0" y="874503"/>
          <a:ext cx="5494863" cy="381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31051" y="332640"/>
          <a:ext cx="5883084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>
          <a:xfrm>
            <a:off x="9245600" y="6336792"/>
            <a:ext cx="660400" cy="521208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22</a:t>
            </a:fld>
            <a:endParaRPr lang="ru-RU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307409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725170">
              <a:lnSpc>
                <a:spcPts val="2875"/>
              </a:lnSpc>
            </a:pPr>
            <a:r>
              <a:rPr lang="ru-RU" sz="2400" dirty="0" smtClean="0"/>
              <a:t>         </a:t>
            </a:r>
            <a:r>
              <a:rPr sz="2400" b="1" dirty="0" err="1" smtClean="0">
                <a:solidFill>
                  <a:srgbClr val="0070C0"/>
                </a:solidFill>
              </a:rPr>
              <a:t>Структура</a:t>
            </a:r>
            <a:r>
              <a:rPr sz="2400" b="1" spc="-20" dirty="0" smtClean="0">
                <a:solidFill>
                  <a:srgbClr val="0070C0"/>
                </a:solidFill>
              </a:rPr>
              <a:t> </a:t>
            </a:r>
            <a:r>
              <a:rPr sz="2400" b="1" dirty="0" err="1">
                <a:solidFill>
                  <a:srgbClr val="0070C0"/>
                </a:solidFill>
              </a:rPr>
              <a:t>системы</a:t>
            </a:r>
            <a:r>
              <a:rPr sz="2400" b="1" spc="-15" dirty="0">
                <a:solidFill>
                  <a:srgbClr val="0070C0"/>
                </a:solidFill>
              </a:rPr>
              <a:t> </a:t>
            </a:r>
            <a:r>
              <a:rPr sz="2400" b="1" dirty="0" err="1" smtClean="0">
                <a:solidFill>
                  <a:srgbClr val="0070C0"/>
                </a:solidFill>
              </a:rPr>
              <a:t>образования</a:t>
            </a:r>
            <a:r>
              <a:rPr sz="2400" b="1" spc="-4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  муниципального района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sz="2400" b="1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600200" y="943002"/>
            <a:ext cx="585762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95"/>
              </a:lnSpc>
            </a:pP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r>
              <a:rPr lang="en-US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3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му</a:t>
            </a:r>
            <a:r>
              <a:rPr sz="1600" b="1" spc="-20" dirty="0" err="1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иципал</a:t>
            </a:r>
            <a:r>
              <a:rPr sz="1600" b="1" spc="-20" dirty="0" err="1">
                <a:solidFill>
                  <a:srgbClr val="C00000"/>
                </a:solidFill>
                <a:latin typeface="Tahoma"/>
                <a:cs typeface="Tahoma"/>
              </a:rPr>
              <a:t>ьн</a:t>
            </a:r>
            <a:r>
              <a:rPr sz="1600" b="1" spc="-25" dirty="0" err="1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учрежде</a:t>
            </a:r>
            <a:r>
              <a:rPr sz="1600" b="1" spc="-20" dirty="0" err="1" smtClean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образования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2823" y="1405127"/>
            <a:ext cx="85343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0699" y="1405127"/>
            <a:ext cx="1077467" cy="499873"/>
          </a:xfrm>
          <a:custGeom>
            <a:avLst/>
            <a:gdLst/>
            <a:ahLst/>
            <a:cxnLst/>
            <a:rect l="l" t="t" r="r" b="b"/>
            <a:pathLst>
              <a:path w="1120139" h="373380">
                <a:moveTo>
                  <a:pt x="157352" y="190118"/>
                </a:moveTo>
                <a:lnTo>
                  <a:pt x="0" y="333501"/>
                </a:lnTo>
                <a:lnTo>
                  <a:pt x="209169" y="373379"/>
                </a:lnTo>
                <a:lnTo>
                  <a:pt x="135578" y="320801"/>
                </a:lnTo>
                <a:lnTo>
                  <a:pt x="115188" y="320801"/>
                </a:lnTo>
                <a:lnTo>
                  <a:pt x="104775" y="284099"/>
                </a:lnTo>
                <a:lnTo>
                  <a:pt x="119497" y="279936"/>
                </a:lnTo>
                <a:lnTo>
                  <a:pt x="157352" y="190118"/>
                </a:lnTo>
                <a:close/>
              </a:path>
              <a:path w="1120139" h="373380">
                <a:moveTo>
                  <a:pt x="110004" y="302530"/>
                </a:moveTo>
                <a:lnTo>
                  <a:pt x="115188" y="320801"/>
                </a:lnTo>
                <a:lnTo>
                  <a:pt x="129798" y="316672"/>
                </a:lnTo>
                <a:lnTo>
                  <a:pt x="110004" y="302530"/>
                </a:lnTo>
                <a:close/>
              </a:path>
              <a:path w="1120139" h="373380">
                <a:moveTo>
                  <a:pt x="129798" y="316672"/>
                </a:moveTo>
                <a:lnTo>
                  <a:pt x="115188" y="320801"/>
                </a:lnTo>
                <a:lnTo>
                  <a:pt x="135578" y="320801"/>
                </a:lnTo>
                <a:lnTo>
                  <a:pt x="129798" y="316672"/>
                </a:lnTo>
                <a:close/>
              </a:path>
              <a:path w="1120139" h="373380">
                <a:moveTo>
                  <a:pt x="1109726" y="0"/>
                </a:moveTo>
                <a:lnTo>
                  <a:pt x="119497" y="279936"/>
                </a:lnTo>
                <a:lnTo>
                  <a:pt x="109992" y="302488"/>
                </a:lnTo>
                <a:lnTo>
                  <a:pt x="129798" y="316672"/>
                </a:lnTo>
                <a:lnTo>
                  <a:pt x="1120139" y="36702"/>
                </a:lnTo>
                <a:lnTo>
                  <a:pt x="1109726" y="0"/>
                </a:lnTo>
                <a:close/>
              </a:path>
              <a:path w="1120139" h="373380">
                <a:moveTo>
                  <a:pt x="119497" y="279936"/>
                </a:moveTo>
                <a:lnTo>
                  <a:pt x="104775" y="284099"/>
                </a:lnTo>
                <a:lnTo>
                  <a:pt x="109992" y="302488"/>
                </a:lnTo>
                <a:lnTo>
                  <a:pt x="119497" y="2799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1467611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5768" y="1504188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1371600"/>
            <a:ext cx="1341342" cy="2743200"/>
          </a:xfrm>
          <a:custGeom>
            <a:avLst/>
            <a:gdLst/>
            <a:ahLst/>
            <a:cxnLst/>
            <a:rect l="l" t="t" r="r" b="b"/>
            <a:pathLst>
              <a:path w="1488440" h="3232150">
                <a:moveTo>
                  <a:pt x="1357376" y="3082035"/>
                </a:moveTo>
                <a:lnTo>
                  <a:pt x="1488440" y="3231641"/>
                </a:lnTo>
                <a:lnTo>
                  <a:pt x="1475254" y="3135629"/>
                </a:lnTo>
                <a:lnTo>
                  <a:pt x="1423670" y="3135629"/>
                </a:lnTo>
                <a:lnTo>
                  <a:pt x="1413083" y="3112429"/>
                </a:lnTo>
                <a:lnTo>
                  <a:pt x="1357376" y="3082035"/>
                </a:lnTo>
                <a:close/>
              </a:path>
              <a:path w="1488440" h="3232150">
                <a:moveTo>
                  <a:pt x="1413083" y="3112429"/>
                </a:moveTo>
                <a:lnTo>
                  <a:pt x="1423670" y="3135629"/>
                </a:lnTo>
                <a:lnTo>
                  <a:pt x="1441144" y="3127629"/>
                </a:lnTo>
                <a:lnTo>
                  <a:pt x="1440942" y="3127629"/>
                </a:lnTo>
                <a:lnTo>
                  <a:pt x="1413083" y="3112429"/>
                </a:lnTo>
                <a:close/>
              </a:path>
              <a:path w="1488440" h="3232150">
                <a:moveTo>
                  <a:pt x="1461389" y="3034665"/>
                </a:moveTo>
                <a:lnTo>
                  <a:pt x="1447769" y="3096588"/>
                </a:lnTo>
                <a:lnTo>
                  <a:pt x="1458341" y="3119754"/>
                </a:lnTo>
                <a:lnTo>
                  <a:pt x="1423670" y="3135629"/>
                </a:lnTo>
                <a:lnTo>
                  <a:pt x="1475254" y="3135629"/>
                </a:lnTo>
                <a:lnTo>
                  <a:pt x="1461389" y="3034665"/>
                </a:lnTo>
                <a:close/>
              </a:path>
              <a:path w="1488440" h="3232150">
                <a:moveTo>
                  <a:pt x="34671" y="0"/>
                </a:moveTo>
                <a:lnTo>
                  <a:pt x="0" y="15747"/>
                </a:lnTo>
                <a:lnTo>
                  <a:pt x="1413083" y="3112429"/>
                </a:lnTo>
                <a:lnTo>
                  <a:pt x="1440942" y="3127629"/>
                </a:lnTo>
                <a:lnTo>
                  <a:pt x="1447769" y="3096588"/>
                </a:lnTo>
                <a:lnTo>
                  <a:pt x="34671" y="0"/>
                </a:lnTo>
                <a:close/>
              </a:path>
              <a:path w="1488440" h="3232150">
                <a:moveTo>
                  <a:pt x="1447769" y="3096588"/>
                </a:moveTo>
                <a:lnTo>
                  <a:pt x="1440942" y="3127629"/>
                </a:lnTo>
                <a:lnTo>
                  <a:pt x="1441144" y="3127629"/>
                </a:lnTo>
                <a:lnTo>
                  <a:pt x="1458341" y="3119754"/>
                </a:lnTo>
                <a:lnTo>
                  <a:pt x="1447769" y="309658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3911" y="1376299"/>
            <a:ext cx="1232916" cy="32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4155" y="1420367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6161" y="1376299"/>
            <a:ext cx="1010666" cy="2969641"/>
          </a:xfrm>
          <a:custGeom>
            <a:avLst/>
            <a:gdLst/>
            <a:ahLst/>
            <a:cxnLst/>
            <a:rect l="l" t="t" r="r" b="b"/>
            <a:pathLst>
              <a:path w="1028700" h="3048635">
                <a:moveTo>
                  <a:pt x="5842" y="2849753"/>
                </a:moveTo>
                <a:lnTo>
                  <a:pt x="0" y="3048508"/>
                </a:lnTo>
                <a:lnTo>
                  <a:pt x="71917" y="2946146"/>
                </a:lnTo>
                <a:lnTo>
                  <a:pt x="54101" y="2946146"/>
                </a:lnTo>
                <a:lnTo>
                  <a:pt x="18033" y="2934081"/>
                </a:lnTo>
                <a:lnTo>
                  <a:pt x="26019" y="2910032"/>
                </a:lnTo>
                <a:lnTo>
                  <a:pt x="5842" y="2849753"/>
                </a:lnTo>
                <a:close/>
              </a:path>
              <a:path w="1028700" h="3048635">
                <a:moveTo>
                  <a:pt x="26019" y="2910032"/>
                </a:moveTo>
                <a:lnTo>
                  <a:pt x="18033" y="2934081"/>
                </a:lnTo>
                <a:lnTo>
                  <a:pt x="54101" y="2946146"/>
                </a:lnTo>
                <a:lnTo>
                  <a:pt x="56126" y="2940050"/>
                </a:lnTo>
                <a:lnTo>
                  <a:pt x="36068" y="2940050"/>
                </a:lnTo>
                <a:lnTo>
                  <a:pt x="26019" y="2910032"/>
                </a:lnTo>
                <a:close/>
              </a:path>
              <a:path w="1028700" h="3048635">
                <a:moveTo>
                  <a:pt x="114300" y="2885821"/>
                </a:moveTo>
                <a:lnTo>
                  <a:pt x="62125" y="2921987"/>
                </a:lnTo>
                <a:lnTo>
                  <a:pt x="54101" y="2946146"/>
                </a:lnTo>
                <a:lnTo>
                  <a:pt x="71917" y="2946146"/>
                </a:lnTo>
                <a:lnTo>
                  <a:pt x="114300" y="2885821"/>
                </a:lnTo>
                <a:close/>
              </a:path>
              <a:path w="1028700" h="3048635">
                <a:moveTo>
                  <a:pt x="992377" y="0"/>
                </a:moveTo>
                <a:lnTo>
                  <a:pt x="26019" y="2910032"/>
                </a:lnTo>
                <a:lnTo>
                  <a:pt x="36068" y="2940050"/>
                </a:lnTo>
                <a:lnTo>
                  <a:pt x="62125" y="2921987"/>
                </a:lnTo>
                <a:lnTo>
                  <a:pt x="1028573" y="12065"/>
                </a:lnTo>
                <a:lnTo>
                  <a:pt x="992377" y="0"/>
                </a:lnTo>
                <a:close/>
              </a:path>
              <a:path w="1028700" h="3048635">
                <a:moveTo>
                  <a:pt x="62125" y="2921987"/>
                </a:moveTo>
                <a:lnTo>
                  <a:pt x="36068" y="2940050"/>
                </a:lnTo>
                <a:lnTo>
                  <a:pt x="56126" y="2940050"/>
                </a:lnTo>
                <a:lnTo>
                  <a:pt x="62125" y="2921987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384" y="1478280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296" y="1405128"/>
            <a:ext cx="169478" cy="862738"/>
          </a:xfrm>
          <a:custGeom>
            <a:avLst/>
            <a:gdLst/>
            <a:ahLst/>
            <a:cxnLst/>
            <a:rect l="l" t="t" r="r" b="b"/>
            <a:pathLst>
              <a:path w="190500" h="1176655">
                <a:moveTo>
                  <a:pt x="0" y="989711"/>
                </a:moveTo>
                <a:lnTo>
                  <a:pt x="102616" y="1176401"/>
                </a:lnTo>
                <a:lnTo>
                  <a:pt x="153903" y="1062989"/>
                </a:lnTo>
                <a:lnTo>
                  <a:pt x="79121" y="1062989"/>
                </a:lnTo>
                <a:lnTo>
                  <a:pt x="78527" y="1047717"/>
                </a:lnTo>
                <a:lnTo>
                  <a:pt x="0" y="989711"/>
                </a:lnTo>
                <a:close/>
              </a:path>
              <a:path w="190500" h="1176655">
                <a:moveTo>
                  <a:pt x="78527" y="1047717"/>
                </a:moveTo>
                <a:lnTo>
                  <a:pt x="79121" y="1062989"/>
                </a:lnTo>
                <a:lnTo>
                  <a:pt x="98171" y="1062227"/>
                </a:lnTo>
                <a:lnTo>
                  <a:pt x="78527" y="1047717"/>
                </a:lnTo>
                <a:close/>
              </a:path>
              <a:path w="190500" h="1176655">
                <a:moveTo>
                  <a:pt x="190373" y="982344"/>
                </a:moveTo>
                <a:lnTo>
                  <a:pt x="116628" y="1046236"/>
                </a:lnTo>
                <a:lnTo>
                  <a:pt x="117221" y="1061465"/>
                </a:lnTo>
                <a:lnTo>
                  <a:pt x="79121" y="1062989"/>
                </a:lnTo>
                <a:lnTo>
                  <a:pt x="153903" y="1062989"/>
                </a:lnTo>
                <a:lnTo>
                  <a:pt x="190373" y="982344"/>
                </a:lnTo>
                <a:close/>
              </a:path>
              <a:path w="190500" h="1176655">
                <a:moveTo>
                  <a:pt x="75946" y="0"/>
                </a:moveTo>
                <a:lnTo>
                  <a:pt x="37846" y="1397"/>
                </a:lnTo>
                <a:lnTo>
                  <a:pt x="78527" y="1047717"/>
                </a:lnTo>
                <a:lnTo>
                  <a:pt x="98171" y="1062227"/>
                </a:lnTo>
                <a:lnTo>
                  <a:pt x="116628" y="1046236"/>
                </a:lnTo>
                <a:lnTo>
                  <a:pt x="75946" y="0"/>
                </a:lnTo>
                <a:close/>
              </a:path>
              <a:path w="190500" h="1176655">
                <a:moveTo>
                  <a:pt x="116628" y="1046236"/>
                </a:moveTo>
                <a:lnTo>
                  <a:pt x="98171" y="1062227"/>
                </a:lnTo>
                <a:lnTo>
                  <a:pt x="117221" y="1061465"/>
                </a:lnTo>
                <a:lnTo>
                  <a:pt x="116628" y="10462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3" y="5431534"/>
            <a:ext cx="2002536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3200400"/>
            <a:ext cx="1997963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4720" y="5308090"/>
            <a:ext cx="1993392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7" y="5326379"/>
            <a:ext cx="1781310" cy="135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363" y="2944367"/>
            <a:ext cx="1961388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1252" y="1356360"/>
            <a:ext cx="443484" cy="3518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279" y="1493519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8384" y="1376299"/>
            <a:ext cx="119380" cy="3255010"/>
          </a:xfrm>
          <a:custGeom>
            <a:avLst/>
            <a:gdLst/>
            <a:ahLst/>
            <a:cxnLst/>
            <a:rect l="l" t="t" r="r" b="b"/>
            <a:pathLst>
              <a:path w="119379" h="3255010">
                <a:moveTo>
                  <a:pt x="0" y="3063367"/>
                </a:moveTo>
                <a:lnTo>
                  <a:pt x="54482" y="3254755"/>
                </a:lnTo>
                <a:lnTo>
                  <a:pt x="90437" y="3140710"/>
                </a:lnTo>
                <a:lnTo>
                  <a:pt x="75056" y="3140710"/>
                </a:lnTo>
                <a:lnTo>
                  <a:pt x="36956" y="3140202"/>
                </a:lnTo>
                <a:lnTo>
                  <a:pt x="37315" y="3114728"/>
                </a:lnTo>
                <a:lnTo>
                  <a:pt x="0" y="3063367"/>
                </a:lnTo>
                <a:close/>
              </a:path>
              <a:path w="119379" h="3255010">
                <a:moveTo>
                  <a:pt x="75414" y="3115340"/>
                </a:moveTo>
                <a:lnTo>
                  <a:pt x="56006" y="3140456"/>
                </a:lnTo>
                <a:lnTo>
                  <a:pt x="75056" y="3140710"/>
                </a:lnTo>
                <a:lnTo>
                  <a:pt x="75414" y="3115340"/>
                </a:lnTo>
                <a:close/>
              </a:path>
              <a:path w="119379" h="3255010">
                <a:moveTo>
                  <a:pt x="114300" y="3065018"/>
                </a:moveTo>
                <a:lnTo>
                  <a:pt x="75414" y="3115340"/>
                </a:lnTo>
                <a:lnTo>
                  <a:pt x="75056" y="3140710"/>
                </a:lnTo>
                <a:lnTo>
                  <a:pt x="90437" y="3140710"/>
                </a:lnTo>
                <a:lnTo>
                  <a:pt x="114300" y="3065018"/>
                </a:lnTo>
                <a:close/>
              </a:path>
              <a:path w="119379" h="3255010">
                <a:moveTo>
                  <a:pt x="37315" y="3114728"/>
                </a:moveTo>
                <a:lnTo>
                  <a:pt x="36956" y="3140202"/>
                </a:lnTo>
                <a:lnTo>
                  <a:pt x="56006" y="3140455"/>
                </a:lnTo>
                <a:lnTo>
                  <a:pt x="37315" y="3114728"/>
                </a:lnTo>
                <a:close/>
              </a:path>
              <a:path w="119379" h="3255010">
                <a:moveTo>
                  <a:pt x="81152" y="0"/>
                </a:moveTo>
                <a:lnTo>
                  <a:pt x="37315" y="3114728"/>
                </a:lnTo>
                <a:lnTo>
                  <a:pt x="56006" y="3140456"/>
                </a:lnTo>
                <a:lnTo>
                  <a:pt x="75414" y="3115340"/>
                </a:lnTo>
                <a:lnTo>
                  <a:pt x="119252" y="508"/>
                </a:lnTo>
                <a:lnTo>
                  <a:pt x="81152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304800" y="1905000"/>
            <a:ext cx="29718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Общеобразовательные     школы -</a:t>
            </a:r>
            <a:r>
              <a:rPr lang="en-US" sz="2000" dirty="0" smtClean="0">
                <a:solidFill>
                  <a:srgbClr val="002060"/>
                </a:solidFill>
              </a:rPr>
              <a:t>9</a:t>
            </a:r>
            <a:r>
              <a:rPr lang="ru-RU" sz="2000" dirty="0" smtClean="0">
                <a:solidFill>
                  <a:srgbClr val="002060"/>
                </a:solidFill>
              </a:rPr>
              <a:t> учреждений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2362200"/>
            <a:ext cx="2667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Спортивные школы-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572000"/>
            <a:ext cx="3429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Детские дошкольные учреждения - </a:t>
            </a:r>
            <a:r>
              <a:rPr lang="en-US" sz="2000" dirty="0" smtClean="0">
                <a:solidFill>
                  <a:srgbClr val="002060"/>
                </a:solidFill>
              </a:rPr>
              <a:t>1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4572000"/>
            <a:ext cx="251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Школы  искусств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4114800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Дополнительное учреждение образования </a:t>
            </a:r>
            <a:r>
              <a:rPr lang="ru-RU" sz="2000" dirty="0" smtClean="0">
                <a:solidFill>
                  <a:srgbClr val="002060"/>
                </a:solidFill>
              </a:rPr>
              <a:t>«Дом пионеров» –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800" y="3657600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1655" y="356768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611" y="3560064"/>
            <a:ext cx="106679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40" y="3552444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8823" y="3587496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9360" y="201320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9784" y="2025395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27732" y="76200"/>
            <a:ext cx="7895718" cy="84446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90600" algn="ctr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Структура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</a:rPr>
              <a:t>системы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ку</a:t>
            </a:r>
            <a:r>
              <a:rPr sz="2400" b="1" spc="5" dirty="0" err="1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ьтуры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муниципального района</a:t>
            </a:r>
            <a:endParaRPr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2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143000" y="1447800"/>
            <a:ext cx="7543800" cy="1524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69595" y="1600200"/>
            <a:ext cx="676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муниципальных учреждения культуры со среднесписочной численностью работников </a:t>
            </a:r>
            <a:r>
              <a:rPr lang="en-US" sz="2400" b="1" dirty="0" smtClean="0"/>
              <a:t>47.9</a:t>
            </a:r>
            <a:r>
              <a:rPr lang="ru-RU" sz="2400" b="1" dirty="0" smtClean="0"/>
              <a:t> единиц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62600" y="4876800"/>
            <a:ext cx="2895600" cy="1066800"/>
          </a:xfrm>
          <a:prstGeom prst="roundRect">
            <a:avLst>
              <a:gd name="adj" fmla="val 283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Районный дом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" y="4876800"/>
            <a:ext cx="2880000" cy="1080000"/>
          </a:xfrm>
          <a:prstGeom prst="roundRect">
            <a:avLst>
              <a:gd name="adj" fmla="val 27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Районная библиотека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286000" y="2971800"/>
            <a:ext cx="1828800" cy="1905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1" idx="0"/>
          </p:cNvCxnSpPr>
          <p:nvPr/>
        </p:nvCxnSpPr>
        <p:spPr>
          <a:xfrm>
            <a:off x="5334000" y="3048000"/>
            <a:ext cx="16764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963212"/>
          </a:xfrm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68707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Рас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ды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 err="1">
                <a:solidFill>
                  <a:srgbClr val="0070C0"/>
                </a:solidFill>
              </a:rPr>
              <a:t>бю</a:t>
            </a:r>
            <a:r>
              <a:rPr sz="2000" b="1" spc="5" dirty="0" err="1">
                <a:solidFill>
                  <a:srgbClr val="0070C0"/>
                </a:solidFill>
              </a:rPr>
              <a:t>д</a:t>
            </a:r>
            <a:r>
              <a:rPr sz="2000" b="1" dirty="0" err="1">
                <a:solidFill>
                  <a:srgbClr val="0070C0"/>
                </a:solidFill>
              </a:rPr>
              <a:t>жета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</a:t>
            </a:r>
            <a:r>
              <a:rPr sz="2000" b="1" spc="-10" dirty="0">
                <a:solidFill>
                  <a:srgbClr val="0070C0"/>
                </a:solidFill>
              </a:rPr>
              <a:t> </a:t>
            </a:r>
            <a:r>
              <a:rPr sz="2000" b="1" dirty="0" smtClean="0">
                <a:solidFill>
                  <a:srgbClr val="0070C0"/>
                </a:solidFill>
              </a:rPr>
              <a:t>20</a:t>
            </a:r>
            <a:r>
              <a:rPr lang="ru-RU" sz="2000" b="1" spc="-10" dirty="0" smtClean="0">
                <a:solidFill>
                  <a:srgbClr val="0070C0"/>
                </a:solidFill>
              </a:rPr>
              <a:t>2</a:t>
            </a:r>
            <a:r>
              <a:rPr lang="en-US" sz="2000" b="1" spc="-10" dirty="0" smtClean="0">
                <a:solidFill>
                  <a:srgbClr val="0070C0"/>
                </a:solidFill>
              </a:rPr>
              <a:t>4</a:t>
            </a:r>
            <a:r>
              <a:rPr lang="ru-RU" sz="2000" b="1" spc="-10" dirty="0" smtClean="0">
                <a:solidFill>
                  <a:srgbClr val="0070C0"/>
                </a:solidFill>
              </a:rPr>
              <a:t> </a:t>
            </a:r>
            <a:r>
              <a:rPr sz="2000" b="1" dirty="0" err="1" smtClean="0">
                <a:solidFill>
                  <a:srgbClr val="0070C0"/>
                </a:solidFill>
              </a:rPr>
              <a:t>г</a:t>
            </a:r>
            <a:r>
              <a:rPr sz="2000" b="1" spc="10" dirty="0" err="1" smtClean="0">
                <a:solidFill>
                  <a:srgbClr val="0070C0"/>
                </a:solidFill>
              </a:rPr>
              <a:t>о</a:t>
            </a:r>
            <a:r>
              <a:rPr sz="2000" b="1" dirty="0" err="1" smtClean="0">
                <a:solidFill>
                  <a:srgbClr val="0070C0"/>
                </a:solidFill>
              </a:rPr>
              <a:t>ду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на</a:t>
            </a:r>
            <a:r>
              <a:rPr sz="2000" b="1" spc="-5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</a:t>
            </a:r>
            <a:r>
              <a:rPr sz="2000" b="1" spc="5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циальн</a:t>
            </a:r>
            <a:r>
              <a:rPr sz="2000" b="1" spc="5" dirty="0">
                <a:solidFill>
                  <a:srgbClr val="0070C0"/>
                </a:solidFill>
              </a:rPr>
              <a:t>у</a:t>
            </a:r>
            <a:r>
              <a:rPr sz="2000" b="1" dirty="0">
                <a:solidFill>
                  <a:srgbClr val="0070C0"/>
                </a:solidFill>
              </a:rPr>
              <a:t>ю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сферу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25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9906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958290"/>
            <a:ext cx="9271000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2425" y="1136650"/>
          <a:ext cx="8821801" cy="358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4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8350">
                <a:tc gridSpan="2"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20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lang="en-US" sz="1600" b="1" dirty="0" smtClean="0">
                          <a:latin typeface="Bookman Old Style"/>
                          <a:cs typeface="Bookman Old Style"/>
                        </a:rPr>
                        <a:t>4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.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4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1.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циал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ь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сферу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426117,6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85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 smtClean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181576,4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6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</a:t>
                      </a:r>
                      <a:r>
                        <a:rPr sz="1600" b="0" spc="-5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244541,2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13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выполне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ниципальн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го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з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ния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93487,3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06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18137,8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75349,5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3159">
                <a:tc>
                  <a:txBody>
                    <a:bodyPr/>
                    <a:lstStyle/>
                    <a:p>
                      <a:pPr marL="35560" marR="31115">
                        <a:lnSpc>
                          <a:spcPts val="1910"/>
                        </a:lnSpc>
                        <a:tabLst>
                          <a:tab pos="419100" algn="l"/>
                          <a:tab pos="1547495" algn="l"/>
                          <a:tab pos="1987550" algn="l"/>
                          <a:tab pos="2759075" algn="l"/>
                          <a:tab pos="3462020" algn="l"/>
                          <a:tab pos="5272405" algn="l"/>
                        </a:tabLst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3.	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	иные	ц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ли	(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п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ру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ия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, 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ели,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пр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ение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нт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др.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)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53668,7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4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6359,9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47308,8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28600"/>
            <a:ext cx="9315450" cy="738664"/>
          </a:xfrm>
        </p:spPr>
        <p:txBody>
          <a:bodyPr/>
          <a:lstStyle/>
          <a:p>
            <a:pPr algn="ctr"/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Д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ина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рас</a:t>
            </a:r>
            <a:r>
              <a:rPr lang="ru-RU" sz="2400" spc="35" dirty="0" smtClean="0">
                <a:solidFill>
                  <a:srgbClr val="0070C0"/>
                </a:solidFill>
                <a:latin typeface="+mn-lt"/>
              </a:rPr>
              <a:t>х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одов</a:t>
            </a:r>
            <a:r>
              <a:rPr lang="ru-RU" sz="2400" spc="-5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бюджета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Нижнедевицкого муниципального района</a:t>
            </a:r>
            <a:r>
              <a:rPr lang="ru-RU" sz="2400" spc="-4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2023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2024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г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о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ды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19155106"/>
              </p:ext>
            </p:extLst>
          </p:nvPr>
        </p:nvGraphicFramePr>
        <p:xfrm>
          <a:off x="0" y="1066800"/>
          <a:ext cx="990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8955531" y="5828679"/>
            <a:ext cx="409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6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214628"/>
            <a:ext cx="8915400" cy="582466"/>
          </a:xfrm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258445" algn="ctr">
              <a:lnSpc>
                <a:spcPct val="100000"/>
              </a:lnSpc>
            </a:pPr>
            <a:r>
              <a:rPr lang="ru-RU" sz="2400" dirty="0" err="1" smtClean="0">
                <a:solidFill>
                  <a:srgbClr val="0070C0"/>
                </a:solidFill>
              </a:rPr>
              <a:t>Муниципаль</a:t>
            </a:r>
            <a:r>
              <a:rPr sz="2400" dirty="0" err="1" smtClean="0">
                <a:solidFill>
                  <a:srgbClr val="0070C0"/>
                </a:solidFill>
              </a:rPr>
              <a:t>н</a:t>
            </a:r>
            <a:r>
              <a:rPr sz="2400" spc="-10" dirty="0" err="1" smtClean="0">
                <a:solidFill>
                  <a:srgbClr val="0070C0"/>
                </a:solidFill>
              </a:rPr>
              <a:t>ы</a:t>
            </a:r>
            <a:r>
              <a:rPr sz="2400" dirty="0" err="1" smtClean="0">
                <a:solidFill>
                  <a:srgbClr val="0070C0"/>
                </a:solidFill>
              </a:rPr>
              <a:t>е</a:t>
            </a:r>
            <a:r>
              <a:rPr sz="2400" spc="-30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пр</a:t>
            </a:r>
            <a:r>
              <a:rPr sz="2400" spc="5" dirty="0" err="1" smtClean="0">
                <a:solidFill>
                  <a:srgbClr val="0070C0"/>
                </a:solidFill>
              </a:rPr>
              <a:t>о</a:t>
            </a:r>
            <a:r>
              <a:rPr sz="2400" dirty="0" err="1" smtClean="0">
                <a:solidFill>
                  <a:srgbClr val="0070C0"/>
                </a:solidFill>
              </a:rPr>
              <a:t>гра</a:t>
            </a:r>
            <a:r>
              <a:rPr sz="2400" spc="5" dirty="0" err="1" smtClean="0">
                <a:solidFill>
                  <a:srgbClr val="0070C0"/>
                </a:solidFill>
              </a:rPr>
              <a:t>м</a:t>
            </a:r>
            <a:r>
              <a:rPr sz="2400" dirty="0" err="1" smtClean="0">
                <a:solidFill>
                  <a:srgbClr val="0070C0"/>
                </a:solidFill>
              </a:rPr>
              <a:t>мы</a:t>
            </a:r>
            <a:r>
              <a:rPr sz="2400" spc="-3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в</a:t>
            </a:r>
            <a:r>
              <a:rPr sz="2400" spc="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20</a:t>
            </a:r>
            <a:r>
              <a:rPr lang="ru-RU" sz="2400" spc="-10" dirty="0" smtClean="0">
                <a:solidFill>
                  <a:srgbClr val="0070C0"/>
                </a:solidFill>
              </a:rPr>
              <a:t>24 </a:t>
            </a:r>
            <a:r>
              <a:rPr sz="2400" dirty="0" err="1" smtClean="0">
                <a:solidFill>
                  <a:srgbClr val="0070C0"/>
                </a:solidFill>
              </a:rPr>
              <a:t>году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8049360" y="1151552"/>
            <a:ext cx="5391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4586618"/>
              </p:ext>
            </p:extLst>
          </p:nvPr>
        </p:nvGraphicFramePr>
        <p:xfrm>
          <a:off x="772914" y="1106730"/>
          <a:ext cx="8050536" cy="5671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4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гра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4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369043,1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788">
                <a:tc>
                  <a:txBody>
                    <a:bodyPr/>
                    <a:lstStyle/>
                    <a:p>
                      <a:pPr marL="85090" marR="7747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жильем, транспортными и коммунальными услугами населения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178219,1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4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.  Защита населения и территории </a:t>
                      </a:r>
                      <a:r>
                        <a:rPr lang="ru-RU" sz="1400" b="1" spc="5" dirty="0" err="1" smtClean="0">
                          <a:latin typeface="Century Schoolbook" pitchFamily="18" charset="0"/>
                          <a:cs typeface="Times New Roman"/>
                        </a:rPr>
                        <a:t>Нижнедевицкого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 муниципального района от чрезвычайных ситуаций, обеспечение пожарной безопасности и безопасности людей на водных объектах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298,9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53265,8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физической культуры и спорта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1838,7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7.  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Экономическое развитие и инновационная экономика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10556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сельского хозяйства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7588,9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.  </a:t>
                      </a:r>
                      <a:r>
                        <a:rPr lang="ru-RU" sz="1400" b="1" dirty="0" err="1" smtClean="0">
                          <a:latin typeface="Century Schoolbook" pitchFamily="18" charset="0"/>
                          <a:cs typeface="Times New Roman"/>
                        </a:rPr>
                        <a:t>Энергоэффективность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 и развитие энергетики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4140,9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С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овершенствование муниципального управления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52831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11. У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правление муниципальными финансами, повышение устойчивости бюджетов муниципальных образований </a:t>
                      </a:r>
                      <a:r>
                        <a:rPr lang="ru-RU" sz="1400" b="1" dirty="0" err="1" smtClean="0">
                          <a:latin typeface="+mn-lt"/>
                          <a:cs typeface="Times New Roman"/>
                        </a:rPr>
                        <a:t>Нижнедевицкого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 муниципального района</a:t>
                      </a:r>
                      <a:endParaRPr sz="1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99879,3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8557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11.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Комплексная программа профилактики правонарушений</a:t>
                      </a:r>
                      <a:endParaRPr sz="1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549,8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21358064">
            <a:off x="8854971" y="5555053"/>
            <a:ext cx="60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                      </a:t>
            </a:r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232545"/>
            <a:ext cx="9153525" cy="681853"/>
          </a:xfrm>
          <a:prstGeom prst="rect">
            <a:avLst/>
          </a:prstGeom>
        </p:spPr>
        <p:txBody>
          <a:bodyPr vert="horz" wrap="square" lIns="0" tIns="370459" rIns="0" bIns="0" rtlCol="0">
            <a:spAutoFit/>
          </a:bodyPr>
          <a:lstStyle/>
          <a:p>
            <a:pPr marL="327025">
              <a:lnSpc>
                <a:spcPct val="100000"/>
              </a:lnSpc>
            </a:pPr>
            <a:r>
              <a:rPr sz="2000" spc="-15" dirty="0">
                <a:solidFill>
                  <a:srgbClr val="0070C0"/>
                </a:solidFill>
              </a:rPr>
              <a:t>Рас</a:t>
            </a:r>
            <a:r>
              <a:rPr sz="2000" spc="15" dirty="0">
                <a:solidFill>
                  <a:srgbClr val="0070C0"/>
                </a:solidFill>
              </a:rPr>
              <a:t>х</a:t>
            </a:r>
            <a:r>
              <a:rPr sz="2000" spc="-15" dirty="0">
                <a:solidFill>
                  <a:srgbClr val="0070C0"/>
                </a:solidFill>
              </a:rPr>
              <a:t>оды </a:t>
            </a:r>
            <a:r>
              <a:rPr sz="2000" spc="-10" dirty="0">
                <a:solidFill>
                  <a:srgbClr val="0070C0"/>
                </a:solidFill>
              </a:rPr>
              <a:t>п</a:t>
            </a:r>
            <a:r>
              <a:rPr sz="2000" spc="-15" dirty="0">
                <a:solidFill>
                  <a:srgbClr val="0070C0"/>
                </a:solidFill>
              </a:rPr>
              <a:t>о</a:t>
            </a:r>
            <a:r>
              <a:rPr sz="2000" spc="-4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публичн</a:t>
            </a:r>
            <a:r>
              <a:rPr sz="2000" dirty="0">
                <a:solidFill>
                  <a:srgbClr val="0070C0"/>
                </a:solidFill>
              </a:rPr>
              <a:t>о</a:t>
            </a:r>
            <a:r>
              <a:rPr sz="2000" spc="-10" dirty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sz="2000" spc="-15" dirty="0">
                <a:solidFill>
                  <a:srgbClr val="0070C0"/>
                </a:solidFill>
              </a:rPr>
              <a:t>норм</a:t>
            </a:r>
            <a:r>
              <a:rPr sz="2000" spc="-10" dirty="0">
                <a:solidFill>
                  <a:srgbClr val="0070C0"/>
                </a:solidFill>
              </a:rPr>
              <a:t>а</a:t>
            </a:r>
            <a:r>
              <a:rPr sz="2000" spc="-15" dirty="0">
                <a:solidFill>
                  <a:srgbClr val="0070C0"/>
                </a:solidFill>
              </a:rPr>
              <a:t>тивным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обязат</a:t>
            </a:r>
            <a:r>
              <a:rPr sz="2000" spc="-10" dirty="0">
                <a:solidFill>
                  <a:srgbClr val="0070C0"/>
                </a:solidFill>
              </a:rPr>
              <a:t>е</a:t>
            </a:r>
            <a:r>
              <a:rPr sz="2000" spc="-15" dirty="0">
                <a:solidFill>
                  <a:srgbClr val="0070C0"/>
                </a:solidFill>
              </a:rPr>
              <a:t>льствам</a:t>
            </a:r>
            <a:r>
              <a:rPr sz="2000" spc="1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в</a:t>
            </a:r>
            <a:r>
              <a:rPr sz="2000" spc="-5" dirty="0">
                <a:solidFill>
                  <a:srgbClr val="0070C0"/>
                </a:solidFill>
              </a:rPr>
              <a:t> </a:t>
            </a:r>
            <a:r>
              <a:rPr sz="2000" spc="-15" dirty="0" smtClean="0">
                <a:solidFill>
                  <a:srgbClr val="0070C0"/>
                </a:solidFill>
              </a:rPr>
              <a:t>2</a:t>
            </a:r>
            <a:r>
              <a:rPr sz="2000" spc="-25" dirty="0" smtClean="0">
                <a:solidFill>
                  <a:srgbClr val="0070C0"/>
                </a:solidFill>
              </a:rPr>
              <a:t>0</a:t>
            </a:r>
            <a:r>
              <a:rPr lang="ru-RU" sz="2000" spc="-15" dirty="0" smtClean="0">
                <a:solidFill>
                  <a:srgbClr val="0070C0"/>
                </a:solidFill>
              </a:rPr>
              <a:t>24 </a:t>
            </a:r>
            <a:r>
              <a:rPr sz="2000" spc="-15" dirty="0" err="1" smtClean="0">
                <a:solidFill>
                  <a:srgbClr val="0070C0"/>
                </a:solidFill>
              </a:rPr>
              <a:t>го</a:t>
            </a:r>
            <a:r>
              <a:rPr sz="2000" spc="-10" dirty="0" err="1" smtClean="0">
                <a:solidFill>
                  <a:srgbClr val="0070C0"/>
                </a:solidFill>
              </a:rPr>
              <a:t>д</a:t>
            </a:r>
            <a:r>
              <a:rPr sz="2000" spc="-15" dirty="0" err="1" smtClean="0">
                <a:solidFill>
                  <a:srgbClr val="0070C0"/>
                </a:solidFill>
              </a:rPr>
              <a:t>у</a:t>
            </a:r>
            <a:endParaRPr sz="2000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581" y="990600"/>
            <a:ext cx="474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3278" y="1261010"/>
          <a:ext cx="8824626" cy="2694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7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6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0583">
                <a:tc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ивно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2240" indent="666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ем рас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Обеспечение жильем молодых семей и молодых специалистов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2608,2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62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spc="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7500,3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обеспечение  выплат приемной семье на содержание подопечных детей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4620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обеспечение выплат семьям опекунов на содержание подопечных детей 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2786,6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4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вознаграждение, причитающееся приемному родителю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l">
                        <a:lnSpc>
                          <a:spcPct val="100000"/>
                        </a:lnSpc>
                      </a:pP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4896,8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231775" algn="l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4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компенсацию части родительской платы за содержание ребенка в дошкольных учреждениях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 15,7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3788"/>
            <a:ext cx="8401811" cy="613372"/>
          </a:xfrm>
          <a:prstGeom prst="rect">
            <a:avLst/>
          </a:prstGeom>
        </p:spPr>
        <p:txBody>
          <a:bodyPr vert="horz" wrap="square" lIns="0" tIns="24168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Источ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ики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анси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ания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ита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бю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та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29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312" y="6571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12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825" y="343573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18033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951" y="2327275"/>
            <a:ext cx="11430" cy="354330"/>
          </a:xfrm>
          <a:custGeom>
            <a:avLst/>
            <a:gdLst/>
            <a:ahLst/>
            <a:cxnLst/>
            <a:rect l="l" t="t" r="r" b="b"/>
            <a:pathLst>
              <a:path w="11429" h="354330">
                <a:moveTo>
                  <a:pt x="0" y="0"/>
                </a:moveTo>
                <a:lnTo>
                  <a:pt x="11049" y="354075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415" y="1306448"/>
            <a:ext cx="6839584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9430" indent="-1777364">
              <a:lnSpc>
                <a:spcPct val="100000"/>
              </a:lnSpc>
            </a:pP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пр</a:t>
            </a: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фиц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u="heavy" spc="-2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spc="-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600" b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чае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превы</a:t>
            </a:r>
            <a:r>
              <a:rPr sz="1600" spc="-25" dirty="0">
                <a:latin typeface="Times New Roman"/>
                <a:cs typeface="Times New Roman"/>
              </a:rPr>
              <a:t>ш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над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зникает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u="heavy" spc="-395" dirty="0"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latin typeface="Times New Roman"/>
                <a:cs typeface="Times New Roman"/>
              </a:rPr>
              <a:t>дефици</a:t>
            </a:r>
            <a:r>
              <a:rPr sz="1600" b="1" u="heavy" spc="-400" dirty="0">
                <a:latin typeface="Times New Roman"/>
                <a:cs typeface="Times New Roman"/>
              </a:rPr>
              <a:t> </a:t>
            </a:r>
            <a:r>
              <a:rPr sz="1600" b="1" u="heavy" spc="-2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sz="1600" dirty="0"/>
          </a:p>
          <a:p>
            <a:pPr>
              <a:lnSpc>
                <a:spcPts val="2100"/>
              </a:lnSpc>
              <a:spcBef>
                <a:spcPts val="0"/>
              </a:spcBef>
            </a:pPr>
            <a:endParaRPr sz="2100" dirty="0"/>
          </a:p>
          <a:p>
            <a:pPr marL="178943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18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чни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анси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ва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ия</a:t>
            </a:r>
            <a:r>
              <a:rPr sz="1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2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8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8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162" y="5049773"/>
            <a:ext cx="6880859" cy="19050"/>
          </a:xfrm>
          <a:custGeom>
            <a:avLst/>
            <a:gdLst/>
            <a:ahLst/>
            <a:cxnLst/>
            <a:rect l="l" t="t" r="r" b="b"/>
            <a:pathLst>
              <a:path w="6880859" h="19050">
                <a:moveTo>
                  <a:pt x="0" y="19050"/>
                </a:moveTo>
                <a:lnTo>
                  <a:pt x="6880288" y="0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4695825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562" y="82550"/>
                </a:lnTo>
                <a:lnTo>
                  <a:pt x="55562" y="360299"/>
                </a:lnTo>
                <a:lnTo>
                  <a:pt x="71437" y="360299"/>
                </a:lnTo>
                <a:lnTo>
                  <a:pt x="71437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562" y="82550"/>
                </a:lnTo>
                <a:lnTo>
                  <a:pt x="55562" y="76200"/>
                </a:lnTo>
                <a:lnTo>
                  <a:pt x="101600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600" y="76200"/>
                </a:moveTo>
                <a:lnTo>
                  <a:pt x="71437" y="76200"/>
                </a:lnTo>
                <a:lnTo>
                  <a:pt x="71437" y="82550"/>
                </a:lnTo>
                <a:lnTo>
                  <a:pt x="127000" y="127000"/>
                </a:lnTo>
                <a:lnTo>
                  <a:pt x="101600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562" y="76200"/>
                </a:lnTo>
                <a:lnTo>
                  <a:pt x="55562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437" y="76200"/>
                </a:moveTo>
                <a:lnTo>
                  <a:pt x="63500" y="76200"/>
                </a:lnTo>
                <a:lnTo>
                  <a:pt x="71437" y="82550"/>
                </a:lnTo>
                <a:lnTo>
                  <a:pt x="71437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9775" y="4684648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625" y="82499"/>
                </a:lnTo>
                <a:lnTo>
                  <a:pt x="55499" y="360425"/>
                </a:lnTo>
                <a:lnTo>
                  <a:pt x="71374" y="360425"/>
                </a:lnTo>
                <a:lnTo>
                  <a:pt x="71374" y="82499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499" y="82600"/>
                </a:lnTo>
                <a:lnTo>
                  <a:pt x="55499" y="76200"/>
                </a:lnTo>
                <a:lnTo>
                  <a:pt x="101599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599" y="76200"/>
                </a:moveTo>
                <a:lnTo>
                  <a:pt x="71374" y="76200"/>
                </a:lnTo>
                <a:lnTo>
                  <a:pt x="71500" y="82600"/>
                </a:lnTo>
                <a:lnTo>
                  <a:pt x="127000" y="127000"/>
                </a:lnTo>
                <a:lnTo>
                  <a:pt x="101599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499" y="76200"/>
                </a:lnTo>
                <a:lnTo>
                  <a:pt x="55499" y="8260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374" y="76200"/>
                </a:moveTo>
                <a:lnTo>
                  <a:pt x="63500" y="76200"/>
                </a:lnTo>
                <a:lnTo>
                  <a:pt x="71374" y="82499"/>
                </a:lnTo>
                <a:lnTo>
                  <a:pt x="71374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ln w="15875">
            <a:solidFill>
              <a:srgbClr val="FF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8845" y="5189473"/>
            <a:ext cx="239395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algn="ctr">
              <a:lnSpc>
                <a:spcPct val="100000"/>
              </a:lnSpc>
            </a:pP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му</a:t>
            </a:r>
            <a:r>
              <a:rPr sz="1400" b="1" u="sng" spc="-3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b="1" u="sng" spc="-3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ьн</a:t>
            </a:r>
            <a:r>
              <a:rPr sz="1400" b="1" u="sng" spc="-10" dirty="0">
                <a:solidFill>
                  <a:srgbClr val="333399"/>
                </a:solidFill>
                <a:latin typeface="Times New Roman"/>
                <a:cs typeface="Times New Roman"/>
              </a:rPr>
              <a:t>ы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й д</a:t>
            </a:r>
            <a:r>
              <a:rPr sz="1400" b="1" u="sng" spc="-25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160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endParaRPr sz="1400" u="sng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пн</a:t>
            </a:r>
            <a:r>
              <a:rPr sz="1400" spc="4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овых 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яз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те</a:t>
            </a:r>
            <a:r>
              <a:rPr sz="1400" spc="-10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ств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spc="1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 обра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768" y="867536"/>
            <a:ext cx="7232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  <a:tab pos="1296035" algn="l"/>
                <a:tab pos="2294255" algn="l"/>
                <a:tab pos="2585085" algn="l"/>
                <a:tab pos="3792220" algn="l"/>
                <a:tab pos="4742180" algn="l"/>
                <a:tab pos="5507355" algn="l"/>
                <a:tab pos="6436995" algn="l"/>
              </a:tabLst>
            </a:pPr>
            <a:r>
              <a:rPr sz="1600" spc="-15" dirty="0">
                <a:latin typeface="Times New Roman"/>
                <a:cs typeface="Times New Roman"/>
              </a:rPr>
              <a:t>В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ц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ис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бюдже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ль</a:t>
            </a:r>
            <a:r>
              <a:rPr sz="1600" spc="-20" dirty="0" err="1" smtClean="0">
                <a:latin typeface="Times New Roman"/>
                <a:cs typeface="Times New Roman"/>
              </a:rPr>
              <a:t>ш</a:t>
            </a:r>
            <a:r>
              <a:rPr sz="1600" spc="-10" dirty="0" err="1" smtClean="0">
                <a:latin typeface="Times New Roman"/>
                <a:cs typeface="Times New Roman"/>
              </a:rPr>
              <a:t>ое</a:t>
            </a:r>
            <a:r>
              <a:rPr lang="ru-RU" sz="1600" spc="-10" dirty="0" smtClean="0">
                <a:latin typeface="Times New Roman"/>
                <a:cs typeface="Times New Roman"/>
              </a:rPr>
              <a:t>      </a:t>
            </a:r>
            <a:r>
              <a:rPr sz="1600" spc="0" dirty="0" err="1" smtClean="0">
                <a:latin typeface="Times New Roman"/>
                <a:cs typeface="Times New Roman"/>
              </a:rPr>
              <a:t>з</a:t>
            </a:r>
            <a:r>
              <a:rPr sz="1600" spc="-10" dirty="0" err="1" smtClean="0">
                <a:latin typeface="Times New Roman"/>
                <a:cs typeface="Times New Roman"/>
              </a:rPr>
              <a:t>нач</a:t>
            </a:r>
            <a:r>
              <a:rPr sz="1600" spc="-5" dirty="0" err="1" smtClean="0">
                <a:latin typeface="Times New Roman"/>
                <a:cs typeface="Times New Roman"/>
              </a:rPr>
              <a:t>ен</a:t>
            </a:r>
            <a:r>
              <a:rPr sz="1600" spc="-10" dirty="0" err="1" smtClean="0">
                <a:latin typeface="Times New Roman"/>
                <a:cs typeface="Times New Roman"/>
              </a:rPr>
              <a:t>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5752" y="894969"/>
            <a:ext cx="123380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3985">
              <a:lnSpc>
                <a:spcPts val="1730"/>
              </a:lnSpc>
              <a:tabLst>
                <a:tab pos="356870" algn="l"/>
              </a:tabLst>
            </a:pPr>
            <a:r>
              <a:rPr sz="1600" spc="-10" dirty="0" err="1" smtClean="0">
                <a:latin typeface="Times New Roman"/>
                <a:cs typeface="Times New Roman"/>
              </a:rPr>
              <a:t>при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р</a:t>
            </a:r>
            <a:r>
              <a:rPr sz="1600" spc="-10" dirty="0" err="1" smtClean="0">
                <a:latin typeface="Times New Roman"/>
                <a:cs typeface="Times New Roman"/>
              </a:rPr>
              <a:t>е</a:t>
            </a:r>
            <a:r>
              <a:rPr sz="1600" spc="-5" dirty="0" err="1" smtClean="0">
                <a:latin typeface="Times New Roman"/>
                <a:cs typeface="Times New Roman"/>
              </a:rPr>
              <a:t>т</a:t>
            </a:r>
            <a:r>
              <a:rPr sz="1600" spc="-10" dirty="0" err="1" smtClean="0">
                <a:latin typeface="Times New Roman"/>
                <a:cs typeface="Times New Roman"/>
              </a:rPr>
              <a:t>ает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икает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592" y="1086992"/>
            <a:ext cx="73939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670" algn="l"/>
                <a:tab pos="2795270" algn="l"/>
                <a:tab pos="3057525" algn="l"/>
                <a:tab pos="4048760" algn="l"/>
                <a:tab pos="4625975" algn="l"/>
                <a:tab pos="5427980" algn="l"/>
                <a:tab pos="6604634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сбал</a:t>
            </a:r>
            <a:r>
              <a:rPr sz="1600" spc="-5" dirty="0">
                <a:latin typeface="Times New Roman"/>
                <a:cs typeface="Times New Roman"/>
              </a:rPr>
              <a:t>анс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ность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ов.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Если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пре</a:t>
            </a:r>
            <a:r>
              <a:rPr sz="1600" spc="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ы</a:t>
            </a:r>
            <a:r>
              <a:rPr sz="1600" spc="-20" dirty="0">
                <a:latin typeface="Times New Roman"/>
                <a:cs typeface="Times New Roman"/>
              </a:rPr>
              <a:t>ш</a:t>
            </a:r>
            <a:r>
              <a:rPr sz="1600" spc="-5" dirty="0">
                <a:latin typeface="Times New Roman"/>
                <a:cs typeface="Times New Roman"/>
              </a:rPr>
              <a:t>аю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7822909"/>
              </p:ext>
            </p:extLst>
          </p:nvPr>
        </p:nvGraphicFramePr>
        <p:xfrm>
          <a:off x="685800" y="2681287"/>
          <a:ext cx="8542334" cy="197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2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1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0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91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13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302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30949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5875">
                      <a:solidFill>
                        <a:srgbClr val="3366FF"/>
                      </a:solidFill>
                      <a:prstDash val="solid"/>
                    </a:lnR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6275">
                <a:tc gridSpan="2">
                  <a:txBody>
                    <a:bodyPr/>
                    <a:lstStyle/>
                    <a:p>
                      <a:pPr marL="125095" marR="7556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b="1" spc="-9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4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b="1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гих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ровней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етн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й системы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25095" marR="7556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7475" marR="11112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Муниципальные займы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7040" marR="396875" indent="-43815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к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дитн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х организаций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 marR="85725" indent="45720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spc="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b="1" u="sng" spc="-3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 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 б</a:t>
                      </a:r>
                      <a:r>
                        <a:rPr sz="1400" spc="-8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9220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755" marR="6350" indent="-1710689" algn="ctr">
              <a:lnSpc>
                <a:spcPct val="100000"/>
              </a:lnSpc>
            </a:pPr>
            <a:r>
              <a:rPr sz="2400" b="1" dirty="0">
                <a:latin typeface="Bookman Old Style"/>
                <a:cs typeface="Bookman Old Style"/>
              </a:rPr>
              <a:t>Показатели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социально</a:t>
            </a:r>
            <a:r>
              <a:rPr sz="2400" b="1" spc="-1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– </a:t>
            </a:r>
            <a:r>
              <a:rPr sz="2400" b="1" dirty="0" err="1">
                <a:latin typeface="Bookman Old Style"/>
                <a:cs typeface="Bookman Old Style"/>
              </a:rPr>
              <a:t>экономичес</a:t>
            </a:r>
            <a:r>
              <a:rPr sz="2400" b="1" spc="5" dirty="0" err="1">
                <a:latin typeface="Bookman Old Style"/>
                <a:cs typeface="Bookman Old Style"/>
              </a:rPr>
              <a:t>к</a:t>
            </a:r>
            <a:r>
              <a:rPr sz="2400" b="1" dirty="0" err="1">
                <a:latin typeface="Bookman Old Style"/>
                <a:cs typeface="Bookman Old Style"/>
              </a:rPr>
              <a:t>ого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 err="1" smtClean="0">
                <a:latin typeface="Bookman Old Style"/>
                <a:cs typeface="Bookman Old Style"/>
              </a:rPr>
              <a:t>раз</a:t>
            </a:r>
            <a:r>
              <a:rPr sz="2400" b="1" spc="-10" dirty="0" err="1" smtClean="0">
                <a:latin typeface="Bookman Old Style"/>
                <a:cs typeface="Bookman Old Style"/>
              </a:rPr>
              <a:t>в</a:t>
            </a:r>
            <a:r>
              <a:rPr sz="2400" b="1" dirty="0" err="1" smtClean="0">
                <a:latin typeface="Bookman Old Style"/>
                <a:cs typeface="Bookman Old Style"/>
              </a:rPr>
              <a:t>ития</a:t>
            </a:r>
            <a:endParaRPr lang="ru-RU" sz="2400" b="1" dirty="0" smtClean="0">
              <a:latin typeface="Bookman Old Style"/>
              <a:cs typeface="Bookman Old Style"/>
            </a:endParaRPr>
          </a:p>
          <a:p>
            <a:pPr marL="1722755" marR="6350" indent="-1710689" algn="ctr">
              <a:lnSpc>
                <a:spcPct val="100000"/>
              </a:lnSpc>
            </a:pPr>
            <a:r>
              <a:rPr lang="ru-RU" sz="2400" b="1" dirty="0" smtClean="0"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400" b="1" spc="-25" dirty="0" smtClean="0">
                <a:latin typeface="Bookman Old Style"/>
                <a:cs typeface="Bookman Old Style"/>
              </a:rPr>
              <a:t> </a:t>
            </a:r>
            <a:r>
              <a:rPr sz="2400" b="1" dirty="0" err="1">
                <a:latin typeface="Bookman Old Style"/>
                <a:cs typeface="Bookman Old Style"/>
              </a:rPr>
              <a:t>за</a:t>
            </a:r>
            <a:r>
              <a:rPr sz="2400" b="1" dirty="0">
                <a:latin typeface="Bookman Old Style"/>
                <a:cs typeface="Bookman Old Style"/>
              </a:rPr>
              <a:t> </a:t>
            </a:r>
            <a:r>
              <a:rPr sz="2400" b="1" dirty="0" smtClean="0">
                <a:latin typeface="Bookman Old Style"/>
                <a:cs typeface="Bookman Old Style"/>
              </a:rPr>
              <a:t>20</a:t>
            </a:r>
            <a:r>
              <a:rPr lang="ru-RU" sz="2400" b="1" dirty="0" smtClean="0">
                <a:latin typeface="Bookman Old Style"/>
                <a:cs typeface="Bookman Old Style"/>
              </a:rPr>
              <a:t>24</a:t>
            </a:r>
            <a:r>
              <a:rPr sz="2400" b="1" spc="5" dirty="0" smtClean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год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4963881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17782</a:t>
            </a:r>
            <a:r>
              <a:rPr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чел</a:t>
            </a:r>
            <a:r>
              <a:rPr lang="ru-RU"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овек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чи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с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леннос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населения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01.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25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г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10" dirty="0" smtClean="0">
                <a:solidFill>
                  <a:srgbClr val="64C1EA"/>
                </a:solidFill>
                <a:latin typeface="Times New Roman"/>
                <a:cs typeface="Times New Roman"/>
              </a:rPr>
              <a:t>109,5</a:t>
            </a:r>
            <a:r>
              <a:rPr lang="ru-RU" sz="2000" b="1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ин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екс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реби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ск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х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цен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15605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прожи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очный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миним</a:t>
            </a:r>
            <a:r>
              <a:rPr sz="2000" b="1" spc="2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64556,40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2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сре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немес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я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чная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зара</a:t>
            </a:r>
            <a:r>
              <a:rPr sz="2000" b="1" spc="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от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ая</a:t>
            </a:r>
            <a:r>
              <a:rPr sz="2000" b="1" spc="-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по организациям 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отчитывающимся в статистику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3</a:t>
            </a:fld>
            <a:endParaRPr sz="1800">
              <a:latin typeface="Tahoma"/>
              <a:cs typeface="Tahoma"/>
            </a:endParaRPr>
          </a:p>
        </p:txBody>
      </p:sp>
      <p:pic>
        <p:nvPicPr>
          <p:cNvPr id="9" name="Рисунок 8" descr="big-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416366"/>
            <a:ext cx="4489722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218448"/>
            <a:ext cx="831532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Му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ицип</a:t>
            </a:r>
            <a:r>
              <a:rPr sz="2000" b="1" spc="-25" dirty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</a:rPr>
              <a:t>льн</a:t>
            </a:r>
            <a:r>
              <a:rPr sz="2000" b="1" spc="-35" dirty="0">
                <a:solidFill>
                  <a:srgbClr val="0070C0"/>
                </a:solidFill>
                <a:latin typeface="Bookman Old Style" pitchFamily="18" charset="0"/>
              </a:rPr>
              <a:t>ы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й</a:t>
            </a:r>
            <a:r>
              <a:rPr sz="2000" b="1" spc="25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Bookman Old Style" pitchFamily="18" charset="0"/>
              </a:rPr>
              <a:t>долг</a:t>
            </a:r>
            <a:r>
              <a:rPr sz="2000" b="1" spc="1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0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24 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sz="2000" b="1" spc="-30" dirty="0" err="1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ду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30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625" y="65716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625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8460" y="3738636"/>
            <a:ext cx="64255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По состоянию на 1 января 2025 года муниципальный долг в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24600" y="789940"/>
            <a:ext cx="5636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ыс.р</a:t>
            </a:r>
            <a:r>
              <a:rPr sz="1000" spc="-20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7" name="object 77"/>
          <p:cNvSpPr/>
          <p:nvPr/>
        </p:nvSpPr>
        <p:spPr>
          <a:xfrm>
            <a:off x="6655998" y="3196773"/>
            <a:ext cx="2338451" cy="202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739175"/>
              </p:ext>
            </p:extLst>
          </p:nvPr>
        </p:nvGraphicFramePr>
        <p:xfrm>
          <a:off x="501650" y="1142999"/>
          <a:ext cx="6231757" cy="147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16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8717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53340" indent="9588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ечение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ных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средс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128905" indent="-1651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ение 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104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1051" y="797094"/>
            <a:ext cx="9432925" cy="0"/>
          </a:xfrm>
          <a:custGeom>
            <a:avLst/>
            <a:gdLst/>
            <a:ahLst/>
            <a:cxnLst/>
            <a:rect l="l" t="t" r="r" b="b"/>
            <a:pathLst>
              <a:path w="9432925">
                <a:moveTo>
                  <a:pt x="0" y="0"/>
                </a:moveTo>
                <a:lnTo>
                  <a:pt x="9432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975" y="103505"/>
            <a:ext cx="951928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Доп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те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ь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я</a:t>
            </a:r>
            <a:r>
              <a:rPr sz="2000" b="1" spc="-4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информация</a:t>
            </a:r>
            <a:r>
              <a:rPr sz="2000" b="1" spc="-6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</a:t>
            </a:r>
            <a:r>
              <a:rPr sz="2000" b="1" spc="-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отчету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об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исп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лне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ии</a:t>
            </a:r>
            <a:r>
              <a:rPr sz="2000" b="1" spc="-7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</a:t>
            </a:r>
            <a:r>
              <a:rPr sz="2000" b="1" spc="-10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ж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ета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за</a:t>
            </a:r>
            <a:r>
              <a:rPr sz="2000" spc="1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24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</a:t>
            </a:r>
            <a:r>
              <a:rPr sz="20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	</a:t>
            </a:r>
          </a:p>
          <a:p>
            <a:pPr>
              <a:lnSpc>
                <a:spcPts val="1500"/>
              </a:lnSpc>
              <a:spcBef>
                <a:spcPts val="46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31</a:t>
            </a:fld>
            <a:endParaRPr sz="16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557" y="874504"/>
          <a:ext cx="9463999" cy="5674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6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5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5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09101">
                <a:tc>
                  <a:txBody>
                    <a:bodyPr/>
                    <a:lstStyle/>
                    <a:p>
                      <a:pPr marL="133985" marR="130175" indent="273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№ п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Факт  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45,4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43,8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лити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ОМС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бъе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ва,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аза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дарст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7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  <a:tabLst>
                          <a:tab pos="1133475" algn="l"/>
                          <a:tab pos="1996439" algn="l"/>
                          <a:tab pos="2834640" algn="l"/>
                          <a:tab pos="3582670" algn="l"/>
                          <a:tab pos="4036060" algn="l"/>
                          <a:tab pos="4816475" algn="l"/>
                          <a:tab pos="584771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	до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33074,2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7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есяч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цип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44375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13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 algn="just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ний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 marR="7874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том числе учителей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44739,1</a:t>
                      </a:r>
                    </a:p>
                    <a:p>
                      <a:pPr algn="ctr"/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48688,8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334517"/>
            <a:ext cx="81534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Об</a:t>
            </a:r>
            <a:r>
              <a:rPr sz="2800" b="1" spc="-30" dirty="0">
                <a:solidFill>
                  <a:srgbClr val="7030A0"/>
                </a:solidFill>
                <a:latin typeface="Bookman Old Style"/>
                <a:cs typeface="Bookman Old Style"/>
              </a:rPr>
              <a:t>р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ащение</a:t>
            </a:r>
            <a:r>
              <a:rPr sz="2800" b="1" spc="2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к</a:t>
            </a:r>
            <a:r>
              <a:rPr sz="2800" b="1" spc="-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 err="1">
                <a:solidFill>
                  <a:srgbClr val="7030A0"/>
                </a:solidFill>
                <a:latin typeface="Bookman Old Style"/>
                <a:cs typeface="Bookman Old Style"/>
              </a:rPr>
              <a:t>жителям</a:t>
            </a:r>
            <a:r>
              <a:rPr sz="2800" b="1" spc="3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lang="ru-RU" sz="2800" b="1" spc="-20" dirty="0" err="1" smtClean="0">
                <a:solidFill>
                  <a:srgbClr val="7030A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800" b="1" spc="-20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муниципального района</a:t>
            </a:r>
          </a:p>
          <a:p>
            <a:pPr marL="12700" algn="ctr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914" y="1416365"/>
            <a:ext cx="8603737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Ув</a:t>
            </a:r>
            <a:r>
              <a:rPr sz="2000" b="1" spc="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жаем</a:t>
            </a:r>
            <a:r>
              <a:rPr sz="2000" b="1" spc="-1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ы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</a:t>
            </a:r>
            <a:r>
              <a:rPr sz="2000" b="1" spc="-4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</a:t>
            </a:r>
            <a:r>
              <a:rPr sz="2000" b="1" spc="-2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ели и 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г</a:t>
            </a:r>
            <a:r>
              <a:rPr sz="2000" b="1" spc="10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</a:t>
            </a:r>
            <a:r>
              <a:rPr sz="2000" b="1" spc="-15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 </a:t>
            </a:r>
          </a:p>
          <a:p>
            <a:pPr marL="349885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муниципального района!</a:t>
            </a: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sz="2800" dirty="0">
              <a:latin typeface="Arial Black" pitchFamily="34" charset="0"/>
            </a:endParaRPr>
          </a:p>
          <a:p>
            <a:pPr marL="354965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sz="2000" b="1" spc="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sz="2000" b="1" spc="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ии</a:t>
            </a:r>
            <a:r>
              <a:rPr sz="2000" b="1" spc="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юд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sz="2000" b="1" spc="-15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2000" b="1" spc="-1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</a:t>
            </a:r>
            <a:r>
              <a:rPr sz="20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sz="20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ль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ном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302005"/>
            <a:ext cx="632206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Инф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о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рма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ц</a:t>
            </a:r>
            <a:r>
              <a:rPr sz="3200" b="1" spc="-10" dirty="0">
                <a:solidFill>
                  <a:srgbClr val="7030A0"/>
                </a:solidFill>
                <a:latin typeface="Bookman Old Style"/>
                <a:cs typeface="Bookman Old Style"/>
              </a:rPr>
              <a:t>и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я</a:t>
            </a:r>
            <a:r>
              <a:rPr sz="3200" b="1" spc="-50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для</a:t>
            </a:r>
            <a:r>
              <a:rPr sz="3200" b="1" spc="-1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кон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т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актов</a:t>
            </a:r>
            <a:endParaRPr sz="3200" dirty="0">
              <a:solidFill>
                <a:srgbClr val="7030A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37" y="84931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37" y="88106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Отдел финансов администрации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Нижнедевицкого муниципального района</a:t>
            </a: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b="1" spc="-25" dirty="0" smtClean="0">
                <a:latin typeface="Times New Roman"/>
                <a:cs typeface="Times New Roman"/>
              </a:rPr>
              <a:t>И</a:t>
            </a:r>
            <a:r>
              <a:rPr lang="ru-RU" b="1" spc="-10" dirty="0" smtClean="0">
                <a:latin typeface="Times New Roman"/>
                <a:cs typeface="Times New Roman"/>
              </a:rPr>
              <a:t>ндекс: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396870</a:t>
            </a:r>
          </a:p>
          <a:p>
            <a:r>
              <a:rPr lang="ru-RU" b="1" spc="-15" dirty="0" smtClean="0">
                <a:latin typeface="Times New Roman"/>
                <a:cs typeface="Times New Roman"/>
              </a:rPr>
              <a:t>Село</a:t>
            </a:r>
            <a:r>
              <a:rPr lang="ru-RU" b="1" spc="-10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Нижнедевицк</a:t>
            </a:r>
          </a:p>
          <a:p>
            <a:pPr marL="12700" marR="5695950">
              <a:lnSpc>
                <a:spcPct val="100000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latin typeface="Times New Roman"/>
                <a:cs typeface="Times New Roman"/>
              </a:rPr>
              <a:t>л</a:t>
            </a:r>
            <a:r>
              <a:rPr lang="ru-RU" b="1" spc="-10" dirty="0" smtClean="0">
                <a:latin typeface="Times New Roman"/>
                <a:cs typeface="Times New Roman"/>
              </a:rPr>
              <a:t>и</a:t>
            </a:r>
            <a:r>
              <a:rPr lang="ru-RU" b="1" spc="-5" dirty="0" smtClean="0">
                <a:latin typeface="Times New Roman"/>
                <a:cs typeface="Times New Roman"/>
              </a:rPr>
              <a:t>ц</a:t>
            </a:r>
            <a:r>
              <a:rPr lang="ru-RU" b="1" spc="-10" dirty="0" smtClean="0">
                <a:latin typeface="Times New Roman"/>
                <a:cs typeface="Times New Roman"/>
              </a:rPr>
              <a:t>а: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 пл. Ленина</a:t>
            </a:r>
          </a:p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Times New Roman"/>
                <a:cs typeface="Times New Roman"/>
              </a:rPr>
              <a:t>Дом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1А</a:t>
            </a:r>
          </a:p>
          <a:p>
            <a:pPr marL="12700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Телефо</a:t>
            </a:r>
            <a:r>
              <a:rPr lang="ru-RU" b="1" spc="-5" dirty="0" smtClean="0">
                <a:latin typeface="Times New Roman"/>
                <a:cs typeface="Times New Roman"/>
              </a:rPr>
              <a:t>н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1</a:t>
            </a:r>
            <a:r>
              <a:rPr lang="ru-RU" b="1" spc="-10" dirty="0" smtClean="0">
                <a:latin typeface="Times New Roman"/>
                <a:cs typeface="Times New Roman"/>
              </a:rPr>
              <a:t>4</a:t>
            </a:r>
            <a:r>
              <a:rPr lang="ru-RU" b="1" spc="-15" dirty="0" smtClean="0">
                <a:latin typeface="Times New Roman"/>
                <a:cs typeface="Times New Roman"/>
              </a:rPr>
              <a:t>-</a:t>
            </a:r>
            <a:r>
              <a:rPr lang="ru-RU" b="1" spc="-10" dirty="0" smtClean="0">
                <a:latin typeface="Times New Roman"/>
                <a:cs typeface="Times New Roman"/>
              </a:rPr>
              <a:t>52,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факс:</a:t>
            </a:r>
            <a:r>
              <a:rPr lang="ru-RU" b="1" spc="1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25-32</a:t>
            </a: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w</a:t>
            </a:r>
            <a:r>
              <a:rPr lang="en-US" b="1" spc="-10" dirty="0" smtClean="0">
                <a:latin typeface="Times New Roman"/>
                <a:cs typeface="Times New Roman"/>
              </a:rPr>
              <a:t>ww: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http://www.nizhnedevick.ru/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700"/>
            <a:r>
              <a:rPr lang="en-US" b="1" spc="-15" dirty="0" smtClean="0">
                <a:latin typeface="Times New Roman"/>
                <a:cs typeface="Times New Roman"/>
              </a:rPr>
              <a:t>e-</a:t>
            </a:r>
            <a:r>
              <a:rPr lang="en-US" b="1" spc="-40" dirty="0" smtClean="0">
                <a:latin typeface="Times New Roman"/>
                <a:cs typeface="Times New Roman"/>
              </a:rPr>
              <a:t>m</a:t>
            </a:r>
            <a:r>
              <a:rPr lang="en-US" b="1" spc="-10" dirty="0" smtClean="0">
                <a:latin typeface="Times New Roman"/>
                <a:cs typeface="Times New Roman"/>
              </a:rPr>
              <a:t>ail: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/>
              <a:t>otdfin.ndev@govvrn.ru</a:t>
            </a:r>
          </a:p>
          <a:p>
            <a:pPr marL="12700">
              <a:lnSpc>
                <a:spcPct val="100000"/>
              </a:lnSpc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 marL="12700" marR="5695950"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0104" y="275463"/>
            <a:ext cx="80429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700" b="1" dirty="0">
                <a:latin typeface="Bookman Old Style"/>
                <a:cs typeface="Bookman Old Style"/>
              </a:rPr>
              <a:t>Основ</a:t>
            </a:r>
            <a:r>
              <a:rPr sz="1700" b="1" spc="-10" dirty="0">
                <a:latin typeface="Bookman Old Style"/>
                <a:cs typeface="Bookman Old Style"/>
              </a:rPr>
              <a:t>н</a:t>
            </a:r>
            <a:r>
              <a:rPr sz="1700" b="1" dirty="0">
                <a:latin typeface="Bookman Old Style"/>
                <a:cs typeface="Bookman Old Style"/>
              </a:rPr>
              <a:t>ые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sz="1700" b="1" spc="40" dirty="0">
                <a:latin typeface="Bookman Old Style"/>
                <a:cs typeface="Bookman Old Style"/>
              </a:rPr>
              <a:t>х</a:t>
            </a:r>
            <a:r>
              <a:rPr sz="1700" b="1" dirty="0">
                <a:latin typeface="Bookman Old Style"/>
                <a:cs typeface="Bookman Old Style"/>
              </a:rPr>
              <a:t>ар</a:t>
            </a:r>
            <a:r>
              <a:rPr sz="1700" b="1" spc="-10" dirty="0">
                <a:latin typeface="Bookman Old Style"/>
                <a:cs typeface="Bookman Old Style"/>
              </a:rPr>
              <a:t>а</a:t>
            </a:r>
            <a:r>
              <a:rPr sz="1700" b="1" dirty="0">
                <a:latin typeface="Bookman Old Style"/>
                <a:cs typeface="Bookman Old Style"/>
              </a:rPr>
              <a:t>ктер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ст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ки</a:t>
            </a:r>
            <a:r>
              <a:rPr sz="1700" b="1" spc="-60" dirty="0">
                <a:latin typeface="Bookman Old Style"/>
                <a:cs typeface="Bookman Old Style"/>
              </a:rPr>
              <a:t> </a:t>
            </a:r>
            <a:r>
              <a:rPr sz="1700" b="1" dirty="0" err="1">
                <a:latin typeface="Bookman Old Style"/>
                <a:cs typeface="Bookman Old Style"/>
              </a:rPr>
              <a:t>бю</a:t>
            </a:r>
            <a:r>
              <a:rPr sz="1700" b="1" spc="5" dirty="0" err="1">
                <a:latin typeface="Bookman Old Style"/>
                <a:cs typeface="Bookman Old Style"/>
              </a:rPr>
              <a:t>д</a:t>
            </a:r>
            <a:r>
              <a:rPr sz="1700" b="1" dirty="0" err="1">
                <a:latin typeface="Bookman Old Style"/>
                <a:cs typeface="Bookman Old Style"/>
              </a:rPr>
              <a:t>жета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lang="ru-RU" sz="1700" b="1" dirty="0" smtClean="0"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sz="1700" b="1" dirty="0" err="1" smtClean="0">
                <a:latin typeface="Bookman Old Style"/>
                <a:cs typeface="Bookman Old Style"/>
              </a:rPr>
              <a:t>за</a:t>
            </a:r>
            <a:r>
              <a:rPr sz="1700" b="1" spc="-5" dirty="0" smtClean="0">
                <a:latin typeface="Bookman Old Style"/>
                <a:cs typeface="Bookman Old Style"/>
              </a:rPr>
              <a:t> </a:t>
            </a:r>
            <a:r>
              <a:rPr sz="1700" b="1" dirty="0" smtClean="0">
                <a:latin typeface="Bookman Old Style"/>
                <a:cs typeface="Bookman Old Style"/>
              </a:rPr>
              <a:t>20</a:t>
            </a:r>
            <a:r>
              <a:rPr lang="ru-RU" sz="1700" b="1" dirty="0" smtClean="0">
                <a:latin typeface="Bookman Old Style"/>
                <a:cs typeface="Bookman Old Style"/>
              </a:rPr>
              <a:t>24</a:t>
            </a:r>
            <a:r>
              <a:rPr sz="1700" b="1" spc="-15" dirty="0" smtClean="0">
                <a:latin typeface="Bookman Old Style"/>
                <a:cs typeface="Bookman Old Style"/>
              </a:rPr>
              <a:t> </a:t>
            </a:r>
            <a:r>
              <a:rPr sz="1700" b="1" dirty="0">
                <a:latin typeface="Bookman Old Style"/>
                <a:cs typeface="Bookman Old Style"/>
              </a:rPr>
              <a:t>год</a:t>
            </a:r>
            <a:endParaRPr sz="17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0229" y="651591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75" y="17354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5591" y="1726002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3728" y="1803411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3776" y="17354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75" y="20097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9451" y="20097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0409" y="1958229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998" y="1958229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0225" y="20097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475" y="22840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451" y="22840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3850" y="22840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3776" y="22840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475" y="255841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9451" y="255841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3850" y="255841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3776" y="255841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0225" y="2558414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475" y="2832735"/>
            <a:ext cx="9159875" cy="121920"/>
          </a:xfrm>
          <a:custGeom>
            <a:avLst/>
            <a:gdLst/>
            <a:ahLst/>
            <a:cxnLst/>
            <a:rect l="l" t="t" r="r" b="b"/>
            <a:pathLst>
              <a:path w="9159875" h="121919">
                <a:moveTo>
                  <a:pt x="0" y="121920"/>
                </a:moveTo>
                <a:lnTo>
                  <a:pt x="9159875" y="121920"/>
                </a:lnTo>
                <a:lnTo>
                  <a:pt x="9159875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5" y="32289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9451" y="32289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3850" y="32289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3776" y="32289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0225" y="32289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475" y="3503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9451" y="3503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3850" y="3503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3776" y="3503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475" y="3777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451" y="3777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3850" y="3777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3776" y="3777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475" y="5027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9451" y="5027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3850" y="5027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776" y="5027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475" y="5301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451" y="5301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3850" y="5301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3776" y="5301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0226" y="5301615"/>
            <a:ext cx="832788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475" y="557593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9451" y="557593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3850" y="557593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43776" y="557593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1475" y="58502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9451" y="58502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03850" y="585025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43776" y="58502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8773413" y="5713094"/>
            <a:ext cx="660400" cy="521208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4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5774738"/>
              </p:ext>
            </p:extLst>
          </p:nvPr>
        </p:nvGraphicFramePr>
        <p:xfrm>
          <a:off x="365126" y="877099"/>
          <a:ext cx="8458324" cy="566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4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0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5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03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5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b="1" spc="-2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785182,1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806939,8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154018,0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167300,4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71822,0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82904,0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559342,1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556735,4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4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щий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794789,6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778211,5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-9607,5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28728,3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8563">
                <a:tc>
                  <a:txBody>
                    <a:bodyPr/>
                    <a:lstStyle/>
                    <a:p>
                      <a:pPr marL="85090" marR="1155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ники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инан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вания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9607,5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ты 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о,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7136"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пог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9607,5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85090" marR="443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дам, % (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 у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дных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тупл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972" y="2706623"/>
            <a:ext cx="3095244" cy="212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137" y="76200"/>
            <a:ext cx="92906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algn="ctr">
              <a:lnSpc>
                <a:spcPct val="100000"/>
              </a:lnSpc>
            </a:pPr>
            <a:r>
              <a:rPr sz="2000" b="1" dirty="0">
                <a:latin typeface="Bookman Old Style"/>
                <a:cs typeface="Bookman Old Style"/>
              </a:rPr>
              <a:t>Основные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пара</a:t>
            </a:r>
            <a:r>
              <a:rPr sz="2000" b="1" spc="5" dirty="0">
                <a:latin typeface="Bookman Old Style"/>
                <a:cs typeface="Bookman Old Style"/>
              </a:rPr>
              <a:t>м</a:t>
            </a:r>
            <a:r>
              <a:rPr sz="2000" b="1" dirty="0">
                <a:latin typeface="Bookman Old Style"/>
                <a:cs typeface="Bookman Old Style"/>
              </a:rPr>
              <a:t>етры</a:t>
            </a:r>
            <a:r>
              <a:rPr sz="2000" b="1" spc="-35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исп</a:t>
            </a:r>
            <a:r>
              <a:rPr sz="2000" b="1" spc="5" dirty="0">
                <a:latin typeface="Bookman Old Style"/>
                <a:cs typeface="Bookman Old Style"/>
              </a:rPr>
              <a:t>о</a:t>
            </a:r>
            <a:r>
              <a:rPr sz="2000" b="1" dirty="0">
                <a:latin typeface="Bookman Old Style"/>
                <a:cs typeface="Bookman Old Style"/>
              </a:rPr>
              <a:t>лнения</a:t>
            </a:r>
            <a:r>
              <a:rPr sz="2000" b="1" spc="-45" dirty="0">
                <a:latin typeface="Bookman Old Style"/>
                <a:cs typeface="Bookman Old Style"/>
              </a:rPr>
              <a:t> </a:t>
            </a:r>
            <a:r>
              <a:rPr sz="2000" b="1" dirty="0" err="1">
                <a:latin typeface="Bookman Old Style"/>
                <a:cs typeface="Bookman Old Style"/>
              </a:rPr>
              <a:t>бю</a:t>
            </a:r>
            <a:r>
              <a:rPr sz="2000" b="1" spc="5" dirty="0" err="1">
                <a:latin typeface="Bookman Old Style"/>
                <a:cs typeface="Bookman Old Style"/>
              </a:rPr>
              <a:t>д</a:t>
            </a:r>
            <a:r>
              <a:rPr sz="2000" b="1" dirty="0" err="1">
                <a:latin typeface="Bookman Old Style"/>
                <a:cs typeface="Bookman Old Style"/>
              </a:rPr>
              <a:t>жета</a:t>
            </a:r>
            <a:r>
              <a:rPr sz="2000" b="1" spc="-30" dirty="0">
                <a:latin typeface="Bookman Old Style"/>
                <a:cs typeface="Bookman Old Style"/>
              </a:rPr>
              <a:t> </a:t>
            </a:r>
            <a:r>
              <a:rPr lang="ru-RU" sz="2000" b="1" dirty="0" smtClean="0">
                <a:latin typeface="Bookman Old Style"/>
                <a:cs typeface="Bookman Old Style"/>
              </a:rPr>
              <a:t>муниципального района </a:t>
            </a:r>
            <a:r>
              <a:rPr sz="2000" b="1" dirty="0" err="1" smtClean="0">
                <a:latin typeface="Bookman Old Style"/>
                <a:cs typeface="Bookman Old Style"/>
              </a:rPr>
              <a:t>за</a:t>
            </a:r>
            <a:r>
              <a:rPr sz="2000" spc="16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Bookman Old Style"/>
                <a:cs typeface="Bookman Old Style"/>
              </a:rPr>
              <a:t>20</a:t>
            </a:r>
            <a:r>
              <a:rPr lang="ru-RU" sz="2000" b="1" smtClean="0">
                <a:latin typeface="Bookman Old Style"/>
                <a:cs typeface="Bookman Old Style"/>
              </a:rPr>
              <a:t>24</a:t>
            </a:r>
            <a:r>
              <a:rPr sz="2000" smtClean="0">
                <a:latin typeface="Times New Roman"/>
                <a:cs typeface="Times New Roman"/>
              </a:rPr>
              <a:t> </a:t>
            </a:r>
            <a:r>
              <a:rPr sz="2000" spc="-31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го</a:t>
            </a:r>
            <a:r>
              <a:rPr sz="2000" spc="-4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0" y="941832"/>
            <a:ext cx="2574036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1015" y="1318005"/>
            <a:ext cx="1818639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 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45380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4471415"/>
            <a:ext cx="2574036" cy="182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6820" y="4955794"/>
            <a:ext cx="1905635" cy="83502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43764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1195" y="1024127"/>
            <a:ext cx="813816" cy="522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42590" y="1397380"/>
            <a:ext cx="338554" cy="4425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spc="-80" dirty="0" err="1">
                <a:latin typeface="Times New Roman"/>
                <a:cs typeface="Times New Roman"/>
              </a:rPr>
              <a:t>х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dirty="0" err="1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 smtClean="0">
                <a:latin typeface="Times New Roman"/>
                <a:cs typeface="Times New Roman"/>
              </a:rPr>
              <a:t>б</a:t>
            </a:r>
            <a:r>
              <a:rPr sz="2200" b="1" spc="-110" dirty="0" err="1" smtClean="0">
                <a:latin typeface="Times New Roman"/>
                <a:cs typeface="Times New Roman"/>
              </a:rPr>
              <a:t>ю</a:t>
            </a:r>
            <a:r>
              <a:rPr sz="2200" b="1" dirty="0" err="1" smtClean="0">
                <a:latin typeface="Times New Roman"/>
                <a:cs typeface="Times New Roman"/>
              </a:rPr>
              <a:t>д</a:t>
            </a:r>
            <a:r>
              <a:rPr sz="2200" b="1" spc="-15" dirty="0" err="1" smtClean="0">
                <a:latin typeface="Times New Roman"/>
                <a:cs typeface="Times New Roman"/>
              </a:rPr>
              <a:t>ж</a:t>
            </a:r>
            <a:r>
              <a:rPr sz="2200" b="1" dirty="0" err="1" smtClean="0">
                <a:latin typeface="Times New Roman"/>
                <a:cs typeface="Times New Roman"/>
              </a:rPr>
              <a:t>е</a:t>
            </a:r>
            <a:r>
              <a:rPr sz="2200" b="1" spc="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а</a:t>
            </a:r>
            <a:r>
              <a:rPr lang="ru-RU" sz="2200" b="1" dirty="0" smtClean="0">
                <a:latin typeface="Times New Roman"/>
                <a:cs typeface="Times New Roman"/>
              </a:rPr>
              <a:t> 806939,8</a:t>
            </a:r>
            <a:r>
              <a:rPr lang="ru-RU"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т</a:t>
            </a:r>
            <a:r>
              <a:rPr sz="2200" b="1" dirty="0">
                <a:latin typeface="Times New Roman"/>
                <a:cs typeface="Times New Roman"/>
              </a:rPr>
              <a:t>ыс.</a:t>
            </a:r>
            <a:r>
              <a:rPr sz="2200" b="1" spc="-20" dirty="0">
                <a:latin typeface="Times New Roman"/>
                <a:cs typeface="Times New Roman"/>
              </a:rPr>
              <a:t>р</a:t>
            </a:r>
            <a:r>
              <a:rPr sz="2200" b="1" dirty="0">
                <a:latin typeface="Times New Roman"/>
                <a:cs typeface="Times New Roman"/>
              </a:rPr>
              <a:t>у</a:t>
            </a:r>
            <a:r>
              <a:rPr sz="2200" b="1" spc="-5" dirty="0">
                <a:latin typeface="Times New Roman"/>
                <a:cs typeface="Times New Roman"/>
              </a:rPr>
              <a:t>б</a:t>
            </a:r>
            <a:r>
              <a:rPr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1024127"/>
            <a:ext cx="813816" cy="5221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2101" y="1346635"/>
            <a:ext cx="338554" cy="4530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</a:t>
            </a:r>
            <a:r>
              <a:rPr sz="2200" b="1" spc="5" dirty="0">
                <a:latin typeface="Times New Roman"/>
                <a:cs typeface="Times New Roman"/>
              </a:rPr>
              <a:t>а</a:t>
            </a:r>
            <a:r>
              <a:rPr sz="2200" b="1" spc="-30" dirty="0">
                <a:latin typeface="Times New Roman"/>
                <a:cs typeface="Times New Roman"/>
              </a:rPr>
              <a:t>с</a:t>
            </a:r>
            <a:r>
              <a:rPr sz="2200" b="1" spc="-80" dirty="0">
                <a:latin typeface="Times New Roman"/>
                <a:cs typeface="Times New Roman"/>
              </a:rPr>
              <a:t>х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dirty="0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>
                <a:latin typeface="Times New Roman"/>
                <a:cs typeface="Times New Roman"/>
              </a:rPr>
              <a:t>б</a:t>
            </a:r>
            <a:r>
              <a:rPr sz="2200" b="1" spc="-114" dirty="0" err="1">
                <a:latin typeface="Times New Roman"/>
                <a:cs typeface="Times New Roman"/>
              </a:rPr>
              <a:t>ю</a:t>
            </a: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20" dirty="0" err="1">
                <a:latin typeface="Times New Roman"/>
                <a:cs typeface="Times New Roman"/>
              </a:rPr>
              <a:t>ж</a:t>
            </a:r>
            <a:r>
              <a:rPr sz="2200" b="1" dirty="0" err="1">
                <a:latin typeface="Times New Roman"/>
                <a:cs typeface="Times New Roman"/>
              </a:rPr>
              <a:t>е</a:t>
            </a:r>
            <a:r>
              <a:rPr sz="2200" b="1" spc="5" dirty="0" err="1">
                <a:latin typeface="Times New Roman"/>
                <a:cs typeface="Times New Roman"/>
              </a:rPr>
              <a:t>т</a:t>
            </a:r>
            <a:r>
              <a:rPr sz="2200" b="1" dirty="0" err="1"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778211,5  </a:t>
            </a:r>
            <a:r>
              <a:rPr sz="2200" b="1" spc="-1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ыс.</a:t>
            </a:r>
            <a:r>
              <a:rPr sz="2200" b="1" spc="-20" dirty="0" err="1" smtClean="0">
                <a:latin typeface="Times New Roman"/>
                <a:cs typeface="Times New Roman"/>
              </a:rPr>
              <a:t>р</a:t>
            </a:r>
            <a:r>
              <a:rPr sz="2200" b="1" dirty="0" err="1" smtClean="0">
                <a:latin typeface="Times New Roman"/>
                <a:cs typeface="Times New Roman"/>
              </a:rPr>
              <a:t>уб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08" y="1101852"/>
            <a:ext cx="2299716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5505" y="1253997"/>
            <a:ext cx="130736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10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</a:t>
            </a:r>
            <a:endParaRPr sz="1800" dirty="0">
              <a:latin typeface="Times New Roman"/>
              <a:cs typeface="Times New Roman"/>
            </a:endParaRPr>
          </a:p>
          <a:p>
            <a:pPr marL="129539" marR="122555" indent="8953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ды</a:t>
            </a:r>
            <a:endParaRPr lang="ru-RU" sz="1800" b="1" dirty="0" smtClean="0">
              <a:latin typeface="Times New Roman"/>
              <a:cs typeface="Times New Roman"/>
            </a:endParaRPr>
          </a:p>
          <a:p>
            <a:pPr marL="129539" marR="122555" indent="89535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167300,4</a:t>
            </a:r>
            <a:endParaRPr sz="180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08" y="4700015"/>
            <a:ext cx="2304288" cy="1412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390" y="4853304"/>
            <a:ext cx="156591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Без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ме</a:t>
            </a:r>
            <a:r>
              <a:rPr sz="1800" b="1" spc="-4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дн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е пос</a:t>
            </a:r>
            <a:r>
              <a:rPr sz="1800" b="1" spc="-35" dirty="0">
                <a:latin typeface="Times New Roman"/>
                <a:cs typeface="Times New Roman"/>
              </a:rPr>
              <a:t>т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п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ения</a:t>
            </a: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556735,4</a:t>
            </a:r>
            <a:endParaRPr sz="1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908" y="2903220"/>
            <a:ext cx="2304288" cy="1408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478" y="3189985"/>
            <a:ext cx="16814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414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 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82904,0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6268" y="1033272"/>
            <a:ext cx="2921507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2352" y="1102995"/>
            <a:ext cx="14478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Обра</a:t>
            </a:r>
            <a:r>
              <a:rPr sz="1400" b="1" spc="-15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ни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366239,2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10668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3407" y="1691639"/>
            <a:ext cx="2916936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95133" y="1748790"/>
            <a:ext cx="208724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Жили</a:t>
            </a:r>
            <a:r>
              <a:rPr sz="1400" b="1" spc="-15" dirty="0">
                <a:latin typeface="Times New Roman"/>
                <a:cs typeface="Times New Roman"/>
              </a:rPr>
              <a:t>щ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м</a:t>
            </a:r>
            <a:r>
              <a:rPr sz="1400" b="1" spc="5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льное 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dirty="0">
                <a:latin typeface="Times New Roman"/>
                <a:cs typeface="Times New Roman"/>
              </a:rPr>
              <a:t>озя</a:t>
            </a:r>
            <a:r>
              <a:rPr sz="1400" b="1" spc="-10" dirty="0">
                <a:latin typeface="Times New Roman"/>
                <a:cs typeface="Times New Roman"/>
              </a:rPr>
              <a:t>й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18737,0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4264" y="2519172"/>
            <a:ext cx="2921507" cy="649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15530" y="2627884"/>
            <a:ext cx="18351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ци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льная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22427,6 </a:t>
            </a:r>
            <a:r>
              <a:rPr sz="1400" b="1" dirty="0" err="1" smtClean="0">
                <a:latin typeface="Times New Roman"/>
                <a:cs typeface="Times New Roman"/>
              </a:rPr>
              <a:t>т</a:t>
            </a:r>
            <a:r>
              <a:rPr sz="1400" b="1" spc="-10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5119" y="3255264"/>
            <a:ext cx="2921507" cy="653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58990" y="3366389"/>
            <a:ext cx="233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 marR="6350" indent="-509270">
              <a:lnSpc>
                <a:spcPct val="100000"/>
              </a:lnSpc>
            </a:pP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30" dirty="0">
                <a:latin typeface="Times New Roman"/>
                <a:cs typeface="Times New Roman"/>
              </a:rPr>
              <a:t>у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0" dirty="0">
                <a:latin typeface="Times New Roman"/>
                <a:cs typeface="Times New Roman"/>
              </a:rPr>
              <a:t>ь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кин</a:t>
            </a:r>
            <a:r>
              <a:rPr sz="1400" b="1" dirty="0" err="1">
                <a:latin typeface="Times New Roman"/>
                <a:cs typeface="Times New Roman"/>
              </a:rPr>
              <a:t>е</a:t>
            </a:r>
            <a:r>
              <a:rPr sz="1400" b="1" spc="-10" dirty="0" err="1">
                <a:latin typeface="Times New Roman"/>
                <a:cs typeface="Times New Roman"/>
              </a:rPr>
              <a:t>м</a:t>
            </a:r>
            <a:r>
              <a:rPr sz="1400" b="1" spc="-30" dirty="0" err="1">
                <a:latin typeface="Times New Roman"/>
                <a:cs typeface="Times New Roman"/>
              </a:rPr>
              <a:t>а</a:t>
            </a:r>
            <a:r>
              <a:rPr sz="1400" b="1" spc="-20" dirty="0" err="1">
                <a:latin typeface="Times New Roman"/>
                <a:cs typeface="Times New Roman"/>
              </a:rPr>
              <a:t>т</a:t>
            </a:r>
            <a:r>
              <a:rPr sz="1400" b="1" dirty="0" err="1">
                <a:latin typeface="Times New Roman"/>
                <a:cs typeface="Times New Roman"/>
              </a:rPr>
              <a:t>огра</a:t>
            </a:r>
            <a:r>
              <a:rPr sz="1400" b="1" spc="-10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42852,4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latin typeface="Times New Roman"/>
                <a:cs typeface="Times New Roman"/>
              </a:rPr>
              <a:t>ыс</a:t>
            </a:r>
            <a:r>
              <a:rPr sz="1400" b="1" spc="-5" dirty="0" err="1" smtClean="0">
                <a:latin typeface="Times New Roman"/>
                <a:cs typeface="Times New Roman"/>
              </a:rPr>
              <a:t>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4038600"/>
            <a:ext cx="2921507" cy="64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67600" y="4104640"/>
            <a:ext cx="2133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6350" indent="-172720">
              <a:lnSpc>
                <a:spcPct val="100000"/>
              </a:lnSpc>
            </a:pPr>
            <a:r>
              <a:rPr lang="ru-RU" sz="1400" b="1" spc="-10" dirty="0" smtClean="0">
                <a:latin typeface="Times New Roman"/>
                <a:cs typeface="Times New Roman"/>
              </a:rPr>
              <a:t>Национальная экономика </a:t>
            </a:r>
            <a:r>
              <a:rPr lang="ru-RU" sz="1400" b="1" dirty="0" smtClean="0">
                <a:latin typeface="Times New Roman"/>
                <a:cs typeface="Times New Roman"/>
              </a:rPr>
              <a:t>198564,6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2552" y="4741164"/>
            <a:ext cx="2921507" cy="649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91400" y="4849241"/>
            <a:ext cx="2133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69545">
              <a:lnSpc>
                <a:spcPct val="100000"/>
              </a:lnSpc>
            </a:pPr>
            <a:r>
              <a:rPr lang="ru-RU" sz="1400" b="1" spc="-50" dirty="0" smtClean="0">
                <a:latin typeface="Times New Roman"/>
                <a:cs typeface="Times New Roman"/>
              </a:rPr>
              <a:t>Физическая культура                 </a:t>
            </a:r>
            <a:r>
              <a:rPr lang="ru-RU" sz="1400" b="1" dirty="0" smtClean="0">
                <a:latin typeface="Times New Roman"/>
                <a:cs typeface="Times New Roman"/>
              </a:rPr>
              <a:t>2098,7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02552" y="5477255"/>
            <a:ext cx="2921507" cy="653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85913" y="5589320"/>
            <a:ext cx="168668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6350" indent="-1079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Пр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ра</a:t>
            </a:r>
            <a:r>
              <a:rPr sz="1400" b="1" spc="-25" dirty="0" err="1">
                <a:latin typeface="Times New Roman"/>
                <a:cs typeface="Times New Roman"/>
              </a:rPr>
              <a:t>с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127292,0 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5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069011"/>
          </a:xfrm>
          <a:prstGeom prst="rect">
            <a:avLst/>
          </a:prstGeom>
        </p:spPr>
        <p:txBody>
          <a:bodyPr vert="horz" wrap="square" lIns="0" tIns="205232" rIns="0" bIns="0" rtlCol="0">
            <a:spAutoFit/>
          </a:bodyPr>
          <a:lstStyle/>
          <a:p>
            <a:pPr marL="2233930" algn="l">
              <a:lnSpc>
                <a:spcPct val="100000"/>
              </a:lnSpc>
            </a:pPr>
            <a:r>
              <a:rPr lang="ru-RU" sz="2800" b="1" spc="-25" dirty="0" smtClean="0"/>
              <a:t>     </a:t>
            </a:r>
            <a:r>
              <a:rPr sz="2800" b="1" spc="-25" dirty="0" err="1" smtClean="0">
                <a:solidFill>
                  <a:srgbClr val="0070C0"/>
                </a:solidFill>
              </a:rPr>
              <a:t>Д</a:t>
            </a:r>
            <a:r>
              <a:rPr sz="2800" b="1" spc="-35" dirty="0" err="1" smtClean="0">
                <a:solidFill>
                  <a:srgbClr val="0070C0"/>
                </a:solidFill>
              </a:rPr>
              <a:t>о</a:t>
            </a:r>
            <a:r>
              <a:rPr sz="2800" b="1" spc="20" dirty="0" err="1" smtClean="0">
                <a:solidFill>
                  <a:srgbClr val="0070C0"/>
                </a:solidFill>
              </a:rPr>
              <a:t>х</a:t>
            </a:r>
            <a:r>
              <a:rPr sz="2800" b="1" spc="-20" dirty="0" err="1" smtClean="0">
                <a:solidFill>
                  <a:srgbClr val="0070C0"/>
                </a:solidFill>
              </a:rPr>
              <a:t>о</a:t>
            </a:r>
            <a:r>
              <a:rPr sz="2800" b="1" spc="-30" dirty="0" err="1" smtClean="0">
                <a:solidFill>
                  <a:srgbClr val="0070C0"/>
                </a:solidFill>
              </a:rPr>
              <a:t>ды</a:t>
            </a:r>
            <a:r>
              <a:rPr sz="2800" b="1" spc="-35" dirty="0" smtClean="0">
                <a:solidFill>
                  <a:srgbClr val="0070C0"/>
                </a:solidFill>
              </a:rPr>
              <a:t> </a:t>
            </a:r>
            <a:r>
              <a:rPr sz="2800" b="1" spc="-25" dirty="0" err="1">
                <a:solidFill>
                  <a:srgbClr val="0070C0"/>
                </a:solidFill>
              </a:rPr>
              <a:t>бюдж</a:t>
            </a:r>
            <a:r>
              <a:rPr sz="2800" b="1" spc="-35" dirty="0" err="1">
                <a:solidFill>
                  <a:srgbClr val="0070C0"/>
                </a:solidFill>
              </a:rPr>
              <a:t>е</a:t>
            </a:r>
            <a:r>
              <a:rPr sz="2800" b="1" spc="-20" dirty="0" err="1">
                <a:solidFill>
                  <a:srgbClr val="0070C0"/>
                </a:solidFill>
              </a:rPr>
              <a:t>та</a:t>
            </a:r>
            <a:r>
              <a:rPr sz="2800" b="1" spc="20" dirty="0">
                <a:solidFill>
                  <a:srgbClr val="0070C0"/>
                </a:solidFill>
              </a:rPr>
              <a:t> </a:t>
            </a:r>
            <a:r>
              <a:rPr lang="ru-RU" sz="2800" spc="20" dirty="0" smtClean="0">
                <a:solidFill>
                  <a:srgbClr val="0070C0"/>
                </a:solidFill>
              </a:rPr>
              <a:t/>
            </a:r>
            <a:br>
              <a:rPr lang="ru-RU" sz="2800" spc="20" dirty="0" smtClean="0">
                <a:solidFill>
                  <a:srgbClr val="0070C0"/>
                </a:solidFill>
              </a:rPr>
            </a:br>
            <a:r>
              <a:rPr lang="ru-RU" sz="2800" b="1" spc="20" dirty="0" smtClean="0">
                <a:solidFill>
                  <a:srgbClr val="0070C0"/>
                </a:solidFill>
              </a:rPr>
              <a:t>муниципального района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5"/>
          </p:nvPr>
        </p:nvSpPr>
        <p:spPr>
          <a:xfrm>
            <a:off x="8978268" y="5751270"/>
            <a:ext cx="284479" cy="393700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6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143000"/>
            <a:ext cx="863219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 marR="6350" indent="-2701290" algn="ctr">
              <a:lnSpc>
                <a:spcPts val="1510"/>
              </a:lnSpc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Доходы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юд</a:t>
            </a:r>
            <a:r>
              <a:rPr sz="1400" b="1" spc="5" dirty="0" err="1">
                <a:solidFill>
                  <a:srgbClr val="C00000"/>
                </a:solidFill>
                <a:latin typeface="Tahoma"/>
                <a:cs typeface="Tahoma"/>
              </a:rPr>
              <a:t>ж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1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400" b="1" spc="-30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района </a:t>
            </a:r>
            <a:r>
              <a:rPr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ра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зу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ются</a:t>
            </a:r>
            <a:r>
              <a:rPr sz="1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счет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ru-RU" sz="1400" b="1" spc="-5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L="2713355" marR="6350" indent="-2701290" algn="ctr">
              <a:lnSpc>
                <a:spcPts val="1510"/>
              </a:lnSpc>
            </a:pP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доходов,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также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счет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здных</a:t>
            </a:r>
            <a:r>
              <a:rPr sz="14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поступл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ни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" y="6762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37" y="7079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632204"/>
            <a:ext cx="238201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3364991"/>
            <a:ext cx="3314700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136" y="3468242"/>
            <a:ext cx="30772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53975" indent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 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 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40" dirty="0">
                <a:latin typeface="Times New Roman"/>
                <a:cs typeface="Times New Roman"/>
              </a:rPr>
              <a:t>Р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ссийс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огах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боров, 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числе 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endParaRPr sz="140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ами,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пеней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459" y="3360420"/>
            <a:ext cx="3707891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3513" y="3472179"/>
            <a:ext cx="36233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енд</a:t>
            </a:r>
            <a:r>
              <a:rPr sz="1400" spc="-16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, 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а),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spc="-16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, 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азы</a:t>
            </a:r>
            <a:r>
              <a:rPr sz="1400" spc="-2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аемых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r>
              <a:rPr sz="1400" spc="-25" dirty="0">
                <a:latin typeface="Times New Roman"/>
                <a:cs typeface="Times New Roman"/>
              </a:rPr>
              <a:t> к</a:t>
            </a:r>
            <a:r>
              <a:rPr sz="1400" dirty="0">
                <a:latin typeface="Times New Roman"/>
                <a:cs typeface="Times New Roman"/>
              </a:rPr>
              <a:t>азен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ыми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ениями,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ммы прин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дите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ъ</a:t>
            </a:r>
            <a:r>
              <a:rPr sz="1400" dirty="0">
                <a:latin typeface="Times New Roman"/>
                <a:cs typeface="Times New Roman"/>
              </a:rPr>
              <a:t>ятия,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амоо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ан,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8643" y="3346703"/>
            <a:ext cx="2203704" cy="213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518" y="3559047"/>
            <a:ext cx="1938655" cy="171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ме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ос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лен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мощь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ровней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(ме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фе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ты),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физич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ридич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9795" y="1862327"/>
            <a:ext cx="1562100" cy="1235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40" y="1917192"/>
            <a:ext cx="106679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9116" y="2091308"/>
            <a:ext cx="559435" cy="960119"/>
          </a:xfrm>
          <a:custGeom>
            <a:avLst/>
            <a:gdLst/>
            <a:ahLst/>
            <a:cxnLst/>
            <a:rect l="l" t="t" r="r" b="b"/>
            <a:pathLst>
              <a:path w="559434" h="960119">
                <a:moveTo>
                  <a:pt x="88773" y="200025"/>
                </a:moveTo>
                <a:lnTo>
                  <a:pt x="226440" y="959992"/>
                </a:lnTo>
                <a:lnTo>
                  <a:pt x="559307" y="575055"/>
                </a:lnTo>
                <a:lnTo>
                  <a:pt x="441325" y="481075"/>
                </a:lnTo>
                <a:lnTo>
                  <a:pt x="435249" y="463877"/>
                </a:lnTo>
                <a:lnTo>
                  <a:pt x="414116" y="413544"/>
                </a:lnTo>
                <a:lnTo>
                  <a:pt x="388766" y="365310"/>
                </a:lnTo>
                <a:lnTo>
                  <a:pt x="359378" y="319436"/>
                </a:lnTo>
                <a:lnTo>
                  <a:pt x="340483" y="294004"/>
                </a:lnTo>
                <a:lnTo>
                  <a:pt x="206628" y="294004"/>
                </a:lnTo>
                <a:lnTo>
                  <a:pt x="88773" y="200025"/>
                </a:lnTo>
                <a:close/>
              </a:path>
              <a:path w="559434" h="960119">
                <a:moveTo>
                  <a:pt x="0" y="0"/>
                </a:moveTo>
                <a:lnTo>
                  <a:pt x="41497" y="36101"/>
                </a:lnTo>
                <a:lnTo>
                  <a:pt x="79572" y="75426"/>
                </a:lnTo>
                <a:lnTo>
                  <a:pt x="114041" y="117717"/>
                </a:lnTo>
                <a:lnTo>
                  <a:pt x="144722" y="162717"/>
                </a:lnTo>
                <a:lnTo>
                  <a:pt x="171432" y="210169"/>
                </a:lnTo>
                <a:lnTo>
                  <a:pt x="193988" y="259815"/>
                </a:lnTo>
                <a:lnTo>
                  <a:pt x="206628" y="294004"/>
                </a:lnTo>
                <a:lnTo>
                  <a:pt x="340483" y="294004"/>
                </a:lnTo>
                <a:lnTo>
                  <a:pt x="314224" y="262398"/>
                </a:lnTo>
                <a:lnTo>
                  <a:pt x="276115" y="223053"/>
                </a:lnTo>
                <a:lnTo>
                  <a:pt x="234568" y="186943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0055" y="1952375"/>
            <a:ext cx="975360" cy="413384"/>
          </a:xfrm>
          <a:custGeom>
            <a:avLst/>
            <a:gdLst/>
            <a:ahLst/>
            <a:cxnLst/>
            <a:rect l="l" t="t" r="r" b="b"/>
            <a:pathLst>
              <a:path w="975359" h="413385">
                <a:moveTo>
                  <a:pt x="459279" y="0"/>
                </a:moveTo>
                <a:lnTo>
                  <a:pt x="411908" y="2916"/>
                </a:lnTo>
                <a:lnTo>
                  <a:pt x="364990" y="9422"/>
                </a:lnTo>
                <a:lnTo>
                  <a:pt x="318747" y="19494"/>
                </a:lnTo>
                <a:lnTo>
                  <a:pt x="273405" y="33111"/>
                </a:lnTo>
                <a:lnTo>
                  <a:pt x="229186" y="50250"/>
                </a:lnTo>
                <a:lnTo>
                  <a:pt x="186314" y="70889"/>
                </a:lnTo>
                <a:lnTo>
                  <a:pt x="145014" y="95005"/>
                </a:lnTo>
                <a:lnTo>
                  <a:pt x="105509" y="122577"/>
                </a:lnTo>
                <a:lnTo>
                  <a:pt x="68022" y="153582"/>
                </a:lnTo>
                <a:lnTo>
                  <a:pt x="32778" y="187997"/>
                </a:lnTo>
                <a:lnTo>
                  <a:pt x="0" y="225801"/>
                </a:lnTo>
                <a:lnTo>
                  <a:pt x="234696" y="412872"/>
                </a:lnTo>
                <a:lnTo>
                  <a:pt x="261850" y="381126"/>
                </a:lnTo>
                <a:lnTo>
                  <a:pt x="290838" y="351666"/>
                </a:lnTo>
                <a:lnTo>
                  <a:pt x="321528" y="324523"/>
                </a:lnTo>
                <a:lnTo>
                  <a:pt x="353786" y="299727"/>
                </a:lnTo>
                <a:lnTo>
                  <a:pt x="387480" y="277308"/>
                </a:lnTo>
                <a:lnTo>
                  <a:pt x="422479" y="257294"/>
                </a:lnTo>
                <a:lnTo>
                  <a:pt x="458649" y="239716"/>
                </a:lnTo>
                <a:lnTo>
                  <a:pt x="495858" y="224603"/>
                </a:lnTo>
                <a:lnTo>
                  <a:pt x="533974" y="211986"/>
                </a:lnTo>
                <a:lnTo>
                  <a:pt x="572865" y="201893"/>
                </a:lnTo>
                <a:lnTo>
                  <a:pt x="612397" y="194356"/>
                </a:lnTo>
                <a:lnTo>
                  <a:pt x="652439" y="189402"/>
                </a:lnTo>
                <a:lnTo>
                  <a:pt x="692858" y="187062"/>
                </a:lnTo>
                <a:lnTo>
                  <a:pt x="922865" y="187062"/>
                </a:lnTo>
                <a:lnTo>
                  <a:pt x="916787" y="181022"/>
                </a:lnTo>
                <a:lnTo>
                  <a:pt x="888658" y="155206"/>
                </a:lnTo>
                <a:lnTo>
                  <a:pt x="827686" y="108546"/>
                </a:lnTo>
                <a:lnTo>
                  <a:pt x="784750" y="81948"/>
                </a:lnTo>
                <a:lnTo>
                  <a:pt x="740477" y="59117"/>
                </a:lnTo>
                <a:lnTo>
                  <a:pt x="695090" y="40032"/>
                </a:lnTo>
                <a:lnTo>
                  <a:pt x="648813" y="24669"/>
                </a:lnTo>
                <a:lnTo>
                  <a:pt x="601869" y="13007"/>
                </a:lnTo>
                <a:lnTo>
                  <a:pt x="554484" y="5022"/>
                </a:lnTo>
                <a:lnTo>
                  <a:pt x="506879" y="694"/>
                </a:lnTo>
                <a:lnTo>
                  <a:pt x="459279" y="0"/>
                </a:lnTo>
                <a:close/>
              </a:path>
              <a:path w="975359" h="413385">
                <a:moveTo>
                  <a:pt x="922865" y="187062"/>
                </a:moveTo>
                <a:lnTo>
                  <a:pt x="692858" y="187062"/>
                </a:lnTo>
                <a:lnTo>
                  <a:pt x="733522" y="187367"/>
                </a:lnTo>
                <a:lnTo>
                  <a:pt x="774299" y="190344"/>
                </a:lnTo>
                <a:lnTo>
                  <a:pt x="815055" y="196025"/>
                </a:lnTo>
                <a:lnTo>
                  <a:pt x="855659" y="204439"/>
                </a:lnTo>
                <a:lnTo>
                  <a:pt x="895978" y="215615"/>
                </a:lnTo>
                <a:lnTo>
                  <a:pt x="935880" y="229584"/>
                </a:lnTo>
                <a:lnTo>
                  <a:pt x="975233" y="246375"/>
                </a:lnTo>
                <a:lnTo>
                  <a:pt x="968168" y="237450"/>
                </a:lnTo>
                <a:lnTo>
                  <a:pt x="943318" y="208461"/>
                </a:lnTo>
                <a:lnTo>
                  <a:pt x="925812" y="189992"/>
                </a:lnTo>
                <a:lnTo>
                  <a:pt x="922865" y="187062"/>
                </a:lnTo>
                <a:close/>
              </a:path>
            </a:pathLst>
          </a:custGeom>
          <a:solidFill>
            <a:srgbClr val="527AC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0055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6939" y="1872995"/>
            <a:ext cx="1571243" cy="139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6120" y="1956816"/>
            <a:ext cx="106680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7833" y="2234057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842" y="1963319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7833" y="1963319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6903" y="2787395"/>
            <a:ext cx="975360" cy="614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766699" y="369188"/>
                </a:moveTo>
                <a:lnTo>
                  <a:pt x="0" y="369188"/>
                </a:lnTo>
                <a:lnTo>
                  <a:pt x="383286" y="492251"/>
                </a:lnTo>
                <a:lnTo>
                  <a:pt x="766699" y="369188"/>
                </a:lnTo>
                <a:close/>
              </a:path>
              <a:path w="767079" h="492760">
                <a:moveTo>
                  <a:pt x="575056" y="0"/>
                </a:moveTo>
                <a:lnTo>
                  <a:pt x="191643" y="0"/>
                </a:lnTo>
                <a:lnTo>
                  <a:pt x="191643" y="369188"/>
                </a:lnTo>
                <a:lnTo>
                  <a:pt x="575056" y="369188"/>
                </a:lnTo>
                <a:lnTo>
                  <a:pt x="575056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0" y="369188"/>
                </a:moveTo>
                <a:lnTo>
                  <a:pt x="191643" y="369188"/>
                </a:lnTo>
                <a:lnTo>
                  <a:pt x="191643" y="0"/>
                </a:lnTo>
                <a:lnTo>
                  <a:pt x="575056" y="0"/>
                </a:lnTo>
                <a:lnTo>
                  <a:pt x="575056" y="369188"/>
                </a:lnTo>
                <a:lnTo>
                  <a:pt x="766699" y="369188"/>
                </a:lnTo>
                <a:lnTo>
                  <a:pt x="383286" y="492251"/>
                </a:lnTo>
                <a:lnTo>
                  <a:pt x="0" y="36918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19684"/>
            <a:ext cx="8915400" cy="9567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-20" dirty="0" smtClean="0">
                <a:latin typeface="Bookman Old Style"/>
                <a:cs typeface="Bookman Old Style"/>
              </a:rPr>
              <a:t>          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lang="ru-RU" sz="2400" b="1" spc="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lang="ru-RU" sz="2400" b="1" spc="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sz="2400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бюджета</a:t>
            </a:r>
            <a:r>
              <a:rPr lang="ru-RU" sz="240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                муниципального района</a:t>
            </a:r>
            <a:r>
              <a:rPr lang="ru-RU" sz="24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2024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 Все</a:t>
            </a:r>
            <a:r>
              <a:rPr lang="ru-RU" sz="2200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200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sz="2200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sz="2200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2200" b="1" spc="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 806939,8 тыс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руб. </a:t>
            </a:r>
            <a:r>
              <a:rPr lang="ru-RU" sz="2400" dirty="0" smtClean="0">
                <a:latin typeface="Bookman Old Style"/>
                <a:cs typeface="Bookman Old Style"/>
              </a:rPr>
              <a:t/>
            </a:r>
            <a:br>
              <a:rPr lang="ru-RU" sz="2400" dirty="0" smtClean="0">
                <a:latin typeface="Bookman Old Style"/>
                <a:cs typeface="Bookman Old Style"/>
              </a:rPr>
            </a:br>
            <a:endParaRPr lang="ru-RU" sz="2400" dirty="0"/>
          </a:p>
        </p:txBody>
      </p:sp>
      <p:sp>
        <p:nvSpPr>
          <p:cNvPr id="6" name="object 23"/>
          <p:cNvSpPr txBox="1">
            <a:spLocks noGrp="1"/>
          </p:cNvSpPr>
          <p:nvPr>
            <p:ph type="sldNum" sz="quarter" idx="15"/>
          </p:nvPr>
        </p:nvSpPr>
        <p:spPr>
          <a:xfrm>
            <a:off x="9372600" y="6404596"/>
            <a:ext cx="533400" cy="413447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lang="ru-RU" sz="1800" b="1" spc="-15" dirty="0" smtClean="0">
                <a:solidFill>
                  <a:srgbClr val="C00000"/>
                </a:solidFill>
                <a:latin typeface="Tahoma"/>
                <a:cs typeface="Tahoma"/>
              </a:rPr>
              <a:t>   </a:t>
            </a:r>
            <a:fld id="{81D60167-4931-47E6-BA6A-407CBD079E47}" type="slidenum">
              <a:rPr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7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732053700"/>
              </p:ext>
            </p:extLst>
          </p:nvPr>
        </p:nvGraphicFramePr>
        <p:xfrm>
          <a:off x="0" y="1261548"/>
          <a:ext cx="9906000" cy="55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2"/>
          <p:cNvSpPr/>
          <p:nvPr/>
        </p:nvSpPr>
        <p:spPr>
          <a:xfrm>
            <a:off x="9287904" y="6525360"/>
            <a:ext cx="618096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533400" y="129540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2400" y="152400"/>
            <a:ext cx="9601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0" marR="6350" indent="-953135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sz="2000" b="1" spc="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налоговых</a:t>
            </a:r>
            <a:r>
              <a:rPr sz="2000" b="1" spc="3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sz="2000" b="1" spc="30" dirty="0" err="1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sz="2000" b="1" spc="-35" dirty="0" err="1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sz="2000" b="1" spc="-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а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0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sz="2000" b="1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24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endParaRPr sz="2000" b="1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lang="ru-RU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налог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lang="ru-RU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b="1" spc="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– 167300,4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 тыс</a:t>
            </a:r>
            <a:r>
              <a:rPr lang="ru-RU" sz="24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руб.</a:t>
            </a:r>
            <a:endParaRPr lang="ru-RU" sz="2400" dirty="0" smtClean="0">
              <a:latin typeface="Tahoma"/>
              <a:cs typeface="Tahoma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772914" y="1493775"/>
          <a:ext cx="8592399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налоговых поступлений в бюджет муниципального района за 2023 – 2024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85869" y="1493775"/>
          <a:ext cx="8610600" cy="402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9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9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 cstate="print"/>
          <a:stretch>
            <a:fillRect/>
          </a:stretch>
        </a:blipFill>
      </a:spPr>
      <a:bodyPr wrap="square" lIns="0" tIns="0" rIns="0" bIns="0" rtlCol="0"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10236</TotalTime>
  <Words>1998</Words>
  <Application>Microsoft Office PowerPoint</Application>
  <PresentationFormat>Лист A4 (210x297 мм)</PresentationFormat>
  <Paragraphs>597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Слайд 3</vt:lpstr>
      <vt:lpstr>Слайд 4</vt:lpstr>
      <vt:lpstr>Слайд 5</vt:lpstr>
      <vt:lpstr>     Доходы бюджета  муниципального района</vt:lpstr>
      <vt:lpstr>           Структура доходов бюджета Нижнедевицкого                 муниципального района за 2024 год   Всего поступило доходов –  806939,8 тыс.руб.  </vt:lpstr>
      <vt:lpstr>Слайд 8</vt:lpstr>
      <vt:lpstr>Слайд 9</vt:lpstr>
      <vt:lpstr>   Поступление налоговых платежей в бюджет Нижнедевицкого муниципального района в 2024 году</vt:lpstr>
      <vt:lpstr>Структура неналоговых доходов в 2024 году</vt:lpstr>
      <vt:lpstr>Слайд 12</vt:lpstr>
      <vt:lpstr>Слайд 13</vt:lpstr>
      <vt:lpstr>        Структура безвозмездных поступлений                                 в  2024  году Всего поступило – 556735,4 тыс. руб.</vt:lpstr>
      <vt:lpstr>Безвозмездные поступления в бюджет Нижнедевицкого муниципального района  в 2024  году</vt:lpstr>
      <vt:lpstr>Слайд 16</vt:lpstr>
      <vt:lpstr>Недоимка по налоговым доходам</vt:lpstr>
      <vt:lpstr>Слайд 18</vt:lpstr>
      <vt:lpstr>Слайд 19</vt:lpstr>
      <vt:lpstr>Исполнение расходов бюджета Нижнедевицкого муниципального района за 2024 год</vt:lpstr>
      <vt:lpstr>Функциональная структура расходов за 2024 год</vt:lpstr>
      <vt:lpstr>Реализация национальных проектов, тыс. руб. </vt:lpstr>
      <vt:lpstr>         Структура системы образования                 муниципального района </vt:lpstr>
      <vt:lpstr>Структура системы культуры муниципального района</vt:lpstr>
      <vt:lpstr>Расходы бюджета Нижнедевицкого муниципального района в 2024 году на социальную сферу</vt:lpstr>
      <vt:lpstr>Динамика расходов бюджета Нижнедевицкого муниципального района за 2023-2024 годы</vt:lpstr>
      <vt:lpstr>Муниципальные программы в 2024 году</vt:lpstr>
      <vt:lpstr>Расходы по публично-нормативным обязательствам в 2024 году</vt:lpstr>
      <vt:lpstr>Источники финансирования дефицита бюджета</vt:lpstr>
      <vt:lpstr>Муниципальный долг Нижнедевицкого муниципального района   в 2024 году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Рощупкина Наталья Ивановна</cp:lastModifiedBy>
  <cp:revision>1185</cp:revision>
  <dcterms:created xsi:type="dcterms:W3CDTF">2014-10-12T19:29:42Z</dcterms:created>
  <dcterms:modified xsi:type="dcterms:W3CDTF">2025-03-03T11:55:37Z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2014-03-28T00:00:00Z</vt:filetime>
  </property>
  <property fmtid="{D5CDD505-2E9C-101B-9397-08002B2CF9AE}" pid="3" name="LastSaved">
    <vt:filetime>2014-10-12T00:00:00Z</vt:filetime>
  </property>
</Properties>
</file>